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51" r:id="rId2"/>
  </p:sldMasterIdLst>
  <p:sldIdLst>
    <p:sldId id="284" r:id="rId3"/>
    <p:sldId id="259" r:id="rId4"/>
    <p:sldId id="262" r:id="rId5"/>
    <p:sldId id="32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6" r:id="rId18"/>
    <p:sldId id="277" r:id="rId19"/>
    <p:sldId id="278" r:id="rId20"/>
    <p:sldId id="279" r:id="rId21"/>
    <p:sldId id="317" r:id="rId22"/>
    <p:sldId id="321" r:id="rId23"/>
    <p:sldId id="320" r:id="rId24"/>
    <p:sldId id="280" r:id="rId25"/>
    <p:sldId id="283" r:id="rId26"/>
    <p:sldId id="326" r:id="rId27"/>
    <p:sldId id="311" r:id="rId28"/>
    <p:sldId id="327" r:id="rId29"/>
    <p:sldId id="335" r:id="rId30"/>
    <p:sldId id="312" r:id="rId31"/>
    <p:sldId id="313" r:id="rId32"/>
    <p:sldId id="314" r:id="rId33"/>
    <p:sldId id="315" r:id="rId34"/>
    <p:sldId id="329" r:id="rId35"/>
    <p:sldId id="330" r:id="rId36"/>
    <p:sldId id="334" r:id="rId37"/>
    <p:sldId id="31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>
      <p:cViewPr>
        <p:scale>
          <a:sx n="95" d="100"/>
          <a:sy n="95" d="100"/>
        </p:scale>
        <p:origin x="-94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370" y="602568"/>
            <a:ext cx="5894962" cy="4894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573" y="1712068"/>
            <a:ext cx="6639053" cy="48832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3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2F8A75A-A388-12FB-5E9B-03AF83448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200CFDED-7E11-C55D-3642-8AFD4920E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12160C34-CE35-7F44-B873-E5BE475CB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98E906D-5B01-FB6B-90F1-3A777098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8236-765E-4390-A43C-6120DEF0C6E2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4291D4EE-D4E4-8DBA-9F2A-055718FD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6B978D18-3573-279E-C20F-83221D9F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6A13-5DA2-4D31-B26A-C355ABC1E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63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18B1E7-A5A2-9E54-4982-BDCBE5A2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F12DF854-0EAE-3475-1C09-A71BC0FB2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3C20406-97DD-C0AB-AE23-5C6794ED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8236-765E-4390-A43C-6120DEF0C6E2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048B08F-804C-3423-1E37-0FD6AE75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77A7F90-5695-15CC-2E9C-3A2F1C48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6A13-5DA2-4D31-B26A-C355ABC1E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34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9B39B35-CD94-5370-8A66-303831B93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124E728A-883A-7A26-1EE0-B74E3DF9D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308CBE6-376F-BE02-833A-4BF7F9C7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8236-765E-4390-A43C-6120DEF0C6E2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AF1EB58-9EEF-AB92-7B47-45355A01A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1E2242F-9498-3F85-1AC4-4393378B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6A13-5DA2-4D31-B26A-C355ABC1E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74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CDB332D-EACE-4A5C-5255-926142D4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4390BBE-E8FE-1457-0399-6930EFE47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CC243C7-C77D-C0AA-FE91-48B27948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8236-765E-4390-A43C-6120DEF0C6E2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A583A6F-65D3-5320-E87F-CCA6DF41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7EFA835-2D73-1935-1F5E-23FC2054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6A13-5DA2-4D31-B26A-C355ABC1E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98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6C49F58-9D51-AA3F-DE16-F252E0BF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18B148D-213F-5E99-36DF-E3A47AD0F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7AA2B51-AE0E-9859-E163-6CE9D961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8236-765E-4390-A43C-6120DEF0C6E2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E032388-9B52-D060-9261-888922314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60027E6-B389-8DAB-6F51-DEB9B2A4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6A13-5DA2-4D31-B26A-C355ABC1E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46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7EBDDC-FA54-25E8-5A3C-A43EF673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A8829C1D-AA4C-D77E-947B-833FF4433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14B823A0-3C21-045D-47C4-6F309DAC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8236-765E-4390-A43C-6120DEF0C6E2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DE2A5CF-B450-6449-2691-1A31F8FF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BD78193-C7ED-E958-2C2E-7D649B62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6A13-5DA2-4D31-B26A-C355ABC1E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62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F4AFCD-E52C-74C1-14D6-5334F925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A211A76-1D07-B975-7BF0-EC23D3663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600FA156-E9C1-52DE-23F5-8C4390233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28BEB2C2-DCB0-EA65-AF23-080F287C2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8236-765E-4390-A43C-6120DEF0C6E2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59BF4F8-3ADA-2207-40BA-4746C339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A985976A-383D-E071-FB80-5BFAA23D9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6A13-5DA2-4D31-B26A-C355ABC1E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12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369088-7E59-10D7-DB8C-9B0D2696F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08AB33B5-50EB-E96C-DCC9-A29FAC4F4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3221E2F2-0AE3-4AFB-FB81-4961F13ED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69815118-C0E3-B275-8D96-3FB04F305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572C6C8D-9884-D81D-306E-B166E65B7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D376CED3-BB90-9022-2382-3D8E10F94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8236-765E-4390-A43C-6120DEF0C6E2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A1163660-F0E0-A8D0-CC0B-61D5ED84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3DEC0356-227D-631F-69E2-2A71BE6C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6A13-5DA2-4D31-B26A-C355ABC1E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53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D91BCB-BEB2-C882-8C1A-A7442BBFB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E71E325-33D6-5B8F-EFBC-00B39050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8236-765E-4390-A43C-6120DEF0C6E2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D0C5A27A-D792-F7CA-EF73-A07CAF10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E09A1833-EFFC-9446-8636-FB74E542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6A13-5DA2-4D31-B26A-C355ABC1E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02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45C69197-B3A9-8203-CD53-CEC197F7A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8236-765E-4390-A43C-6120DEF0C6E2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64CAE51F-563E-87CF-7338-7C869D920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39C7EC06-9B29-0E4D-48D9-54F8D174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6A13-5DA2-4D31-B26A-C355ABC1E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53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BDE1EC3-99B8-4E53-CD0D-F1BCEC3A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3B03661-1E9F-4826-2C04-31E0C8395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305ACACC-6784-0934-6FAD-3B3AF2B4D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F9563A32-810F-376C-0B42-E90A43961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8236-765E-4390-A43C-6120DEF0C6E2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2B73CE55-6E63-EA7B-0DC7-64E1A0D1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D600E892-0571-40A3-4770-B99EED76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6A13-5DA2-4D31-B26A-C355ABC1E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79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D0BBF25-8C30-235F-DCDA-17D3DEE06B59}"/>
              </a:ext>
            </a:extLst>
          </p:cNvPr>
          <p:cNvSpPr txBox="1">
            <a:spLocks/>
          </p:cNvSpPr>
          <p:nvPr userDrawn="1"/>
        </p:nvSpPr>
        <p:spPr>
          <a:xfrm>
            <a:off x="2451370" y="602568"/>
            <a:ext cx="5894962" cy="489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cap="all" spc="3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FC822F2A-82FB-2B77-CC65-7E8F71FD61CE}"/>
              </a:ext>
            </a:extLst>
          </p:cNvPr>
          <p:cNvSpPr txBox="1">
            <a:spLocks/>
          </p:cNvSpPr>
          <p:nvPr userDrawn="1"/>
        </p:nvSpPr>
        <p:spPr>
          <a:xfrm>
            <a:off x="2232573" y="1712068"/>
            <a:ext cx="6639053" cy="48832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="" xmlns:a16="http://schemas.microsoft.com/office/drawing/2014/main" id="{E3D9ED98-E073-103E-D433-B5429C98FC7A}"/>
              </a:ext>
            </a:extLst>
          </p:cNvPr>
          <p:cNvGrpSpPr/>
          <p:nvPr userDrawn="1"/>
        </p:nvGrpSpPr>
        <p:grpSpPr>
          <a:xfrm>
            <a:off x="244" y="0"/>
            <a:ext cx="2033407" cy="6857989"/>
            <a:chOff x="0" y="0"/>
            <a:chExt cx="2033407" cy="6857989"/>
          </a:xfrm>
        </p:grpSpPr>
        <p:pic>
          <p:nvPicPr>
            <p:cNvPr id="12" name="Imagem 11" descr="Uma imagem contendo Desenho técnico&#10;&#10;Descrição gerada automaticamente">
              <a:extLst>
                <a:ext uri="{FF2B5EF4-FFF2-40B4-BE49-F238E27FC236}">
                  <a16:creationId xmlns="" xmlns:a16="http://schemas.microsoft.com/office/drawing/2014/main" id="{D25AB11F-12B6-86F4-3E66-1B77679073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" r="60053" b="-1"/>
            <a:stretch/>
          </p:blipFill>
          <p:spPr>
            <a:xfrm>
              <a:off x="0" y="0"/>
              <a:ext cx="2033407" cy="6857989"/>
            </a:xfrm>
            <a:prstGeom prst="rect">
              <a:avLst/>
            </a:prstGeom>
          </p:spPr>
        </p:pic>
        <p:pic>
          <p:nvPicPr>
            <p:cNvPr id="13" name="Imagem 12" descr="Interface gráfica do usuário, Aplicativo&#10;&#10;Descrição gerada automaticamente">
              <a:extLst>
                <a:ext uri="{FF2B5EF4-FFF2-40B4-BE49-F238E27FC236}">
                  <a16:creationId xmlns="" xmlns:a16="http://schemas.microsoft.com/office/drawing/2014/main" id="{32278E27-73D5-CCFB-482C-09A6B371A8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703"/>
            <a:stretch/>
          </p:blipFill>
          <p:spPr>
            <a:xfrm>
              <a:off x="198922" y="723900"/>
              <a:ext cx="1607347" cy="1498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31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57B9580D-EC97-9BAC-189A-61F9F4F3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6C9C0F30-93C5-20EE-3071-A6D9B9919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22B0F46-372F-65F8-4D87-C2A1634B4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28236-765E-4390-A43C-6120DEF0C6E2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9D3380C-E879-ABC4-85A4-28BE907B3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0F2C4E0-97AD-41F4-53DA-BA55F87C1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E6A13-5DA2-4D31-B26A-C355ABC1E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3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5117" y="1756612"/>
            <a:ext cx="83178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pt-BR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pt-B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 GESTÃO DE PONTES NO </a:t>
            </a:r>
            <a:r>
              <a:rPr lang="pt-B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BRASIL</a:t>
            </a:r>
          </a:p>
          <a:p>
            <a:pPr algn="ctr"/>
            <a:endParaRPr lang="pt-BR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endParaRPr lang="pt-BR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r"/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Ademir Santos</a:t>
            </a:r>
          </a:p>
          <a:p>
            <a:pPr algn="r"/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ADS Engenharia e Inovação</a:t>
            </a:r>
          </a:p>
          <a:p>
            <a:pPr algn="r"/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Universidade do Minho</a:t>
            </a: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0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6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83391" y="343142"/>
            <a:ext cx="7146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     VALIDAÇÃO DO BDPB </a:t>
            </a:r>
          </a:p>
          <a:p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6602" y="1411051"/>
            <a:ext cx="85672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OSM</a:t>
            </a: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: mapa mundial editável com dados incluindo estradas, trilhas, cafés, pontes, </a:t>
            </a:r>
            <a:r>
              <a:rPr lang="pt-BR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etc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METADADOS: </a:t>
            </a:r>
            <a:r>
              <a:rPr lang="pt-B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nome da ponte, coordenadas geográficas, tipo de rodovia, comprimento, largura, número de faixas de rodagem, a velocidade máxima permitida, dentre outras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CLASSIFICAÇÃO: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sz="24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endParaRPr lang="pt-BR" sz="24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0" y="4199557"/>
            <a:ext cx="4172618" cy="211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00485" y="6317926"/>
            <a:ext cx="256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Elias et al., 2020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83391" y="343142"/>
            <a:ext cx="7146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        VALIDAÇÃO DO BDPB </a:t>
            </a:r>
          </a:p>
          <a:p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5046" y="1556777"/>
            <a:ext cx="86139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Identificadas </a:t>
            </a: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14.874 </a:t>
            </a:r>
            <a:r>
              <a:rPr lang="pt-BR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OAEs</a:t>
            </a: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com histórico de inspeções (BDPB) e 113.168 </a:t>
            </a:r>
            <a:r>
              <a:rPr lang="pt-BR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OAEs</a:t>
            </a: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usando o OSM. Após a filtragem do OSM, identificaram-se 29.136 </a:t>
            </a:r>
            <a:r>
              <a:rPr lang="pt-BR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OAEs</a:t>
            </a: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, com diferentes percentuais de </a:t>
            </a:r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aderência.</a:t>
            </a:r>
          </a:p>
          <a:p>
            <a:pPr>
              <a:lnSpc>
                <a:spcPct val="150000"/>
              </a:lnSpc>
              <a:defRPr/>
            </a:pPr>
            <a:endParaRPr lang="pt-B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4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0" y="3061966"/>
            <a:ext cx="8480058" cy="315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69365" y="6214096"/>
            <a:ext cx="2589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Santos 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al., </a:t>
            </a: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941095" y="343143"/>
            <a:ext cx="67896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PANORAMA GERAL DAS PONTES RODOVIÁRIAS BRASILEIRAS</a:t>
            </a:r>
          </a:p>
          <a:p>
            <a:r>
              <a:rPr lang="pt-B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4" y="2718066"/>
            <a:ext cx="3730012" cy="278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12" y="2718066"/>
            <a:ext cx="4209087" cy="278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05853" y="2021305"/>
            <a:ext cx="2983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Open Street </a:t>
            </a:r>
            <a:r>
              <a:rPr lang="pt-BR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Map</a:t>
            </a: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(OMS)</a:t>
            </a: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113.168 pontes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67201" y="2021305"/>
            <a:ext cx="4820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Banco de Dados das Pontes Brasileiras (BDPB)</a:t>
            </a:r>
          </a:p>
          <a:p>
            <a:pPr algn="just"/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DNIT, ANTT, </a:t>
            </a: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ARTESP e ARGEBA 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– 14.874 pontes</a:t>
            </a:r>
          </a:p>
          <a:p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47024" y="5629524"/>
            <a:ext cx="2589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Santos et al., 2024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391066" y="5547806"/>
            <a:ext cx="2589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Santos et al., 2024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83391" y="343142"/>
            <a:ext cx="71467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PANORAMA GERAL DAS PONTES RODOVIÁRIAS BRASILEIRAS</a:t>
            </a:r>
          </a:p>
          <a:p>
            <a:r>
              <a:rPr lang="pt-BR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r>
              <a:rPr lang="pt-B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" y="1676399"/>
            <a:ext cx="90301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UNIFORMIZAÇÃO DOS CRITÉRIOS DE AVALIAÇÃO DAS </a:t>
            </a:r>
            <a:r>
              <a:rPr lang="pt-BR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OAEs</a:t>
            </a:r>
            <a:endParaRPr lang="pt-B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4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2" y="2489103"/>
            <a:ext cx="8560619" cy="358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86602" y="6073607"/>
            <a:ext cx="2589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Santos et al., </a:t>
            </a: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7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83391" y="279504"/>
            <a:ext cx="71467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PANORAMA GERAL DAS PONTES RODOVIÁRIAS BRASILEIRAS</a:t>
            </a:r>
          </a:p>
          <a:p>
            <a:r>
              <a:rPr lang="pt-BR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r>
              <a:rPr lang="pt-B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1708704"/>
            <a:ext cx="90301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4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83" y="3267010"/>
            <a:ext cx="2610184" cy="254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18" y="3012949"/>
            <a:ext cx="3189154" cy="279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812632" y="5911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4484" y="2102208"/>
            <a:ext cx="2839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Total de pontes – 14.874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109411" y="2302263"/>
            <a:ext cx="33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367015" y="2085118"/>
            <a:ext cx="37658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Total de </a:t>
            </a:r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pontes </a:t>
            </a:r>
            <a:r>
              <a:rPr lang="pt-BR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NTs</a:t>
            </a:r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1 e 2 </a:t>
            </a: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1.039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67226" y="5962532"/>
            <a:ext cx="2216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Fonte: Santos et.al., 2024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544691" y="5895279"/>
            <a:ext cx="2216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Fonte: Santos et.al., 2024</a:t>
            </a:r>
          </a:p>
        </p:txBody>
      </p:sp>
    </p:spTree>
    <p:extLst>
      <p:ext uri="{BB962C8B-B14F-4D97-AF65-F5344CB8AC3E}">
        <p14:creationId xmlns:p14="http://schemas.microsoft.com/office/powerpoint/2010/main" val="10417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83391" y="343142"/>
            <a:ext cx="71467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PANORAMA GERAL DAS PONTES RODOVIÁRIAS BRASILEIRAS</a:t>
            </a:r>
          </a:p>
          <a:p>
            <a:r>
              <a:rPr lang="pt-BR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r>
              <a:rPr lang="pt-B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1708704"/>
            <a:ext cx="90301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4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812632" y="5911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32204" y="1890522"/>
            <a:ext cx="753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ESTADO DE CONDIÇÃO DA PONTE SEGUNDO A GESTÃO  </a:t>
            </a: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09411" y="2302263"/>
            <a:ext cx="33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95221" y="6142348"/>
            <a:ext cx="232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Fonte: Santos et.al., 2024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3" y="2897687"/>
            <a:ext cx="3545549" cy="306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28" y="3112169"/>
            <a:ext cx="4419939" cy="279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280928" y="6142347"/>
            <a:ext cx="232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Fonte: Santos et.al., 2024</a:t>
            </a:r>
          </a:p>
        </p:txBody>
      </p:sp>
    </p:spTree>
    <p:extLst>
      <p:ext uri="{BB962C8B-B14F-4D97-AF65-F5344CB8AC3E}">
        <p14:creationId xmlns:p14="http://schemas.microsoft.com/office/powerpoint/2010/main" val="9061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83391" y="343142"/>
            <a:ext cx="71467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PANORAMA GERAL DAS PONTES RODOVIÁRIAS BRASILEIRAS</a:t>
            </a:r>
          </a:p>
          <a:p>
            <a:r>
              <a:rPr lang="pt-BR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r>
              <a:rPr lang="pt-B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1708704"/>
            <a:ext cx="90301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4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812632" y="5911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33410" y="1819916"/>
            <a:ext cx="85279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IDADE: </a:t>
            </a:r>
            <a:r>
              <a:rPr lang="pt-BR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37% das pontes têm mais de 50 </a:t>
            </a:r>
            <a:r>
              <a:rPr lang="pt-BR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anos, cerca de 42.000 </a:t>
            </a:r>
            <a:r>
              <a:rPr lang="pt-BR" sz="2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OAEs</a:t>
            </a:r>
            <a:r>
              <a:rPr lang="pt-BR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ko-KR" altLang="en-US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109411" y="2302263"/>
            <a:ext cx="33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403981" y="6167833"/>
            <a:ext cx="2111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Fonte: Santos et.al., 2024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149" y="2416590"/>
            <a:ext cx="4604084" cy="363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5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83391" y="343142"/>
            <a:ext cx="71467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PANORAMA GERAL DAS PONTES RODOVIÁRIAS BRASILEIRAS</a:t>
            </a:r>
          </a:p>
          <a:p>
            <a:r>
              <a:rPr lang="pt-BR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r>
              <a:rPr lang="pt-B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1708704"/>
            <a:ext cx="90301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4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812632" y="5911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29062" y="1659395"/>
            <a:ext cx="6360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MATERIAL DA SUPERESTRUTURA</a:t>
            </a:r>
            <a:endParaRPr lang="ko-KR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109411" y="2302263"/>
            <a:ext cx="33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05311" y="6158753"/>
            <a:ext cx="224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Fonte: Santos et.al., 2024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12" y="2416590"/>
            <a:ext cx="5997593" cy="364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4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83391" y="343142"/>
            <a:ext cx="7146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PANORAMA GERAL DAS PONTES RODOVIÁRIAS BRASILEIRAS</a:t>
            </a:r>
          </a:p>
          <a:p>
            <a:r>
              <a:rPr lang="pt-BR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r>
              <a:rPr lang="pt-B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6602" y="1909010"/>
            <a:ext cx="88055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4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812632" y="5911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86602" y="1427350"/>
            <a:ext cx="8718884" cy="4940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PRINCIPAIS RESULTADOS</a:t>
            </a:r>
            <a:endParaRPr lang="ko-KR" alt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pt-BR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Identificada </a:t>
            </a:r>
            <a:r>
              <a:rPr lang="pt-B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 existência de 113.168 pontes rodoviárias no Brasil</a:t>
            </a:r>
          </a:p>
          <a:p>
            <a:pPr>
              <a:spcBef>
                <a:spcPts val="0"/>
              </a:spcBef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Das 14.478 cadastradas no BDPB, contabilizou-se: </a:t>
            </a:r>
          </a:p>
          <a:p>
            <a:pPr>
              <a:spcBef>
                <a:spcPts val="0"/>
              </a:spcBef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6858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12.142 pontes possuem registro de inspeção</a:t>
            </a:r>
          </a:p>
          <a:p>
            <a:pPr indent="-6858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1.039 pontes possuam Estado de Condição crítico ou ruim (</a:t>
            </a:r>
            <a:r>
              <a:rPr lang="pt-BR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NTs</a:t>
            </a: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1 e 2) </a:t>
            </a:r>
          </a:p>
          <a:p>
            <a:pPr indent="-6858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cerca de 5500 pontes possuem mais de 50 anos.</a:t>
            </a:r>
          </a:p>
          <a:p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pt-B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Para cerca de 100.000 sem registro, estima-se:</a:t>
            </a:r>
          </a:p>
          <a:p>
            <a:pPr>
              <a:spcBef>
                <a:spcPts val="0"/>
              </a:spcBef>
              <a:defRPr/>
            </a:pPr>
            <a:endParaRPr lang="pt-BR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68580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11.000 pontes devem  possuir Estado de Condição crítico ou ruim</a:t>
            </a:r>
          </a:p>
          <a:p>
            <a:pPr indent="-68580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42.000 das pontes devem apresentar idade superior a 50 anos</a:t>
            </a:r>
          </a:p>
          <a:p>
            <a:endParaRPr lang="pt-BR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09411" y="2302263"/>
            <a:ext cx="33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5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83391" y="343142"/>
            <a:ext cx="71467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PANORAMA GERAL DAS PONTES RODOVIÁRIAS BRASILEIRAS</a:t>
            </a:r>
          </a:p>
          <a:p>
            <a:r>
              <a:rPr lang="pt-BR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r>
              <a:rPr lang="pt-B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6602" y="1909010"/>
            <a:ext cx="88055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4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812632" y="5911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6463" y="1605459"/>
            <a:ext cx="89157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CONCLUSÕES</a:t>
            </a:r>
            <a:endParaRPr lang="ko-KR" alt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pt-BR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PRECARIEDADE NAS INSPEÇÕES: </a:t>
            </a:r>
            <a:r>
              <a:rPr lang="pt-B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apenas cerca de 10% das pontes possuem histórico de inspeção documentado, mostrando a necessidade urgente de mudança deste cenário</a:t>
            </a:r>
            <a:endParaRPr lang="ko-KR" altLang="en-U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pt-BR" altLang="en-U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DESEMPENHO POR GESTÃO : </a:t>
            </a: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Pontes sob gestão privada, especialmente no estado de São Paulo, apresentam melhores condições quando comparadas com a pontes sob gestão </a:t>
            </a:r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pública</a:t>
            </a:r>
          </a:p>
          <a:p>
            <a:pPr algn="just"/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pt-B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DESCONHECIMENTO  DO  PARQUE  DE  OBRAS : não foram obtidos os dados sobre o Estado de Condição de cerca de 100.000 </a:t>
            </a:r>
            <a:r>
              <a:rPr lang="pt-BR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OAEs</a:t>
            </a:r>
            <a:endParaRPr lang="pt-BR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pt-BR" altLang="ko-K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pt-BR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ENVELHECIMENTO  DO  PARQUE  DE OBRAS: estima-se que mais de 40.000 pontes já devem ter atingido a idade de 50 anos, portanto, o  “prazo de validade”</a:t>
            </a:r>
          </a:p>
          <a:p>
            <a:pPr algn="just"/>
            <a:endParaRPr lang="pt-BR" altLang="ko-K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ko-KR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09411" y="2302263"/>
            <a:ext cx="33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09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 Explicativo em Seta para a Esquerda e para a Direita 6"/>
          <p:cNvSpPr/>
          <p:nvPr/>
        </p:nvSpPr>
        <p:spPr>
          <a:xfrm rot="5400000">
            <a:off x="2449331" y="1551555"/>
            <a:ext cx="4525755" cy="3676113"/>
          </a:xfrm>
          <a:prstGeom prst="leftRightArrowCallo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989382" y="2712504"/>
            <a:ext cx="35608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 GESTÃO DE PONTES NO BRASIL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83390" y="171782"/>
            <a:ext cx="5845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Qual a situação das  Pontes Rodoviárias Brasileiras ?</a:t>
            </a:r>
          </a:p>
          <a:p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065830" y="5626894"/>
            <a:ext cx="54801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 que fazer para garantir a segurança das Pontes Brasileiras 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41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83391" y="343142"/>
            <a:ext cx="71467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PANORAMA GERAL DAS PONTES RODOVIÁRIAS BRASILEIRAS</a:t>
            </a:r>
          </a:p>
          <a:p>
            <a:r>
              <a:rPr lang="pt-BR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r>
              <a:rPr lang="pt-B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6602" y="1909010"/>
            <a:ext cx="88055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4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812632" y="5911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31532" y="1497304"/>
            <a:ext cx="862232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RECOMENDAÇÕES</a:t>
            </a:r>
            <a:endParaRPr lang="ko-KR" alt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pt-B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Ampliação do BDPB, mediante a criação de um Sistema de Gestão Unificado em nível nacional, com a participação da comunidade técnico-científica</a:t>
            </a:r>
          </a:p>
          <a:p>
            <a:pPr algn="just"/>
            <a:endParaRPr lang="pt-BR" alt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Ampliação do Programa de treinamento e qualificação de Inspetores de Estruturas de Pontes</a:t>
            </a:r>
          </a:p>
          <a:p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pt-B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Inclusão de disciplinas relacionadas à Manutenção de Pontes nas grades dos Cursos de Engenharia Civil</a:t>
            </a:r>
            <a:endParaRPr lang="ko-KR" alt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pt-BR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pt-BR" altLang="ko-K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ko-KR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09411" y="2302263"/>
            <a:ext cx="33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36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 Explicativo em Seta para a Esquerda e para a Direita 6"/>
          <p:cNvSpPr/>
          <p:nvPr/>
        </p:nvSpPr>
        <p:spPr>
          <a:xfrm rot="5400000">
            <a:off x="2938976" y="1985950"/>
            <a:ext cx="3811477" cy="3352800"/>
          </a:xfrm>
          <a:prstGeom prst="leftRightArrowCallo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989385" y="3043392"/>
            <a:ext cx="37162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 GESTÃO DE </a:t>
            </a: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PONTES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NO BRASIL</a:t>
            </a:r>
          </a:p>
          <a:p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136529" y="257461"/>
            <a:ext cx="5266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Uma vez respondida a pergunta sobre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 situação das  Pontes Rodoviárias Brasileiras ?</a:t>
            </a:r>
          </a:p>
          <a:p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08135" y="5568087"/>
            <a:ext cx="61233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 que fazer para garantir a segurança das Pontes Brasileiras 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97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1310592"/>
            <a:ext cx="8915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pt-BR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 que fazer para garantir a segurança das Pontes Brasileiras </a:t>
            </a: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?</a:t>
            </a:r>
          </a:p>
          <a:p>
            <a:pPr algn="ctr">
              <a:defRPr/>
            </a:pPr>
            <a:endParaRPr lang="pt-BR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Esta pergunta se </a:t>
            </a: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articula com o tema </a:t>
            </a: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da </a:t>
            </a:r>
          </a:p>
          <a:p>
            <a:pPr algn="ctr">
              <a:defRPr/>
            </a:pP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Gestão </a:t>
            </a: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de </a:t>
            </a: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Pontes</a:t>
            </a:r>
            <a:endParaRPr lang="pt-B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pt-B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pt-BR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 motivação para esta pergunta advém dos colapsos recentes de </a:t>
            </a:r>
            <a:r>
              <a:rPr lang="pt-BR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OAEs</a:t>
            </a:r>
            <a:r>
              <a:rPr lang="pt-BR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no Brasil</a:t>
            </a:r>
            <a:endParaRPr lang="pt-BR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83391" y="343142"/>
            <a:ext cx="71467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PONTE DO ESTREITO :</a:t>
            </a:r>
          </a:p>
          <a:p>
            <a:pPr algn="ctr"/>
            <a:r>
              <a:rPr lang="pt-B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DE RECORDE MUNDIAL À TRAGÉDIA</a:t>
            </a:r>
            <a:endParaRPr lang="pt-BR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6602" y="1909010"/>
            <a:ext cx="88055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4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812632" y="58635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109411" y="2302263"/>
            <a:ext cx="33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9" y="2106115"/>
            <a:ext cx="4227599" cy="202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601410" y="1657557"/>
            <a:ext cx="120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1960</a:t>
            </a: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262957" y="3713882"/>
            <a:ext cx="2870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8778" y="4308231"/>
            <a:ext cx="2113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2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Wittfoht</a:t>
            </a:r>
            <a:r>
              <a:rPr lang="pt-BR" sz="12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1972. p 228</a:t>
            </a:r>
            <a:endParaRPr lang="pt-BR" sz="1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366378" y="6572079"/>
            <a:ext cx="2595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Fonte: </a:t>
            </a:r>
            <a:r>
              <a:rPr lang="pt-BR" sz="1400" b="1" dirty="0" err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Instagram</a:t>
            </a:r>
            <a:r>
              <a:rPr lang="pt-BR" sz="14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/ @</a:t>
            </a:r>
            <a:r>
              <a:rPr lang="pt-BR" sz="1400" b="1" dirty="0" err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vshenrique</a:t>
            </a:r>
            <a:r>
              <a:rPr lang="pt-BR" sz="14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1400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7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324" y="4175546"/>
            <a:ext cx="4356518" cy="244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9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83391" y="343142"/>
            <a:ext cx="7146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1708703"/>
            <a:ext cx="89354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4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812632" y="5911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87128" y="2102208"/>
            <a:ext cx="3162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Pontes </a:t>
            </a:r>
            <a:r>
              <a:rPr lang="pt-BR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NTs</a:t>
            </a: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1 e 2 – 1.039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109411" y="2302263"/>
            <a:ext cx="33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596063" y="2102208"/>
            <a:ext cx="44340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As pontes do Maranhão e do Tocantins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78690" y="6097584"/>
            <a:ext cx="240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Fonte: Santos et.al., 2024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28" y="2632276"/>
            <a:ext cx="3777802" cy="331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770" y="2648326"/>
            <a:ext cx="2243501" cy="312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760298" y="182899"/>
            <a:ext cx="69440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 que fazer para garantir a segurança das Pontes Brasileiras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 partir da resposta obtida no Panorama Geral de Pontes </a:t>
            </a:r>
            <a:endParaRPr lang="pt-B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070989" y="6048970"/>
            <a:ext cx="240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Fonte: Santos et.al., 2024</a:t>
            </a:r>
          </a:p>
        </p:txBody>
      </p:sp>
      <p:sp>
        <p:nvSpPr>
          <p:cNvPr id="12" name="Seta para Baixo 11"/>
          <p:cNvSpPr/>
          <p:nvPr/>
        </p:nvSpPr>
        <p:spPr>
          <a:xfrm rot="16200000">
            <a:off x="3667218" y="1938528"/>
            <a:ext cx="1240913" cy="3470117"/>
          </a:xfrm>
          <a:prstGeom prst="down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2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61779" y="423740"/>
            <a:ext cx="71467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Metodologia desenvolvida para responder à pergunta sobre o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que fazer para garantir a segurança das Pontes Brasileiras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?</a:t>
            </a:r>
            <a:endParaRPr lang="pt-B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4943" y="1989109"/>
            <a:ext cx="86991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Levantamento sistemático de </a:t>
            </a:r>
            <a:r>
              <a:rPr lang="pt-B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rofissionais atuantes na área de Engenharia de Pontes mediante expedição de convites individuais via WhatsApp e/ou e-mails entre 23 de dezembro 2024 </a:t>
            </a:r>
            <a:r>
              <a:rPr lang="pt-B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05 de janeiro de 2025</a:t>
            </a:r>
            <a:endParaRPr lang="pt-BR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Convidados 150 profissionais para reunião virtual de 6 de janeiro de 2025 a respeito da nossa </a:t>
            </a: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responsabilidade profissional, ética, </a:t>
            </a: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cidadã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Exposição </a:t>
            </a:r>
            <a:r>
              <a:rPr lang="pt-B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do Panorama Geral das Pontes Rodoviárias Brasileiras </a:t>
            </a: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 levantamento de ideias sobre os passos seguintes</a:t>
            </a: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Realização da 1ª reunião (6 janeiro 2025) e elaboração de um questionário </a:t>
            </a:r>
            <a:r>
              <a:rPr lang="pt-BR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GoogleForm</a:t>
            </a: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para levantamento de sugestões  com objetivo de garantir a segurança das Pontes Brasileiras </a:t>
            </a: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6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13285" y="184484"/>
            <a:ext cx="7078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6602" y="1909010"/>
            <a:ext cx="88055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4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812632" y="5911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6463" y="1708704"/>
            <a:ext cx="8915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pt-BR" sz="2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altLang="ko-K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ko-KR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09411" y="2302263"/>
            <a:ext cx="33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1" y="2045187"/>
            <a:ext cx="8671025" cy="405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882324" y="343142"/>
            <a:ext cx="696516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Realização da 1ª reunião (6 janeiro 2025) e elaboração de um questionário </a:t>
            </a:r>
            <a:r>
              <a:rPr lang="pt-BR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GoogleForm</a:t>
            </a: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para levantamento de sugestões  com objetivo de garantir a segurança das Pontes Brasileiras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9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92796" y="495238"/>
            <a:ext cx="71467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Metodologia desenvolvida para responder à pergunta sobre o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que fazer para garantir a segurança das Pontes Brasileiras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?</a:t>
            </a:r>
            <a:endParaRPr lang="pt-B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1950806"/>
            <a:ext cx="87395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Análise das respostas ao questionário </a:t>
            </a:r>
            <a:r>
              <a:rPr lang="pt-BR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GoogleForm</a:t>
            </a: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para levantamento de sugestões e sistematização das contribuições sobre áreas de Grupos de Trabalho para integração do esforço comum dos profissionais que se integraram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Elaboração do relatório de cada Encontro virtual e encaminhamento para todos os participantes aprovarem</a:t>
            </a: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Redação, em grupo de trabalho, de um Manifesto pela Segurança e Manutenção das Pontes Brasileiras ao longo do mês de janeiro de 2025</a:t>
            </a:r>
            <a:endParaRPr lang="pt-BR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Apresentação do texto e alinhamento em reunião virtual para finalização do teor do Manifesto</a:t>
            </a:r>
          </a:p>
          <a:p>
            <a:pPr algn="just"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61779" y="110227"/>
            <a:ext cx="71467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Metodologia desenvolvida para responder à pergunta sobre o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que fazer para garantir a segurança das Pontes Brasileiras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?</a:t>
            </a:r>
            <a:endParaRPr lang="pt-B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2266" y="1574900"/>
            <a:ext cx="86991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Organização, mediante reuniões, das entidades signatárias do Manifesto e alinhamento para abertura do documento para assinatura pública e divulgação: ABECE, ABMS, ABNT, ABPE, ALCONPAT, IABMAS e </a:t>
            </a: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IBRACON</a:t>
            </a:r>
          </a:p>
          <a:p>
            <a:pPr algn="just"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Criação de 13 Grupos de Trabalho nas áreas de Articulação Política Governamental, Normalização, Avaliação e Monitoramento das Fundações, Colapsos em </a:t>
            </a:r>
            <a:r>
              <a:rPr lang="pt-BR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OAEs</a:t>
            </a: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, Ferramentas Digitais, Gestão de </a:t>
            </a:r>
            <a:r>
              <a:rPr lang="pt-BR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OAEs</a:t>
            </a: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, Qualificação Profissional, Segurança Estrutural, Processos Licitatórios, Disseminação de Resultados, Durabilidade das Estruturas de Concreto, Hidráulica e Hidrologia.</a:t>
            </a:r>
            <a:endParaRPr lang="pt-BR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5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907455" y="343142"/>
            <a:ext cx="707887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 QUE FAZER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GARANTIR A SEGURANÇA DAS PONTES BRASILEIRAS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? </a:t>
            </a: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pt-B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6602" y="1909010"/>
            <a:ext cx="88055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4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812632" y="5911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6463" y="1708704"/>
            <a:ext cx="8915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pt-BR" sz="2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altLang="ko-K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ko-KR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1" y="1623380"/>
            <a:ext cx="3133725" cy="501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45" y="1623380"/>
            <a:ext cx="3328774" cy="510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631" y="1708704"/>
            <a:ext cx="720057" cy="42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009" y="2545682"/>
            <a:ext cx="861401" cy="42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531" y="3402895"/>
            <a:ext cx="850830" cy="3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002" y="3999315"/>
            <a:ext cx="754223" cy="35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99" y="4724145"/>
            <a:ext cx="850831" cy="17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21" y="5178661"/>
            <a:ext cx="780589" cy="19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123" y="5744273"/>
            <a:ext cx="6492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5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34507" y="239787"/>
            <a:ext cx="7260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QUAIS OS PILARES QUE APOIAM A APRESENTAÇÃO PARA RESPONDER ÀS PERGUNTAS?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8926" y="1189738"/>
            <a:ext cx="811730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pt-BR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pt-B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Experiência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profissional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de mais de 50 anos na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Engenharia de Pontes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atuando em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cerca de mil </a:t>
            </a:r>
            <a:r>
              <a:rPr lang="pt-B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OAEs</a:t>
            </a:r>
            <a:endParaRPr lang="pt-B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pt-B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t-B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Experiência docente de mais de 30 anos na </a:t>
            </a:r>
            <a:r>
              <a:rPr lang="pt-B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UFBA e </a:t>
            </a:r>
            <a:r>
              <a:rPr lang="pt-B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UCSAL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pt-B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Necessidade de aprofundar a natureza científica do tema da minha prática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83391" y="279504"/>
            <a:ext cx="70788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 QUE FAZER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GARANTIR A SEGURANÇA DAS PONTES BRASILEIRAS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?</a:t>
            </a: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pt-B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6602" y="1909010"/>
            <a:ext cx="88055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4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812632" y="5911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6463" y="1372439"/>
            <a:ext cx="8915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pt-BR" sz="2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altLang="ko-K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ko-KR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09411" y="2302263"/>
            <a:ext cx="33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9" y="5795127"/>
            <a:ext cx="720057" cy="42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83" y="5795127"/>
            <a:ext cx="861401" cy="42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22" y="5795127"/>
            <a:ext cx="850830" cy="3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59" y="5735278"/>
            <a:ext cx="754223" cy="35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997" y="5834968"/>
            <a:ext cx="850831" cy="17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32" y="5852884"/>
            <a:ext cx="780589" cy="19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23" y="5684604"/>
            <a:ext cx="6492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4" y="1750539"/>
            <a:ext cx="8846238" cy="363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4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13285" y="184484"/>
            <a:ext cx="70788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 QUE FAZER</a:t>
            </a: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GARANTIR A SEGURANÇA DAS PONTES BRASILEIRAS </a:t>
            </a: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? </a:t>
            </a: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pt-B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6602" y="2061410"/>
            <a:ext cx="88055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4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812632" y="5911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6463" y="1708704"/>
            <a:ext cx="8915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pt-BR" sz="2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altLang="ko-K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ko-KR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09411" y="2302263"/>
            <a:ext cx="33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0" y="6234482"/>
            <a:ext cx="720057" cy="42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84" y="6254100"/>
            <a:ext cx="861401" cy="42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01" y="6323329"/>
            <a:ext cx="850830" cy="3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09" y="6284592"/>
            <a:ext cx="754223" cy="35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84" y="6428271"/>
            <a:ext cx="850831" cy="17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63" y="6395499"/>
            <a:ext cx="780589" cy="19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860" y="6111234"/>
            <a:ext cx="6492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215207" y="3244333"/>
            <a:ext cx="6878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0070C0"/>
                </a:solidFill>
              </a:rPr>
              <a:t>https://chng.it/ML4cndJWFx</a:t>
            </a:r>
          </a:p>
        </p:txBody>
      </p:sp>
    </p:spTree>
    <p:extLst>
      <p:ext uri="{BB962C8B-B14F-4D97-AF65-F5344CB8AC3E}">
        <p14:creationId xmlns:p14="http://schemas.microsoft.com/office/powerpoint/2010/main" val="23006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13285" y="184484"/>
            <a:ext cx="70788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pt-B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0947" y="1700786"/>
            <a:ext cx="75157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4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812632" y="5911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6463" y="1708704"/>
            <a:ext cx="8915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pt-BR" sz="2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altLang="ko-K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ko-KR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631" y="1708704"/>
            <a:ext cx="720057" cy="42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009" y="2545682"/>
            <a:ext cx="861401" cy="42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531" y="3402895"/>
            <a:ext cx="850830" cy="3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002" y="3999315"/>
            <a:ext cx="754223" cy="35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99" y="4724145"/>
            <a:ext cx="850831" cy="17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21" y="5178661"/>
            <a:ext cx="780589" cy="19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123" y="5744273"/>
            <a:ext cx="6492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93558" y="1708704"/>
            <a:ext cx="736332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GRUPOS DE TRABALHO</a:t>
            </a:r>
          </a:p>
          <a:p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GT1 - ARTICULAÇÃO POLÍTICO-GOVERNAMENTAL </a:t>
            </a:r>
          </a:p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GT2 - NORMALIZAÇÃO </a:t>
            </a:r>
          </a:p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GT3 - AVALIAÇÃO E MONITORAMENTO DAS FUNDAÇÕES DE OAES EXISTENTES </a:t>
            </a:r>
          </a:p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GT4 - COLAPSOS EM OAES </a:t>
            </a:r>
          </a:p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GT5 - FERRAMENTAS DIGITAIS </a:t>
            </a:r>
          </a:p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GT6 - GESTÃO DE OAES </a:t>
            </a:r>
          </a:p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GT7 - QUALIFICAÇÃO PROFISSIONAL </a:t>
            </a:r>
          </a:p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GT8 - SEGURANÇA ESTRUTURAL</a:t>
            </a:r>
          </a:p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GT9 - PROCESSOS LICITATÓRIOS </a:t>
            </a:r>
          </a:p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GT10 - DISSEMINAÇÃO DOS RESULTADOS</a:t>
            </a:r>
          </a:p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GT11 - DURABILIDADE DAS ESTRUTURAS DE CONCRETO</a:t>
            </a:r>
          </a:p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GT12 - TÚNEIS E ESPAÇOS SUBTERRÂNEOS</a:t>
            </a:r>
          </a:p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GT13 - HIDRÁULICA E HIDROLOGIA</a:t>
            </a:r>
          </a:p>
        </p:txBody>
      </p:sp>
    </p:spTree>
    <p:extLst>
      <p:ext uri="{BB962C8B-B14F-4D97-AF65-F5344CB8AC3E}">
        <p14:creationId xmlns:p14="http://schemas.microsoft.com/office/powerpoint/2010/main" val="18273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61779" y="110227"/>
            <a:ext cx="71467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Metodologia desenvolvida para responder à pergunta sobre o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que fazer para garantir a segurança das Pontes Brasileiras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?</a:t>
            </a:r>
            <a:endParaRPr lang="pt-B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7855" y="2198616"/>
            <a:ext cx="8231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Identificação de profissional especialista em PPP e Concessões e </a:t>
            </a: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sua </a:t>
            </a: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apresentação em reunião virtual sobre a natureza dinâmica dos passos institucionais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Agendamento de reunião em Brasília com Secretário Executivo do Ministério do Transporte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Agendamento de reunião em Brasília com Diretor da ANTT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Realização das reuniões MT, ANTT e DNIT em Brasília (abril de 2025)</a:t>
            </a:r>
            <a:endParaRPr lang="pt-BR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61779" y="110227"/>
            <a:ext cx="71467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Metodologia desenvolvida para responder à pergunta sobre o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que fazer para garantir a segurança das Pontes Brasileiras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?</a:t>
            </a:r>
            <a:endParaRPr lang="pt-B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9401" y="1671077"/>
            <a:ext cx="82312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Reuniões virtuais dos 13 Grupos de Trabalho integrados por 58 profissionais de Engenharia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Realização de Entrevistas e Palestras virtuais  promovendo a indagação sobre garantia da segurança das Pontes Brasileiras </a:t>
            </a: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Integração da temática Gestão de Pontes em eventos e em matérias de jornais nacionais promovendo a indagação e incentivando a corresponsabilidade sobre o tema da segurança das Pontes Brasileiras </a:t>
            </a:r>
            <a:endParaRPr lang="pt-BR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Sustentabilidade do tema em diversas áreas de atuação e nos encontros virtuais dos GT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Exposição neste evento do XVI CBPE</a:t>
            </a:r>
            <a:endParaRPr lang="pt-BR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pt-BR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 Explicativo em Seta para a Esquerda e para a Direita 6"/>
          <p:cNvSpPr/>
          <p:nvPr/>
        </p:nvSpPr>
        <p:spPr>
          <a:xfrm rot="5400000">
            <a:off x="3126678" y="2387864"/>
            <a:ext cx="3599100" cy="2994323"/>
          </a:xfrm>
          <a:prstGeom prst="leftRightArrowCallo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615025" y="3242613"/>
            <a:ext cx="2497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 GESTÃO DE </a:t>
            </a:r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PONTES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NO BRASIL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03706" y="434236"/>
            <a:ext cx="58450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Qual a situação das  Pontes Rodoviárias Brasileiras ?</a:t>
            </a:r>
          </a:p>
          <a:p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003706" y="5273968"/>
            <a:ext cx="5480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 que fazer para garantir a segurança das Pontes Brasileiras ?</a:t>
            </a:r>
          </a:p>
          <a:p>
            <a:endParaRPr lang="pt-BR" sz="1400" dirty="0"/>
          </a:p>
        </p:txBody>
      </p:sp>
      <p:sp>
        <p:nvSpPr>
          <p:cNvPr id="2" name="CaixaDeTexto 1"/>
          <p:cNvSpPr txBox="1"/>
          <p:nvPr/>
        </p:nvSpPr>
        <p:spPr>
          <a:xfrm rot="19968762">
            <a:off x="1702417" y="1761827"/>
            <a:ext cx="6679921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 o Congresso Brasileiro de Pontes e Estruturas pode gerar um documento e integrar o compromisso da Engenharia de Pontes no Brasil diante deste panorama? </a:t>
            </a:r>
          </a:p>
          <a:p>
            <a:pPr algn="just"/>
            <a:endParaRPr lang="pt-BR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69433" y="310125"/>
            <a:ext cx="689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 GESTÃO DE PONTES NO BRASIL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5641" y="2165684"/>
            <a:ext cx="81173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pt-BR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CONVIDO A TODOS E TODAS A SEGUIR CONSTRUINDO PONTES PARA O FUTURO !</a:t>
            </a:r>
          </a:p>
          <a:p>
            <a:pPr algn="ctr">
              <a:spcBef>
                <a:spcPts val="0"/>
              </a:spcBef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OBRIGADO </a:t>
            </a:r>
            <a:endParaRPr lang="pt-B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Ademir Santos</a:t>
            </a:r>
          </a:p>
          <a:p>
            <a:pPr algn="ctr">
              <a:spcBef>
                <a:spcPts val="0"/>
              </a:spcBef>
              <a:defRPr/>
            </a:pP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demir.santos@ads.eng.br</a:t>
            </a:r>
          </a:p>
          <a:p>
            <a:pPr algn="ctr">
              <a:spcBef>
                <a:spcPts val="0"/>
              </a:spcBef>
              <a:defRPr/>
            </a:pP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adsantos28@gmail.com</a:t>
            </a:r>
            <a:endParaRPr lang="pt-B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0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883391" y="343142"/>
            <a:ext cx="619673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AO REFLETIR SOBRE A </a:t>
            </a: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GESTÃO DE PONTES NO BRASIL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24253" y="1697454"/>
            <a:ext cx="8044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Qual a situação das  Pontes Rodoviárias Brasileiras ?</a:t>
            </a:r>
          </a:p>
          <a:p>
            <a:pPr algn="ctr"/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endParaRPr lang="pt-B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Pesquisa e redação de artigo em coautoria com Orientadores do Doutorado e colegas pesquisadores</a:t>
            </a:r>
            <a:endParaRPr lang="pt-B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311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83392" y="343141"/>
            <a:ext cx="6265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PANORAMA </a:t>
            </a: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GERAL DAS PONTES RODOVIÁRIAS BRASILEIRAS</a:t>
            </a:r>
          </a:p>
          <a:p>
            <a:pPr algn="ctr"/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115" y="1354015"/>
            <a:ext cx="5398477" cy="5398477"/>
          </a:xfrm>
          <a:prstGeom prst="rect">
            <a:avLst/>
          </a:prstGeom>
          <a:solidFill>
            <a:srgbClr val="66FF99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1980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15680" y="352176"/>
            <a:ext cx="714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OBJETIVOS</a:t>
            </a:r>
            <a:endParaRPr lang="pt-B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6602" y="1676400"/>
            <a:ext cx="86815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Atualizar </a:t>
            </a: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 inventário das pontes rodoviárias brasileiras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Sugerir indicadores para aperfeiçoar a gestão das </a:t>
            </a:r>
            <a:r>
              <a:rPr lang="pt-BR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OAEs</a:t>
            </a:r>
            <a:r>
              <a:rPr lang="pt-B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 minimizar </a:t>
            </a:r>
            <a:r>
              <a:rPr lang="pt-B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os colapsos das pontes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Apoiar as autoridades gestoras na utilização dos recursos disponíveis para manutenção</a:t>
            </a:r>
            <a:endParaRPr lang="ko-KR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Contribuir com a formação de profissionais de Engenharia com  vistas à aplicação de práticas mais adequadas na inspeção e manutenção das pontes rodoviárias brasileiras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4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941095" y="343142"/>
            <a:ext cx="7146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            METODOLOGIA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6602" y="1882093"/>
            <a:ext cx="844416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Criação </a:t>
            </a: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de Questionário para aplicação aos gestores de pontes</a:t>
            </a:r>
          </a:p>
          <a:p>
            <a:pPr marL="342900" lvl="1" indent="-342900" algn="just"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54 para gestores públicos estaduais e municipais </a:t>
            </a:r>
          </a:p>
          <a:p>
            <a:pPr marL="342900" lvl="1" indent="-342900" algn="just"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73 para gestores </a:t>
            </a: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privados</a:t>
            </a:r>
            <a:endParaRPr lang="pt-BR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Acesso parcial </a:t>
            </a:r>
            <a:r>
              <a:rPr lang="pt-B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ao SGE do DNIT, </a:t>
            </a: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dados de </a:t>
            </a:r>
            <a:r>
              <a:rPr lang="pt-B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inspeção da ANTT, ARTESP e </a:t>
            </a: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Concessionárias</a:t>
            </a:r>
            <a:endParaRPr lang="pt-BR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Criação </a:t>
            </a: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de um Banco de Dados das Pontes Brasileiras (</a:t>
            </a: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BDPB) contendo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Identificação </a:t>
            </a: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da </a:t>
            </a: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Ponte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Localização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Tipo </a:t>
            </a:r>
            <a:r>
              <a:rPr lang="pt-BR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de Construção (Geometria e Material)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Condições </a:t>
            </a:r>
            <a:r>
              <a:rPr lang="pt-BR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Estruturais e Histórico de Inspeções</a:t>
            </a:r>
          </a:p>
          <a:p>
            <a:pPr algn="just">
              <a:defRPr/>
            </a:pPr>
            <a:r>
              <a:rPr lang="pt-B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Validação do BDPB</a:t>
            </a: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4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941095" y="343142"/>
            <a:ext cx="7146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DESAFIOS </a:t>
            </a:r>
            <a:r>
              <a:rPr lang="pt-BR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NA CONSTRUÇÃO DO BDPB</a:t>
            </a:r>
          </a:p>
          <a:p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6602" y="1676400"/>
            <a:ext cx="8373821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BAIXA TAXA DE RESPOSTA: </a:t>
            </a: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alguns gestores alegaram sobrecarga de trabalho e/ou indisponibilidade de </a:t>
            </a: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informações</a:t>
            </a: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HETEROGENEIDADE DOS DADOS: </a:t>
            </a:r>
            <a:r>
              <a:rPr lang="pt-B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diferentes formatos e falta de padronização dificultaram a comparação e a </a:t>
            </a: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análise</a:t>
            </a:r>
            <a:endParaRPr lang="pt-BR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FALTA DE TRANSPARÊNCIA: </a:t>
            </a: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alguns gestores relutaram em compartilhar as informações </a:t>
            </a: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solicitadas</a:t>
            </a: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FALTA DE COORDENADAS GEOGRÁFICAS: </a:t>
            </a:r>
            <a:r>
              <a:rPr lang="pt-B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muitas pontes não possuem localização precisa</a:t>
            </a: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4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5966513A-EDEA-863F-CCC9-6E909BF8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3"/>
          <a:stretch/>
        </p:blipFill>
        <p:spPr>
          <a:xfrm>
            <a:off x="286602" y="343142"/>
            <a:ext cx="1596789" cy="1213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83391" y="343142"/>
            <a:ext cx="7146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    PRINCIPAIS DADOS </a:t>
            </a:r>
            <a:r>
              <a:rPr lang="pt-BR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OBTIDOS </a:t>
            </a:r>
          </a:p>
          <a:p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6602" y="1491762"/>
            <a:ext cx="8488122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IDENTIFICAÇÃO DA PONTE: </a:t>
            </a: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nome, localização (latitude e longitude), rodovia, quilometragem e ano de </a:t>
            </a: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construção</a:t>
            </a: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TIPO DE CONSTRUÇÃO (</a:t>
            </a:r>
            <a:r>
              <a:rPr lang="pt-B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Geometria e Material): comprimento, largura, número de vãos, superestrutura (laje, viga, arco, etc.), material (metálica, concreto armado, concreto protendido, etc.), encontro (balanço, aberto, fechado, etc.) e Classe da Ponte/Carga Móvel (TB-24, TB-36, TB-450, etc</a:t>
            </a:r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.)</a:t>
            </a:r>
            <a:endParaRPr lang="pt-BR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CONDIÇÕES ESTRUTURAIS E HISTÓRICO DE INSPEÇÕES: </a:t>
            </a: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estado </a:t>
            </a: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de condição </a:t>
            </a: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da ponte e histórico </a:t>
            </a: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recente das inspeções</a:t>
            </a: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24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1172</TotalTime>
  <Words>1826</Words>
  <Application>Microsoft Office PowerPoint</Application>
  <PresentationFormat>Apresentação na tela (4:3)</PresentationFormat>
  <Paragraphs>350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36</vt:i4>
      </vt:variant>
    </vt:vector>
  </HeadingPairs>
  <TitlesOfParts>
    <vt:vector size="38" baseType="lpstr">
      <vt:lpstr>ChronicleVTI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Flávia Ribeiro Cerqueira Lima</dc:creator>
  <cp:lastModifiedBy>ISABEL</cp:lastModifiedBy>
  <cp:revision>110</cp:revision>
  <dcterms:created xsi:type="dcterms:W3CDTF">2023-02-28T11:27:06Z</dcterms:created>
  <dcterms:modified xsi:type="dcterms:W3CDTF">2025-05-12T12:04:39Z</dcterms:modified>
</cp:coreProperties>
</file>