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handoutMasterIdLst>
    <p:handoutMasterId r:id="rId74"/>
  </p:handoutMasterIdLst>
  <p:sldIdLst>
    <p:sldId id="323" r:id="rId2"/>
    <p:sldId id="256" r:id="rId3"/>
    <p:sldId id="257" r:id="rId4"/>
    <p:sldId id="258" r:id="rId5"/>
    <p:sldId id="265" r:id="rId6"/>
    <p:sldId id="279" r:id="rId7"/>
    <p:sldId id="287" r:id="rId8"/>
    <p:sldId id="282" r:id="rId9"/>
    <p:sldId id="289" r:id="rId10"/>
    <p:sldId id="291" r:id="rId11"/>
    <p:sldId id="293" r:id="rId12"/>
    <p:sldId id="275" r:id="rId13"/>
    <p:sldId id="304" r:id="rId14"/>
    <p:sldId id="305" r:id="rId15"/>
    <p:sldId id="308" r:id="rId16"/>
    <p:sldId id="310" r:id="rId17"/>
    <p:sldId id="311" r:id="rId18"/>
    <p:sldId id="312" r:id="rId19"/>
    <p:sldId id="263" r:id="rId20"/>
    <p:sldId id="284" r:id="rId21"/>
    <p:sldId id="314" r:id="rId22"/>
    <p:sldId id="315" r:id="rId23"/>
    <p:sldId id="322" r:id="rId24"/>
    <p:sldId id="286" r:id="rId25"/>
    <p:sldId id="325" r:id="rId26"/>
    <p:sldId id="266" r:id="rId27"/>
    <p:sldId id="267" r:id="rId28"/>
    <p:sldId id="269" r:id="rId29"/>
    <p:sldId id="271" r:id="rId30"/>
    <p:sldId id="272" r:id="rId31"/>
    <p:sldId id="274" r:id="rId32"/>
    <p:sldId id="276" r:id="rId33"/>
    <p:sldId id="326" r:id="rId34"/>
    <p:sldId id="327" r:id="rId35"/>
    <p:sldId id="283" r:id="rId36"/>
    <p:sldId id="328" r:id="rId37"/>
    <p:sldId id="285" r:id="rId38"/>
    <p:sldId id="309" r:id="rId39"/>
    <p:sldId id="296" r:id="rId40"/>
    <p:sldId id="260" r:id="rId41"/>
    <p:sldId id="264" r:id="rId42"/>
    <p:sldId id="262" r:id="rId43"/>
    <p:sldId id="288" r:id="rId44"/>
    <p:sldId id="290" r:id="rId45"/>
    <p:sldId id="301" r:id="rId46"/>
    <p:sldId id="329" r:id="rId47"/>
    <p:sldId id="330" r:id="rId48"/>
    <p:sldId id="331" r:id="rId49"/>
    <p:sldId id="307" r:id="rId50"/>
    <p:sldId id="259" r:id="rId51"/>
    <p:sldId id="332" r:id="rId52"/>
    <p:sldId id="333" r:id="rId53"/>
    <p:sldId id="334" r:id="rId54"/>
    <p:sldId id="335" r:id="rId55"/>
    <p:sldId id="336" r:id="rId56"/>
    <p:sldId id="268" r:id="rId57"/>
    <p:sldId id="306" r:id="rId58"/>
    <p:sldId id="316" r:id="rId59"/>
    <p:sldId id="337" r:id="rId60"/>
    <p:sldId id="338" r:id="rId61"/>
    <p:sldId id="339" r:id="rId62"/>
    <p:sldId id="340" r:id="rId63"/>
    <p:sldId id="341" r:id="rId64"/>
    <p:sldId id="261" r:id="rId65"/>
    <p:sldId id="342" r:id="rId66"/>
    <p:sldId id="343" r:id="rId67"/>
    <p:sldId id="344" r:id="rId68"/>
    <p:sldId id="345" r:id="rId69"/>
    <p:sldId id="273" r:id="rId70"/>
    <p:sldId id="346" r:id="rId71"/>
    <p:sldId id="347" r:id="rId7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ernando Stucchi" initials="FS" lastIdx="1" clrIdx="0">
    <p:extLst>
      <p:ext uri="{19B8F6BF-5375-455C-9EA6-DF929625EA0E}">
        <p15:presenceInfo xmlns:p15="http://schemas.microsoft.com/office/powerpoint/2012/main" userId="983b948824a8e2b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53" autoAdjust="0"/>
  </p:normalViewPr>
  <p:slideViewPr>
    <p:cSldViewPr snapToGrid="0">
      <p:cViewPr>
        <p:scale>
          <a:sx n="80" d="100"/>
          <a:sy n="80" d="100"/>
        </p:scale>
        <p:origin x="754" y="139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-378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t-BR"/>
              <a:t>CBPE - 2025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pt-BR"/>
              <a:t>2021</a:t>
            </a: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7FB88D-AF2A-468A-ABC5-D8CBF4F973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7820853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8T15:20:00.81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1,'84'1,"90"14,53 14,-73-17,12 3,4 29,-31-6,-116-33,0-1,0-1,0-2,0 0,0-1,26-4,-46 3,-1 1,0-1,0 0,0 0,0 0,0 0,0 0,0 0,0 0,-1-1,1 1,0-1,-1 1,1-1,-1 0,0 0,1 1,-1-1,0 0,0 0,0 0,0 0,-1 0,1-1,0-1,1-7,0 0,-1 1,0-21,-1 22,0-32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08T23:14:37.153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8T23:14:47.30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 0,'7705'0'0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08T23:14:54.97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63 386,'0'-4,"1"0,-1 0,1 0,0 0,0 0,1 0,-1 0,1 1,-1-1,1 1,1-1,-1 1,0 0,1 0,-1 0,1 0,0 0,6-4,6-4,0 1,32-15,-19 10,17-8,2 1,0 2,1 3,1 1,0 3,1 2,82-8,154-12,657-47,141 74,-575 6,740-2,-1161 4,115 21,76 4,135-30,-167 0,-224 1,0 2,-1 0,28 8,-40-8,0 0,-1 1,1 1,-1 0,0 0,0 1,0 0,0 0,12 11,-20-16,0 1,0 0,0 0,0-1,0 1,0 0,0 0,-1 0,1 0,0 0,-1 0,1 0,0 1,-1-1,1 0,-1 0,0 0,1 0,-1 1,0-1,0 0,0 0,0 1,0-1,0 0,0 0,0 1,0-1,-1 0,1 0,0 1,-1-1,1 0,-1 0,1 0,-1 0,0 0,0 0,1 0,-1 0,0 0,0 0,0 0,0 0,0-1,0 1,0 0,0-1,0 1,-2 0,-8 4,0 0,0 0,0-1,-16 3,14-4,-124 34,-1-6,-1-7,-2-5,-197 0,-880-19,490-3,417 5,-342-5,574-2,-82-17,-75-6,164 22,-136-29,-23-2,107 20,48 5,55 10,-273-25,241 27,0-3,1-2,-101-23,146 26,0 0,0 0,-1 1,1 0,-1 0,1 1,-1 0,-14 2,16 0,1 0,-1 0,0 0,1 1,0 0,0 0,-1 0,2 0,-1 1,0 0,-6 7,3-3,0 0,-1 0,0 0,0-1,-1-1,0 0,0 0,0-1,-1 0,0-1,-22 7,5-5,14-2,0 0,0-2,0 1,0-2,-25 0,36-1,0 0,0-1,0 0,0 1,0-1,0 0,1 0,-1-1,0 1,0-1,1 1,-1-1,1 0,0 0,-1 0,1 0,0 0,0-1,0 1,0-1,1 1,-1-1,1 0,-1 1,1-1,0 0,0 0,0 0,1 0,-1 0,1 0,-1-3,-1-21,2 3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08T23:14:55.99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1,'1146'0,"-1094"0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08T23:14:57.73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165 1,'-5'0,"-5"0,-7 0,-5 0,-3 0,3 4,0 3,0-2,3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8T23:15:00.99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0,'930'0'0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08T23:15:02.15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0,'1036'0,"-1008"0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08T23:15:03.493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29,'12'-5,"1"0,-1 1,1 0,0 1,0 1,21-2,85 2,-75 3,916 0,-938-1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08T23:15:04.53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1,'439'0,"-414"1,0 1,34 8,-31-4,43 2,-13-2,89 18,-41-4,-71-16,57-1,-65-3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08T23:15:06.63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0 169,'0'-1,"1"-1,0 0,-1 0,1 0,0 1,0-1,0 0,0 1,0-1,0 1,0-1,1 1,-1 0,0-1,3 0,28-22,-27 21,21-13,0 2,0 1,1 1,1 1,0 2,1 0,-1 2,53-5,22 3,120 5,-170 5,4115 4,-2807-5,-1345 0,-1 0,0 2,1 0,-1 1,0 0,0 1,0 1,16 7,-21-6,1-1,-1 1,-1 1,1 0,-1 0,0 1,-1 0,0 1,0 0,-1 0,9 13,-3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8T16:03:34.24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87,'0'-2,"0"0,1-1,-1 1,1 0,0 0,-1 0,1 0,0 0,0 1,0-1,0 0,1 0,-1 0,0 1,1-1,-1 1,1-1,0 1,-1 0,1 0,0-1,0 1,0 0,2 0,7-4,-1 1,1 0,14-2,-21 5,38-8,0 3,74-3,90 11,-67 1,-82-3,0 2,65 12,-86-9,42-1,-46-3,-1 2,34 6,-31-3,1-2,42 0,0-1,-55 1,-4 2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08T23:15:09.16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0 280,'1'-1,"-1"-1,1 1,-1 0,1-1,-1 1,1 0,0 0,0-1,0 1,0 0,0 0,0 0,0 0,0 0,0 0,0 0,1 1,-1-1,2-1,32-14,-29 13,94-34,153-36,-171 52,47-11,2 5,0 7,2 5,189 3,852 18,-1154-6,47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8T16:22:44.11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1 194,'573'-13,"37"-1,-531 15,13 1,1-4,136-20,53-30,-156 40,-10 3,16-4,235 8,-195 8,-56-2,125-3,-211-2,0-1,42-13,-41 10,0 1,44-5,-16 9,84 6,-136-2,-1 0,1 0,-1 1,0-1,0 2,11 4,4 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8T16:22:47.46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0,'5'5,"10"1,8 0,13-1,6-2,10-1,9-1,-1-1,-5 0,-4 0,-5 0,-6 0,-5 0,-4-1,-3 1,4 0,0 0,-4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8T16:22:49.09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16:23:02.94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0,'16470'164'0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08T23:13:45.67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0 140,'1'-3,"-1"-1,1 1,0-1,-1 1,1-1,1 1,-1 0,0-1,1 1,0 0,0 0,0 0,0 0,0 1,1-1,-1 1,1-1,-1 1,1 0,0 0,0 0,5-3,7-3,1 1,1 0,21-5,-21 6,12-2,0 1,0 1,1 2,36-2,124 8,-74 1,380-3,-479 1,0 1,0 0,0 2,0 0,25 10,-23-7,1-1,-1-1,30 4,-45-9,-1 0,1 1,-1-1,1 1,-1 0,1 0,-1 0,0 0,1 1,-1-1,0 1,0 0,0 0,0 0,-1 0,1 1,0-1,-1 1,0-1,0 1,1 0,-2 0,1 0,0 0,0 0,-1 1,0-1,0 0,0 1,0-1,0 0,-1 1,1 6,0 0,1 0,-2 0,0-1,0 1,0 0,-4 17,3-24,0 0,0-1,0 1,0 0,-1 0,1-1,-1 1,1 0,-1-1,0 0,0 1,0-1,0 0,-1 0,1 0,-1-1,1 1,-1 0,1-1,-1 0,0 1,0-1,0 0,0-1,-5 2,-25 2,0-2,-1-1,-56-5,2-1,-14 5,15 1,0-4,-148-24,166 15,-1 4,0 3,-76 4,120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08T23:13:49.65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10 89,'0'0,"-1"0,1 0,0 0,-1 0,1 0,0 0,-1 0,1 0,0 0,-1 0,1 0,0 0,-1 0,1 0,0 0,0 0,-1 0,1-1,0 1,-1 0,1 0,0 0,0-1,-1 1,1 0,0 0,0-1,0 1,-1 0,1 0,0-1,0 1,0 0,0-1,0 1,0 0,-1 0,1-1,0 1,0 0,0-1,0 0,8-16,19-13,-19 26,1-1,-1 1,1 1,0-1,-1 1,1 1,1 0,-1 0,16-1,11 2,44 3,-28 0,528 0,-336-2,-228-1,-1 2,0 0,0 1,0 1,21 6,-31-8,-1 1,1 0,-1 0,0 0,1 0,-1 0,0 1,-1 0,1 0,0 0,-1 0,0 1,1-1,-1 1,-1 0,1 0,-1 0,1 0,-1 0,0 1,1 5,1 4,-1 0,-1 0,-1 1,0-1,0 0,-2 1,-2 20,2-30,0 0,0 0,0 0,0 0,-1 0,0 0,0 0,0-1,-1 1,1-1,-1 0,0 0,0 0,-1 0,1 0,-1-1,0 1,0-1,0 0,0 0,-1-1,1 1,-10 3,-8-2,-1 0,-1-1,1-1,0-1,0-2,-35-4,-18 1,-59 5,-78-3,110-11,61 6,-58-1,40 3,38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08T23:14:24.93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0 171,'7'-3,"0"0,1 1,-1 0,1 0,-1 1,15-2,-4 2,571-38,7 38,-365 2,172-28,-30-1,927 26,-608 5,2314-3,-2982-1,0-2,1 0,-2-2,1 0,24-10,-29 10,17-3,0 2,0 1,0 2,0 2,1 1,44 6,8 9,-37-5,-24-4,-5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08T23:14:28.21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30,'11'-4,"0"0,0 1,1 0,-1 1,1 0,-1 0,1 2,17 0,5-1,864-8,-573 11,1094-1,-998 27,27 0,329 3,-341 34,-373-54,53 5,139 1,120-19,-133-1,-113 5,143-5,-228-2,86-20,-62 3,-49 15,0 1,0 0,0 2,26-3,-21 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08T23:14:30.63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1 155,'4'-4,"3"-7,3-1,5-8,1-5,1-3,3-2,-2 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8T23:14:32.734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27 0,'1966'-26'0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08T23:14:36.16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0,'7'6,"1"-2,-1 1,1-1,0 0,0 0,0-1,0 0,14 2,7 4,31 10,123 21,69-9,-157-20,582 8,-450-22,3308 3,-3520-1,0-1,-1-1,1 0,-1-1,0 0,0-1,-1-1,15-8,-8 5,-1 1,40-12,-34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t-BR"/>
              <a:t>CBPE - 2025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pt-BR"/>
              <a:t>2021</a:t>
            </a:r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C6C597-F5A4-412E-9A55-6921670192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8577124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Marcador de Posição do Cabeçalho 3">
            <a:extLst>
              <a:ext uri="{FF2B5EF4-FFF2-40B4-BE49-F238E27FC236}">
                <a16:creationId xmlns:a16="http://schemas.microsoft.com/office/drawing/2014/main" id="{F86E1438-E5BC-FA10-99C7-3E629C915E7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t-BR"/>
              <a:t>CBPE - 2025</a:t>
            </a:r>
          </a:p>
        </p:txBody>
      </p:sp>
    </p:spTree>
    <p:extLst>
      <p:ext uri="{BB962C8B-B14F-4D97-AF65-F5344CB8AC3E}">
        <p14:creationId xmlns:p14="http://schemas.microsoft.com/office/powerpoint/2010/main" val="3018275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39632-578E-4C0B-905B-618A40EF6E03}" type="slidenum">
              <a:rPr lang="pt-BR" smtClean="0"/>
              <a:t>71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0498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Marcador de Posição do Cabeçalho 3">
            <a:extLst>
              <a:ext uri="{FF2B5EF4-FFF2-40B4-BE49-F238E27FC236}">
                <a16:creationId xmlns:a16="http://schemas.microsoft.com/office/drawing/2014/main" id="{4512DBB8-72EA-B76B-EC48-B1C5A9EA79F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t-BR"/>
              <a:t>CBPE - 2025</a:t>
            </a:r>
          </a:p>
        </p:txBody>
      </p:sp>
    </p:spTree>
    <p:extLst>
      <p:ext uri="{BB962C8B-B14F-4D97-AF65-F5344CB8AC3E}">
        <p14:creationId xmlns:p14="http://schemas.microsoft.com/office/powerpoint/2010/main" val="1880284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Marcador de Posição do Cabeçalho 3">
            <a:extLst>
              <a:ext uri="{FF2B5EF4-FFF2-40B4-BE49-F238E27FC236}">
                <a16:creationId xmlns:a16="http://schemas.microsoft.com/office/drawing/2014/main" id="{1CB8DEBE-EF0D-E88D-ED6B-F3CE199EC71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t-BR"/>
              <a:t>CBPE - 2025</a:t>
            </a:r>
          </a:p>
        </p:txBody>
      </p:sp>
    </p:spTree>
    <p:extLst>
      <p:ext uri="{BB962C8B-B14F-4D97-AF65-F5344CB8AC3E}">
        <p14:creationId xmlns:p14="http://schemas.microsoft.com/office/powerpoint/2010/main" val="2313668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Cabeçalho 8">
            <a:extLst>
              <a:ext uri="{FF2B5EF4-FFF2-40B4-BE49-F238E27FC236}">
                <a16:creationId xmlns:a16="http://schemas.microsoft.com/office/drawing/2014/main" id="{91948A4A-AB0A-44C0-932E-4639EFE952D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t-BR"/>
              <a:t>CBPE - 2025</a:t>
            </a:r>
            <a:endParaRPr lang="pt-BR" dirty="0"/>
          </a:p>
        </p:txBody>
      </p:sp>
      <p:sp>
        <p:nvSpPr>
          <p:cNvPr id="10" name="Espaço Reservado para Rodapé 9">
            <a:extLst>
              <a:ext uri="{FF2B5EF4-FFF2-40B4-BE49-F238E27FC236}">
                <a16:creationId xmlns:a16="http://schemas.microsoft.com/office/drawing/2014/main" id="{5979993A-1EC1-45BF-A7FF-9AB1889F13E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2667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Cabeçalho 8">
            <a:extLst>
              <a:ext uri="{FF2B5EF4-FFF2-40B4-BE49-F238E27FC236}">
                <a16:creationId xmlns:a16="http://schemas.microsoft.com/office/drawing/2014/main" id="{F7DD0590-B789-44CE-8BFE-745B4CAD585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t-BR"/>
              <a:t>CBPE - 2025</a:t>
            </a:r>
            <a:endParaRPr lang="pt-BR" dirty="0"/>
          </a:p>
        </p:txBody>
      </p:sp>
      <p:sp>
        <p:nvSpPr>
          <p:cNvPr id="10" name="Espaço Reservado para Rodapé 9">
            <a:extLst>
              <a:ext uri="{FF2B5EF4-FFF2-40B4-BE49-F238E27FC236}">
                <a16:creationId xmlns:a16="http://schemas.microsoft.com/office/drawing/2014/main" id="{CDF70346-0009-4F93-8B6E-823F51B2581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83287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Marcador de Posição do Cabeçalho 3">
            <a:extLst>
              <a:ext uri="{FF2B5EF4-FFF2-40B4-BE49-F238E27FC236}">
                <a16:creationId xmlns:a16="http://schemas.microsoft.com/office/drawing/2014/main" id="{C3521CD8-CEEE-719B-565C-1583F6F7F14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t-BR"/>
              <a:t>CBPE - 2025</a:t>
            </a:r>
          </a:p>
        </p:txBody>
      </p:sp>
    </p:spTree>
    <p:extLst>
      <p:ext uri="{BB962C8B-B14F-4D97-AF65-F5344CB8AC3E}">
        <p14:creationId xmlns:p14="http://schemas.microsoft.com/office/powerpoint/2010/main" val="32950913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39632-578E-4C0B-905B-618A40EF6E03}" type="slidenum">
              <a:rPr lang="pt-BR" smtClean="0"/>
              <a:t>68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04982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39632-578E-4C0B-905B-618A40EF6E03}" type="slidenum">
              <a:rPr lang="pt-BR" smtClean="0"/>
              <a:t>69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0498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39632-578E-4C0B-905B-618A40EF6E03}" type="slidenum">
              <a:rPr lang="pt-BR" smtClean="0"/>
              <a:t>70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0498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3000" b="1" spc="300">
                <a:ln cap="rnd">
                  <a:solidFill>
                    <a:srgbClr val="00B0F0"/>
                  </a:solidFill>
                </a:ln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838200" y="1506102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8" name="Espaço Reservado para Data 7"/>
          <p:cNvSpPr>
            <a:spLocks noGrp="1"/>
          </p:cNvSpPr>
          <p:nvPr>
            <p:ph type="dt" sz="half" idx="10"/>
          </p:nvPr>
        </p:nvSpPr>
        <p:spPr>
          <a:xfrm>
            <a:off x="838200" y="6494893"/>
            <a:ext cx="2743200" cy="365125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1"/>
          </p:nvPr>
        </p:nvSpPr>
        <p:spPr>
          <a:xfrm>
            <a:off x="4038600" y="6494890"/>
            <a:ext cx="4114800" cy="365125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10" name="Espaço Reservado para Número de Slide 9"/>
          <p:cNvSpPr>
            <a:spLocks noGrp="1"/>
          </p:cNvSpPr>
          <p:nvPr>
            <p:ph type="sldNum" sz="quarter" idx="12"/>
          </p:nvPr>
        </p:nvSpPr>
        <p:spPr>
          <a:xfrm>
            <a:off x="8610600" y="6494890"/>
            <a:ext cx="2743200" cy="365125"/>
          </a:xfrm>
        </p:spPr>
        <p:txBody>
          <a:bodyPr/>
          <a:lstStyle/>
          <a:p>
            <a:fld id="{473EC823-9F44-40C8-BC85-7D7552672EB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8512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EC823-9F44-40C8-BC85-7D7552672EB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1886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EC823-9F44-40C8-BC85-7D7552672EB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09689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EC823-9F44-40C8-BC85-7D7552672EBF}" type="slidenum">
              <a:rPr lang="pt-BR" smtClean="0"/>
              <a:t>‹nº›</a:t>
            </a:fld>
            <a:endParaRPr lang="pt-BR" dirty="0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11" name="Espaço Reservado para Rodapé 4"/>
          <p:cNvSpPr txBox="1">
            <a:spLocks/>
          </p:cNvSpPr>
          <p:nvPr userDrawn="1"/>
        </p:nvSpPr>
        <p:spPr>
          <a:xfrm>
            <a:off x="2800409" y="202369"/>
            <a:ext cx="59565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ct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Swis721 Cn BT" panose="020B0506020202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INSPEÇÕES EMERGENCIAIS EM OBRAS DE ARTE ESPECIAIS (OAEs) NA CIDADE DE SÃO PAULO</a:t>
            </a:r>
          </a:p>
        </p:txBody>
      </p:sp>
    </p:spTree>
    <p:extLst>
      <p:ext uri="{BB962C8B-B14F-4D97-AF65-F5344CB8AC3E}">
        <p14:creationId xmlns:p14="http://schemas.microsoft.com/office/powerpoint/2010/main" val="16985990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718F-8534-4006-91A1-404159859082}" type="datetimeFigureOut">
              <a:rPr lang="pt-BR" smtClean="0"/>
              <a:t>11/05/2025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FDADE-0D06-4EC2-AF06-078D152DD1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8818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41891" y="736373"/>
            <a:ext cx="11850109" cy="5757541"/>
          </a:xfrm>
        </p:spPr>
        <p:txBody>
          <a:bodyPr/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C81F978-037D-4A4C-85F7-5A9A2DC2A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12E6E6B-A9DD-45A1-8179-166157B02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FE9FDD9-37E8-4420-A8E7-128648A36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EC823-9F44-40C8-BC85-7D7552672EBF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9645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EC823-9F44-40C8-BC85-7D7552672EB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7838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EC823-9F44-40C8-BC85-7D7552672EB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806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EC823-9F44-40C8-BC85-7D7552672EB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1360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EC823-9F44-40C8-BC85-7D7552672EB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7831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EC823-9F44-40C8-BC85-7D7552672EB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7643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EC823-9F44-40C8-BC85-7D7552672EB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7162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EC823-9F44-40C8-BC85-7D7552672EB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646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2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 userDrawn="1"/>
        </p:nvSpPr>
        <p:spPr>
          <a:xfrm>
            <a:off x="0" y="0"/>
            <a:ext cx="12192000" cy="640428"/>
          </a:xfrm>
          <a:prstGeom prst="rect">
            <a:avLst/>
          </a:prstGeom>
          <a:solidFill>
            <a:schemeClr val="bg1"/>
          </a:solidFill>
          <a:ln w="28575" cap="rnd">
            <a:solidFill>
              <a:srgbClr val="0070C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n w="12700">
                  <a:solidFill>
                    <a:srgbClr val="00B0F0"/>
                  </a:solidFill>
                </a:ln>
              </a:rPr>
              <a:t>                                                                                                                                          </a:t>
            </a:r>
          </a:p>
        </p:txBody>
      </p:sp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58471" y="986072"/>
            <a:ext cx="11850109" cy="6404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58470" y="640428"/>
            <a:ext cx="11850109" cy="62175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49391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  <a:latin typeface="Swis721 Cn BT" panose="020B0506020202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49391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  <a:latin typeface="Swis721 Cn BT" panose="020B0506020202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49391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  <a:latin typeface="Swis721 Cn BT" panose="020B0506020202030204" pitchFamily="34" charset="0"/>
              </a:defRPr>
            </a:lvl1pPr>
          </a:lstStyle>
          <a:p>
            <a:fld id="{473EC823-9F44-40C8-BC85-7D7552672EBF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16" name="Retângulo 15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28575" cap="rnd">
            <a:solidFill>
              <a:srgbClr val="0070C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00B0F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877676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Swis721 Cn BT" panose="020B05060202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wis721 Cn BT" panose="020B0506020202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wis721 Cn BT" panose="020B0506020202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wis721 Cn BT" panose="020B0506020202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Swis721 Cn BT" panose="020B0506020202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Swis721 Cn BT" panose="020B0506020202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8.wmf"/><Relationship Id="rId4" Type="http://schemas.openxmlformats.org/officeDocument/2006/relationships/oleObject" Target="../embeddings/oleObject4.bin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6.png"/><Relationship Id="rId18" Type="http://schemas.openxmlformats.org/officeDocument/2006/relationships/customXml" Target="../ink/ink8.xml"/><Relationship Id="rId26" Type="http://schemas.openxmlformats.org/officeDocument/2006/relationships/customXml" Target="../ink/ink12.xml"/><Relationship Id="rId39" Type="http://schemas.openxmlformats.org/officeDocument/2006/relationships/image" Target="../media/image129.png"/><Relationship Id="rId21" Type="http://schemas.openxmlformats.org/officeDocument/2006/relationships/image" Target="../media/image120.png"/><Relationship Id="rId34" Type="http://schemas.openxmlformats.org/officeDocument/2006/relationships/customXml" Target="../ink/ink16.xml"/><Relationship Id="rId42" Type="http://schemas.openxmlformats.org/officeDocument/2006/relationships/customXml" Target="../ink/ink20.xml"/><Relationship Id="rId7" Type="http://schemas.openxmlformats.org/officeDocument/2006/relationships/image" Target="../media/image113.png"/><Relationship Id="rId2" Type="http://schemas.openxmlformats.org/officeDocument/2006/relationships/image" Target="../media/image110.png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29" Type="http://schemas.openxmlformats.org/officeDocument/2006/relationships/image" Target="../media/image124.png"/><Relationship Id="rId41" Type="http://schemas.openxmlformats.org/officeDocument/2006/relationships/image" Target="../media/image130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.xml"/><Relationship Id="rId11" Type="http://schemas.openxmlformats.org/officeDocument/2006/relationships/image" Target="../media/image115.png"/><Relationship Id="rId24" Type="http://schemas.openxmlformats.org/officeDocument/2006/relationships/customXml" Target="../ink/ink11.xml"/><Relationship Id="rId32" Type="http://schemas.openxmlformats.org/officeDocument/2006/relationships/customXml" Target="../ink/ink15.xml"/><Relationship Id="rId37" Type="http://schemas.openxmlformats.org/officeDocument/2006/relationships/image" Target="../media/image128.png"/><Relationship Id="rId40" Type="http://schemas.openxmlformats.org/officeDocument/2006/relationships/customXml" Target="../ink/ink19.xml"/><Relationship Id="rId5" Type="http://schemas.openxmlformats.org/officeDocument/2006/relationships/image" Target="../media/image112.png"/><Relationship Id="rId15" Type="http://schemas.openxmlformats.org/officeDocument/2006/relationships/image" Target="../media/image117.png"/><Relationship Id="rId23" Type="http://schemas.openxmlformats.org/officeDocument/2006/relationships/image" Target="../media/image121.png"/><Relationship Id="rId28" Type="http://schemas.openxmlformats.org/officeDocument/2006/relationships/customXml" Target="../ink/ink13.xml"/><Relationship Id="rId36" Type="http://schemas.openxmlformats.org/officeDocument/2006/relationships/customXml" Target="../ink/ink17.xml"/><Relationship Id="rId10" Type="http://schemas.openxmlformats.org/officeDocument/2006/relationships/customXml" Target="../ink/ink4.xml"/><Relationship Id="rId19" Type="http://schemas.openxmlformats.org/officeDocument/2006/relationships/image" Target="../media/image119.png"/><Relationship Id="rId31" Type="http://schemas.openxmlformats.org/officeDocument/2006/relationships/image" Target="../media/image125.png"/><Relationship Id="rId4" Type="http://schemas.openxmlformats.org/officeDocument/2006/relationships/customXml" Target="../ink/ink1.xml"/><Relationship Id="rId9" Type="http://schemas.openxmlformats.org/officeDocument/2006/relationships/image" Target="../media/image114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image" Target="../media/image123.png"/><Relationship Id="rId30" Type="http://schemas.openxmlformats.org/officeDocument/2006/relationships/customXml" Target="../ink/ink14.xml"/><Relationship Id="rId35" Type="http://schemas.openxmlformats.org/officeDocument/2006/relationships/image" Target="../media/image127.png"/><Relationship Id="rId43" Type="http://schemas.openxmlformats.org/officeDocument/2006/relationships/image" Target="../media/image131.png"/><Relationship Id="rId8" Type="http://schemas.openxmlformats.org/officeDocument/2006/relationships/customXml" Target="../ink/ink3.xml"/><Relationship Id="rId3" Type="http://schemas.openxmlformats.org/officeDocument/2006/relationships/image" Target="../media/image111.png"/><Relationship Id="rId12" Type="http://schemas.openxmlformats.org/officeDocument/2006/relationships/customXml" Target="../ink/ink5.xml"/><Relationship Id="rId17" Type="http://schemas.openxmlformats.org/officeDocument/2006/relationships/image" Target="../media/image118.png"/><Relationship Id="rId25" Type="http://schemas.openxmlformats.org/officeDocument/2006/relationships/image" Target="../media/image122.png"/><Relationship Id="rId33" Type="http://schemas.openxmlformats.org/officeDocument/2006/relationships/image" Target="../media/image126.png"/><Relationship Id="rId38" Type="http://schemas.openxmlformats.org/officeDocument/2006/relationships/customXml" Target="../ink/ink1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customXml" Target="../ink/ink23.xml"/><Relationship Id="rId3" Type="http://schemas.openxmlformats.org/officeDocument/2006/relationships/image" Target="../media/image133.pn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2.xml"/><Relationship Id="rId11" Type="http://schemas.openxmlformats.org/officeDocument/2006/relationships/image" Target="../media/image136.png"/><Relationship Id="rId5" Type="http://schemas.openxmlformats.org/officeDocument/2006/relationships/image" Target="../media/image134.png"/><Relationship Id="rId10" Type="http://schemas.openxmlformats.org/officeDocument/2006/relationships/customXml" Target="../ink/ink24.xml"/><Relationship Id="rId4" Type="http://schemas.openxmlformats.org/officeDocument/2006/relationships/customXml" Target="../ink/ink21.xml"/><Relationship Id="rId9" Type="http://schemas.openxmlformats.org/officeDocument/2006/relationships/image" Target="../media/image121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E04A9BB5-31FE-0205-C360-6CD20B5D9AC2}"/>
              </a:ext>
            </a:extLst>
          </p:cNvPr>
          <p:cNvSpPr txBox="1"/>
          <p:nvPr/>
        </p:nvSpPr>
        <p:spPr>
          <a:xfrm>
            <a:off x="1414615" y="1614638"/>
            <a:ext cx="955818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/>
              <a:t>CONTEUDO DA APRESENTAÇÃO:</a:t>
            </a:r>
          </a:p>
          <a:p>
            <a:endParaRPr lang="pt-BR" sz="2400" dirty="0"/>
          </a:p>
          <a:p>
            <a:r>
              <a:rPr lang="pt-BR" sz="2400" dirty="0"/>
              <a:t>1 – OBRAS DE ARTE ESPECIAIS ANTIGAS</a:t>
            </a:r>
          </a:p>
          <a:p>
            <a:endParaRPr lang="pt-BR" sz="2400" dirty="0"/>
          </a:p>
          <a:p>
            <a:r>
              <a:rPr lang="pt-BR" sz="2400" dirty="0"/>
              <a:t>2 – CASO DO VIADUTO T5 QUE CEDEU 1,6M NA MARGINAL DO PINHEIROS</a:t>
            </a:r>
          </a:p>
          <a:p>
            <a:endParaRPr lang="pt-BR" sz="2400" dirty="0"/>
          </a:p>
          <a:p>
            <a:r>
              <a:rPr lang="pt-BR" sz="2400" dirty="0"/>
              <a:t>3 – REFORÇOS COM FIBRAS DE CARBONO</a:t>
            </a:r>
          </a:p>
          <a:p>
            <a:endParaRPr lang="pt-BR" sz="2400" dirty="0"/>
          </a:p>
          <a:p>
            <a:r>
              <a:rPr lang="pt-BR" sz="2400" dirty="0"/>
              <a:t>4 – SEGURANÇA DE OBRAS DE ARTE ESPECIAIS EXISTENTES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4B8C1C6-8654-3691-F7DE-D24031EB5808}"/>
              </a:ext>
            </a:extLst>
          </p:cNvPr>
          <p:cNvSpPr txBox="1"/>
          <p:nvPr/>
        </p:nvSpPr>
        <p:spPr>
          <a:xfrm>
            <a:off x="9989574" y="68826"/>
            <a:ext cx="2202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CBPE 2025</a:t>
            </a:r>
          </a:p>
        </p:txBody>
      </p:sp>
    </p:spTree>
    <p:extLst>
      <p:ext uri="{BB962C8B-B14F-4D97-AF65-F5344CB8AC3E}">
        <p14:creationId xmlns:p14="http://schemas.microsoft.com/office/powerpoint/2010/main" val="891793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Conteúdo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83525" y="4115075"/>
            <a:ext cx="4358456" cy="219143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078" y="1571668"/>
            <a:ext cx="4492969" cy="240629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3525" y="1571668"/>
            <a:ext cx="4280895" cy="240888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079" y="4115075"/>
            <a:ext cx="4489550" cy="2241724"/>
          </a:xfrm>
          <a:prstGeom prst="rect">
            <a:avLst/>
          </a:prstGeom>
        </p:spPr>
      </p:pic>
      <p:sp>
        <p:nvSpPr>
          <p:cNvPr id="11" name="Título 5">
            <a:extLst>
              <a:ext uri="{FF2B5EF4-FFF2-40B4-BE49-F238E27FC236}">
                <a16:creationId xmlns:a16="http://schemas.microsoft.com/office/drawing/2014/main" id="{B4C487CE-B4D4-4EEB-9009-94CFDAD1ACD4}"/>
              </a:ext>
            </a:extLst>
          </p:cNvPr>
          <p:cNvSpPr txBox="1">
            <a:spLocks/>
          </p:cNvSpPr>
          <p:nvPr/>
        </p:nvSpPr>
        <p:spPr>
          <a:xfrm>
            <a:off x="341891" y="931240"/>
            <a:ext cx="11850109" cy="6404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pt-BR" dirty="0"/>
              <a:t>OBRA 1940 - CORTANTE E MOMENTO FLETOR RESISTENTES VS ESFORÇOS SOLICITANTES - </a:t>
            </a:r>
            <a:r>
              <a:rPr lang="pt-BR" dirty="0">
                <a:solidFill>
                  <a:srgbClr val="FF0000"/>
                </a:solidFill>
              </a:rPr>
              <a:t>??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9BE9796-60E8-438C-BF76-42DF4BB0A90B}"/>
              </a:ext>
            </a:extLst>
          </p:cNvPr>
          <p:cNvSpPr txBox="1"/>
          <p:nvPr/>
        </p:nvSpPr>
        <p:spPr>
          <a:xfrm>
            <a:off x="5350850" y="6478601"/>
            <a:ext cx="6293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M+ DEFICÊNCIA DE 18%, CAI PARA 6% COM GAMAS f REDUZIDOS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343A62B-0AB9-E998-F12A-5B76152DB74A}"/>
              </a:ext>
            </a:extLst>
          </p:cNvPr>
          <p:cNvSpPr/>
          <p:nvPr/>
        </p:nvSpPr>
        <p:spPr>
          <a:xfrm>
            <a:off x="10696800" y="2286000"/>
            <a:ext cx="824522" cy="5429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rgbClr val="FF0000"/>
                </a:solidFill>
              </a:rPr>
              <a:t>V  ok 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9AAAF80-DA92-F182-ED0A-23F69F88EBF0}"/>
              </a:ext>
            </a:extLst>
          </p:cNvPr>
          <p:cNvSpPr/>
          <p:nvPr/>
        </p:nvSpPr>
        <p:spPr>
          <a:xfrm>
            <a:off x="10767904" y="4784046"/>
            <a:ext cx="1319822" cy="5429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rgbClr val="FF0000"/>
                </a:solidFill>
              </a:rPr>
              <a:t>M  não  ok </a:t>
            </a:r>
          </a:p>
        </p:txBody>
      </p:sp>
    </p:spTree>
    <p:extLst>
      <p:ext uri="{BB962C8B-B14F-4D97-AF65-F5344CB8AC3E}">
        <p14:creationId xmlns:p14="http://schemas.microsoft.com/office/powerpoint/2010/main" val="556852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ço Reservado para Conteúdo 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3927" y="1529542"/>
            <a:ext cx="4690384" cy="2420965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26" y="4110429"/>
            <a:ext cx="4690385" cy="222356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904" y="4110429"/>
            <a:ext cx="4589854" cy="222356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9904" y="1529542"/>
            <a:ext cx="4490382" cy="2420965"/>
          </a:xfrm>
          <a:prstGeom prst="rect">
            <a:avLst/>
          </a:prstGeom>
        </p:spPr>
      </p:pic>
      <p:sp>
        <p:nvSpPr>
          <p:cNvPr id="14" name="Título 5"/>
          <p:cNvSpPr>
            <a:spLocks noGrp="1"/>
          </p:cNvSpPr>
          <p:nvPr>
            <p:ph type="title" idx="4294967295"/>
          </p:nvPr>
        </p:nvSpPr>
        <p:spPr>
          <a:xfrm>
            <a:off x="158471" y="986072"/>
            <a:ext cx="11850109" cy="640428"/>
          </a:xfrm>
        </p:spPr>
        <p:txBody>
          <a:bodyPr/>
          <a:lstStyle/>
          <a:p>
            <a:r>
              <a:rPr lang="pt-BR" dirty="0"/>
              <a:t>OBRA 1964 - CORTANTE E MOMENTO FLETOR RESISTENTES VS ESFORÇOS SOLICITANTES - </a:t>
            </a:r>
            <a:r>
              <a:rPr lang="pt-BR" dirty="0">
                <a:solidFill>
                  <a:srgbClr val="FF0000"/>
                </a:solidFill>
              </a:rPr>
              <a:t>OK</a:t>
            </a:r>
          </a:p>
        </p:txBody>
      </p:sp>
    </p:spTree>
    <p:extLst>
      <p:ext uri="{BB962C8B-B14F-4D97-AF65-F5344CB8AC3E}">
        <p14:creationId xmlns:p14="http://schemas.microsoft.com/office/powerpoint/2010/main" val="532332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 idx="4294967295"/>
          </p:nvPr>
        </p:nvSpPr>
        <p:spPr>
          <a:xfrm>
            <a:off x="170945" y="43872"/>
            <a:ext cx="11850109" cy="640428"/>
          </a:xfrm>
        </p:spPr>
        <p:txBody>
          <a:bodyPr/>
          <a:lstStyle/>
          <a:p>
            <a:r>
              <a:rPr lang="pt-BR" dirty="0"/>
              <a:t>PROVA DE CARGA ESTÁTICA</a:t>
            </a:r>
          </a:p>
        </p:txBody>
      </p: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0" y="736373"/>
            <a:ext cx="11850109" cy="5757541"/>
          </a:xfrm>
        </p:spPr>
        <p:txBody>
          <a:bodyPr/>
          <a:lstStyle/>
          <a:p>
            <a:r>
              <a:rPr lang="pt-BR" dirty="0">
                <a:solidFill>
                  <a:srgbClr val="FF0000"/>
                </a:solidFill>
              </a:rPr>
              <a:t>Nota – observar assimetria, a pista sentido bairro é mais LARGA, mais VELHA  e a que </a:t>
            </a:r>
            <a:r>
              <a:rPr lang="pt-BR" b="1" dirty="0">
                <a:solidFill>
                  <a:srgbClr val="FF0000"/>
                </a:solidFill>
              </a:rPr>
              <a:t>requeria um pequeno reforço (6%) que não foi executado </a:t>
            </a:r>
            <a:r>
              <a:rPr lang="pt-BR" dirty="0">
                <a:solidFill>
                  <a:srgbClr val="FF0000"/>
                </a:solidFill>
              </a:rPr>
              <a:t>- por isso foi testada</a:t>
            </a:r>
            <a:r>
              <a:rPr lang="pt-BR" dirty="0"/>
              <a:t>.</a:t>
            </a:r>
          </a:p>
        </p:txBody>
      </p:sp>
      <p:pic>
        <p:nvPicPr>
          <p:cNvPr id="11" name="Picture 2" descr="Z:\ENG\Obras\SPO03A - INSPEÇÕES EMERGENCIAIS SPOBRAS - PONTE EUSEBIO MATOSO\07. FOTOS\02. EUSÉBIO MATOSO\2019-05-26 Prova de carga\PROVA DE CARGA -Drone Fabio\DJI_19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0" b="21976"/>
          <a:stretch/>
        </p:blipFill>
        <p:spPr bwMode="auto">
          <a:xfrm>
            <a:off x="1659467" y="2158999"/>
            <a:ext cx="9144000" cy="425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754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5">
            <a:extLst>
              <a:ext uri="{FF2B5EF4-FFF2-40B4-BE49-F238E27FC236}">
                <a16:creationId xmlns:a16="http://schemas.microsoft.com/office/drawing/2014/main" id="{872C1C92-8F9D-4C3D-BB7E-961A7C98969C}"/>
              </a:ext>
            </a:extLst>
          </p:cNvPr>
          <p:cNvSpPr txBox="1">
            <a:spLocks/>
          </p:cNvSpPr>
          <p:nvPr/>
        </p:nvSpPr>
        <p:spPr>
          <a:xfrm>
            <a:off x="170945" y="43872"/>
            <a:ext cx="11850109" cy="6404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pt-BR"/>
              <a:t>PROVA DE CARGA ESTÁTICA</a:t>
            </a:r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AFD5985-569D-4C78-BDD9-734709B1DBB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370" y="1094874"/>
            <a:ext cx="4944978" cy="3705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C79B9C8-E9C7-47CD-8EE5-0A8621D796B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12" y="1094873"/>
            <a:ext cx="4541204" cy="37057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CE5D6896-A881-4296-8848-C35A61778552}"/>
              </a:ext>
            </a:extLst>
          </p:cNvPr>
          <p:cNvSpPr txBox="1"/>
          <p:nvPr/>
        </p:nvSpPr>
        <p:spPr>
          <a:xfrm>
            <a:off x="1062789" y="4848725"/>
            <a:ext cx="439184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Ec (fck 20 Mpa)                   ~24000MPa</a:t>
            </a:r>
          </a:p>
          <a:p>
            <a:endParaRPr lang="pt-BR" dirty="0"/>
          </a:p>
          <a:p>
            <a:r>
              <a:rPr lang="pt-BR" dirty="0" err="1">
                <a:solidFill>
                  <a:srgbClr val="FF0000"/>
                </a:solidFill>
              </a:rPr>
              <a:t>Ec</a:t>
            </a:r>
            <a:r>
              <a:rPr lang="pt-BR" dirty="0">
                <a:solidFill>
                  <a:srgbClr val="FF0000"/>
                </a:solidFill>
              </a:rPr>
              <a:t> (</a:t>
            </a:r>
            <a:r>
              <a:rPr lang="pt-BR" dirty="0" err="1">
                <a:solidFill>
                  <a:srgbClr val="FF0000"/>
                </a:solidFill>
              </a:rPr>
              <a:t>Retroanálise</a:t>
            </a:r>
            <a:r>
              <a:rPr lang="pt-BR" dirty="0">
                <a:solidFill>
                  <a:srgbClr val="FF0000"/>
                </a:solidFill>
              </a:rPr>
              <a:t>)                ~ </a:t>
            </a:r>
            <a:r>
              <a:rPr lang="pt-BR" b="1" dirty="0">
                <a:solidFill>
                  <a:srgbClr val="FF0000"/>
                </a:solidFill>
              </a:rPr>
              <a:t>55000MPa</a:t>
            </a:r>
          </a:p>
          <a:p>
            <a:r>
              <a:rPr lang="pt-BR" dirty="0">
                <a:solidFill>
                  <a:srgbClr val="FF0000"/>
                </a:solidFill>
              </a:rPr>
              <a:t>Prováveis espessuras maiores e contribuição </a:t>
            </a:r>
          </a:p>
          <a:p>
            <a:r>
              <a:rPr lang="pt-BR" dirty="0">
                <a:solidFill>
                  <a:srgbClr val="FF0000"/>
                </a:solidFill>
              </a:rPr>
              <a:t>da grande espessura de asfalto (nesse caso </a:t>
            </a:r>
          </a:p>
          <a:p>
            <a:r>
              <a:rPr lang="pt-BR" dirty="0">
                <a:solidFill>
                  <a:srgbClr val="FF0000"/>
                </a:solidFill>
              </a:rPr>
              <a:t>não foi identificado enchimento)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20EB7A7-E119-4E10-8D0E-2A2F1EBE7B49}"/>
              </a:ext>
            </a:extLst>
          </p:cNvPr>
          <p:cNvSpPr txBox="1"/>
          <p:nvPr/>
        </p:nvSpPr>
        <p:spPr>
          <a:xfrm>
            <a:off x="6966284" y="5438274"/>
            <a:ext cx="4162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Observar fissuração no fim da P Carga.</a:t>
            </a:r>
          </a:p>
          <a:p>
            <a:r>
              <a:rPr lang="pt-BR" dirty="0"/>
              <a:t>Elas não eram visíveis, mas existiram!!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74220CA-43A7-E1CB-1498-8AC9F03B7BCF}"/>
              </a:ext>
            </a:extLst>
          </p:cNvPr>
          <p:cNvSpPr txBox="1"/>
          <p:nvPr/>
        </p:nvSpPr>
        <p:spPr>
          <a:xfrm>
            <a:off x="3040693" y="3241202"/>
            <a:ext cx="61064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/>
              <a:t>=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27414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5">
            <a:extLst>
              <a:ext uri="{FF2B5EF4-FFF2-40B4-BE49-F238E27FC236}">
                <a16:creationId xmlns:a16="http://schemas.microsoft.com/office/drawing/2014/main" id="{872C1C92-8F9D-4C3D-BB7E-961A7C98969C}"/>
              </a:ext>
            </a:extLst>
          </p:cNvPr>
          <p:cNvSpPr txBox="1">
            <a:spLocks/>
          </p:cNvSpPr>
          <p:nvPr/>
        </p:nvSpPr>
        <p:spPr>
          <a:xfrm>
            <a:off x="170945" y="43872"/>
            <a:ext cx="11850109" cy="6404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pt-BR" dirty="0"/>
              <a:t>PROVA DE CARGA DINÂMICA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F1A9A748-51C8-4952-A81C-CF7D76285842}"/>
              </a:ext>
            </a:extLst>
          </p:cNvPr>
          <p:cNvGraphicFramePr>
            <a:graphicFrameLocks noGrp="1"/>
          </p:cNvGraphicFramePr>
          <p:nvPr/>
        </p:nvGraphicFramePr>
        <p:xfrm>
          <a:off x="750268" y="805634"/>
          <a:ext cx="3754855" cy="18930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1322">
                  <a:extLst>
                    <a:ext uri="{9D8B030D-6E8A-4147-A177-3AD203B41FA5}">
                      <a16:colId xmlns:a16="http://schemas.microsoft.com/office/drawing/2014/main" val="3074866728"/>
                    </a:ext>
                  </a:extLst>
                </a:gridCol>
                <a:gridCol w="1166847">
                  <a:extLst>
                    <a:ext uri="{9D8B030D-6E8A-4147-A177-3AD203B41FA5}">
                      <a16:colId xmlns:a16="http://schemas.microsoft.com/office/drawing/2014/main" val="3556245791"/>
                    </a:ext>
                  </a:extLst>
                </a:gridCol>
                <a:gridCol w="1226686">
                  <a:extLst>
                    <a:ext uri="{9D8B030D-6E8A-4147-A177-3AD203B41FA5}">
                      <a16:colId xmlns:a16="http://schemas.microsoft.com/office/drawing/2014/main" val="3068204615"/>
                    </a:ext>
                  </a:extLst>
                </a:gridCol>
              </a:tblGrid>
              <a:tr h="242694">
                <a:tc gridSpan="3">
                  <a:txBody>
                    <a:bodyPr/>
                    <a:lstStyle/>
                    <a:p>
                      <a:pPr algn="ctr"/>
                      <a:r>
                        <a:rPr lang="pt-BR" sz="1100">
                          <a:effectLst/>
                        </a:rPr>
                        <a:t>FREQUÊNCIA DOS MODOS DE VIBRAÇÃO</a:t>
                      </a:r>
                      <a:endParaRPr lang="pt-BR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2633440"/>
                  </a:ext>
                </a:extLst>
              </a:tr>
              <a:tr h="922236">
                <a:tc>
                  <a:txBody>
                    <a:bodyPr/>
                    <a:lstStyle/>
                    <a:p>
                      <a:pPr algn="ctr"/>
                      <a:r>
                        <a:rPr lang="pt-BR" sz="1100">
                          <a:effectLst/>
                        </a:rPr>
                        <a:t>Modo de vibração</a:t>
                      </a:r>
                      <a:endParaRPr lang="pt-BR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effectLst/>
                        </a:rPr>
                        <a:t>Frequência do Modelo Numérico (Hz)</a:t>
                      </a:r>
                      <a:endParaRPr lang="pt-BR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>
                          <a:effectLst/>
                        </a:rPr>
                        <a:t>Frequência Medida pelos Acelerômetros (Hz)</a:t>
                      </a:r>
                      <a:endParaRPr lang="pt-BR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64608645"/>
                  </a:ext>
                </a:extLst>
              </a:tr>
              <a:tr h="242694">
                <a:tc>
                  <a:txBody>
                    <a:bodyPr/>
                    <a:lstStyle/>
                    <a:p>
                      <a:pPr algn="ctr"/>
                      <a:r>
                        <a:rPr lang="pt-BR" sz="1100">
                          <a:effectLst/>
                        </a:rPr>
                        <a:t>1</a:t>
                      </a:r>
                      <a:endParaRPr lang="pt-BR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>
                          <a:effectLst/>
                        </a:rPr>
                        <a:t>3.01</a:t>
                      </a:r>
                      <a:endParaRPr lang="pt-BR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>
                          <a:effectLst/>
                        </a:rPr>
                        <a:t>3.07</a:t>
                      </a:r>
                      <a:endParaRPr lang="pt-BR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732917094"/>
                  </a:ext>
                </a:extLst>
              </a:tr>
              <a:tr h="242694">
                <a:tc>
                  <a:txBody>
                    <a:bodyPr/>
                    <a:lstStyle/>
                    <a:p>
                      <a:pPr algn="ctr"/>
                      <a:r>
                        <a:rPr lang="pt-BR" sz="1100">
                          <a:effectLst/>
                        </a:rPr>
                        <a:t>2</a:t>
                      </a:r>
                      <a:endParaRPr lang="pt-BR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>
                          <a:effectLst/>
                        </a:rPr>
                        <a:t>4.68</a:t>
                      </a:r>
                      <a:endParaRPr lang="pt-BR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>
                          <a:effectLst/>
                        </a:rPr>
                        <a:t>4.17</a:t>
                      </a:r>
                      <a:endParaRPr lang="pt-BR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911997978"/>
                  </a:ext>
                </a:extLst>
              </a:tr>
              <a:tr h="242694">
                <a:tc>
                  <a:txBody>
                    <a:bodyPr/>
                    <a:lstStyle/>
                    <a:p>
                      <a:pPr algn="ctr"/>
                      <a:r>
                        <a:rPr lang="pt-BR" sz="1100">
                          <a:effectLst/>
                        </a:rPr>
                        <a:t>3</a:t>
                      </a:r>
                      <a:endParaRPr lang="pt-BR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>
                          <a:effectLst/>
                        </a:rPr>
                        <a:t>5.35</a:t>
                      </a:r>
                      <a:endParaRPr lang="pt-BR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effectLst/>
                        </a:rPr>
                        <a:t>5.78</a:t>
                      </a:r>
                      <a:endParaRPr lang="pt-BR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58079130"/>
                  </a:ext>
                </a:extLst>
              </a:tr>
            </a:tbl>
          </a:graphicData>
        </a:graphic>
      </p:graphicFrame>
      <p:pic>
        <p:nvPicPr>
          <p:cNvPr id="6" name="Imagem 5">
            <a:extLst>
              <a:ext uri="{FF2B5EF4-FFF2-40B4-BE49-F238E27FC236}">
                <a16:creationId xmlns:a16="http://schemas.microsoft.com/office/drawing/2014/main" id="{C765B654-1FCE-4750-9D6E-8C2E1165419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6" y="804498"/>
            <a:ext cx="5776912" cy="1806356"/>
          </a:xfrm>
          <a:prstGeom prst="rect">
            <a:avLst/>
          </a:prstGeom>
          <a:noFill/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76F7D3F-43DE-4B2D-8F3C-0062D89B018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5" y="2698646"/>
            <a:ext cx="5776912" cy="1893012"/>
          </a:xfrm>
          <a:prstGeom prst="rect">
            <a:avLst/>
          </a:prstGeom>
          <a:noFill/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B61A2B2-C233-4D93-8440-5A701DB4CE8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457824" y="4679449"/>
            <a:ext cx="5776911" cy="168525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0AA2211-6FC2-484A-93DE-8E91C7DD9120}"/>
              </a:ext>
            </a:extLst>
          </p:cNvPr>
          <p:cNvSpPr txBox="1"/>
          <p:nvPr/>
        </p:nvSpPr>
        <p:spPr>
          <a:xfrm flipH="1">
            <a:off x="1224813" y="2819980"/>
            <a:ext cx="3166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Ec (retronálise) = ~</a:t>
            </a:r>
            <a:r>
              <a:rPr lang="pt-BR" b="1" dirty="0">
                <a:solidFill>
                  <a:srgbClr val="FF0000"/>
                </a:solidFill>
              </a:rPr>
              <a:t>47000MPa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2EE2B74F-63B9-4FCB-8E1B-321E516A2EFB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" b="1020"/>
          <a:stretch/>
        </p:blipFill>
        <p:spPr bwMode="auto">
          <a:xfrm>
            <a:off x="110785" y="3625928"/>
            <a:ext cx="5229225" cy="24028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3874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5">
            <a:extLst>
              <a:ext uri="{FF2B5EF4-FFF2-40B4-BE49-F238E27FC236}">
                <a16:creationId xmlns:a16="http://schemas.microsoft.com/office/drawing/2014/main" id="{872C1C92-8F9D-4C3D-BB7E-961A7C98969C}"/>
              </a:ext>
            </a:extLst>
          </p:cNvPr>
          <p:cNvSpPr txBox="1">
            <a:spLocks/>
          </p:cNvSpPr>
          <p:nvPr/>
        </p:nvSpPr>
        <p:spPr>
          <a:xfrm>
            <a:off x="170945" y="43872"/>
            <a:ext cx="11850109" cy="6404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wis721 Cn BT" panose="020B0506020202030204" pitchFamily="34" charset="0"/>
              <a:ea typeface="+mj-ea"/>
              <a:cs typeface="+mj-cs"/>
            </a:endParaRP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F1131AB9-B0A9-4F6B-AAD1-845724355432}"/>
              </a:ext>
            </a:extLst>
          </p:cNvPr>
          <p:cNvSpPr txBox="1">
            <a:spLocks/>
          </p:cNvSpPr>
          <p:nvPr/>
        </p:nvSpPr>
        <p:spPr>
          <a:xfrm>
            <a:off x="1523999" y="2832100"/>
            <a:ext cx="9144000" cy="57720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wis721 Cn BT" panose="020B05060202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wis721 Cn BT" panose="020B05060202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wis721 Cn BT" panose="020B0506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Swis721 Cn BT" panose="020B05060202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Swis721 Cn BT" panose="020B05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b="1" dirty="0"/>
              <a:t>2. FREGUESIA DO Ó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33E1C095-9A2C-4376-A567-C31D43DEC084}"/>
              </a:ext>
            </a:extLst>
          </p:cNvPr>
          <p:cNvSpPr txBox="1">
            <a:spLocks/>
          </p:cNvSpPr>
          <p:nvPr/>
        </p:nvSpPr>
        <p:spPr>
          <a:xfrm>
            <a:off x="838200" y="1506538"/>
            <a:ext cx="10515600" cy="13255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pt-BR" dirty="0"/>
              <a:t>INSPEÇÕES EMERGENCIAIS E VERIFICAÇÕES DE PROJETO DE OBRAS DE ARTE ESPECIAIS (OAEs) NA CIDADE DE SÃO PAULO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90035B7-25F9-49AA-BF69-CA0226938E3C}"/>
              </a:ext>
            </a:extLst>
          </p:cNvPr>
          <p:cNvSpPr txBox="1"/>
          <p:nvPr/>
        </p:nvSpPr>
        <p:spPr>
          <a:xfrm>
            <a:off x="7748337" y="4716379"/>
            <a:ext cx="3801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Fernando R Stucchi</a:t>
            </a:r>
          </a:p>
          <a:p>
            <a:r>
              <a:rPr lang="pt-BR" dirty="0"/>
              <a:t>Kalil Skaf</a:t>
            </a:r>
          </a:p>
          <a:p>
            <a:r>
              <a:rPr lang="pt-BR" dirty="0"/>
              <a:t>Matheus M. Pain</a:t>
            </a:r>
          </a:p>
          <a:p>
            <a:r>
              <a:rPr lang="pt-BR" dirty="0"/>
              <a:t>Luiz A. B. Vargas</a:t>
            </a:r>
          </a:p>
        </p:txBody>
      </p:sp>
      <p:sp>
        <p:nvSpPr>
          <p:cNvPr id="8" name="Título 5">
            <a:extLst>
              <a:ext uri="{FF2B5EF4-FFF2-40B4-BE49-F238E27FC236}">
                <a16:creationId xmlns:a16="http://schemas.microsoft.com/office/drawing/2014/main" id="{24AF6EB3-E1F0-4D5A-B24F-90DFD3C4ED9B}"/>
              </a:ext>
            </a:extLst>
          </p:cNvPr>
          <p:cNvSpPr txBox="1">
            <a:spLocks/>
          </p:cNvSpPr>
          <p:nvPr/>
        </p:nvSpPr>
        <p:spPr>
          <a:xfrm>
            <a:off x="170945" y="0"/>
            <a:ext cx="11850109" cy="6404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wis721 Cn BT" panose="020B0506020202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3269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GABARITOS SOBRE AS PISTAS MARGINAIS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 idx="4294967295"/>
          </p:nvPr>
        </p:nvSpPr>
        <p:spPr>
          <a:xfrm>
            <a:off x="41371" y="0"/>
            <a:ext cx="3681663" cy="641350"/>
          </a:xfrm>
        </p:spPr>
        <p:txBody>
          <a:bodyPr/>
          <a:lstStyle/>
          <a:p>
            <a:r>
              <a:rPr lang="pt-BR" dirty="0"/>
              <a:t>CADASTRO GEOMÉTRICO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1" y="1583031"/>
            <a:ext cx="12109258" cy="406422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1597E26-B3A0-4C93-B5E5-688CD98DE079}"/>
              </a:ext>
            </a:extLst>
          </p:cNvPr>
          <p:cNvSpPr txBox="1"/>
          <p:nvPr/>
        </p:nvSpPr>
        <p:spPr>
          <a:xfrm>
            <a:off x="156411" y="3548623"/>
            <a:ext cx="119942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FF0000"/>
                </a:solidFill>
              </a:rPr>
              <a:t>Vãos (m)     17,5                             17,1                         18,4                                                                 71,5                                                                                   4x10,6                                       17,1                                                             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EED636A-B54A-B096-AA2A-F6D1D7A01D93}"/>
              </a:ext>
            </a:extLst>
          </p:cNvPr>
          <p:cNvSpPr txBox="1"/>
          <p:nvPr/>
        </p:nvSpPr>
        <p:spPr>
          <a:xfrm>
            <a:off x="1189703" y="1217906"/>
            <a:ext cx="18189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/>
            <a:r>
              <a:rPr lang="pt-BR" sz="1800" dirty="0">
                <a:solidFill>
                  <a:srgbClr val="FF0000"/>
                </a:solidFill>
              </a:rPr>
              <a:t>VÃO 2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EF98473A-1F84-E694-371B-00ABBA264A99}"/>
              </a:ext>
            </a:extLst>
          </p:cNvPr>
          <p:cNvSpPr/>
          <p:nvPr/>
        </p:nvSpPr>
        <p:spPr>
          <a:xfrm>
            <a:off x="4486275" y="1210743"/>
            <a:ext cx="3238500" cy="3764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ARCO TRIARTICULADO</a:t>
            </a:r>
          </a:p>
        </p:txBody>
      </p:sp>
    </p:spTree>
    <p:extLst>
      <p:ext uri="{BB962C8B-B14F-4D97-AF65-F5344CB8AC3E}">
        <p14:creationId xmlns:p14="http://schemas.microsoft.com/office/powerpoint/2010/main" val="22523899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pt-BR" sz="2000" b="1" dirty="0"/>
              <a:t>      VÃO CENTRAL EM </a:t>
            </a:r>
            <a:r>
              <a:rPr lang="pt-BR" sz="2000" b="1" dirty="0">
                <a:solidFill>
                  <a:srgbClr val="FF0000"/>
                </a:solidFill>
              </a:rPr>
              <a:t>ARCO </a:t>
            </a:r>
            <a:r>
              <a:rPr lang="pt-BR" b="1" dirty="0">
                <a:solidFill>
                  <a:srgbClr val="FF0000"/>
                </a:solidFill>
              </a:rPr>
              <a:t>TRI-ARTICULADO </a:t>
            </a:r>
            <a:r>
              <a:rPr lang="pt-BR" sz="2000" b="1" dirty="0"/>
              <a:t>COM </a:t>
            </a:r>
            <a:r>
              <a:rPr lang="pt-BR" sz="2000" b="1" dirty="0">
                <a:solidFill>
                  <a:srgbClr val="FF0000"/>
                </a:solidFill>
              </a:rPr>
              <a:t>71,50m</a:t>
            </a:r>
            <a:r>
              <a:rPr lang="pt-BR" sz="2000" b="1" dirty="0"/>
              <a:t> SOBRE O RIO TIETÊ (1956)</a:t>
            </a:r>
          </a:p>
          <a:p>
            <a:pPr marL="457200" lvl="1" indent="0">
              <a:buNone/>
            </a:pPr>
            <a:r>
              <a:rPr lang="pt-BR" sz="2000" dirty="0"/>
              <a:t>       - 4 VÃOS EM GRELHA SOBRE O ARCO</a:t>
            </a:r>
            <a:r>
              <a:rPr lang="pt-BR" b="1" dirty="0"/>
              <a:t>  </a:t>
            </a:r>
            <a:endParaRPr lang="pt-BR" dirty="0"/>
          </a:p>
          <a:p>
            <a:pPr lvl="1"/>
            <a:r>
              <a:rPr lang="pt-BR" dirty="0"/>
              <a:t>1 VÃO EM LAJES ALVEOLARES com 17,5m (PROLONGAMENTO DA PONTE EXECUTADO EM 2010)</a:t>
            </a:r>
          </a:p>
          <a:p>
            <a:pPr lvl="1"/>
            <a:r>
              <a:rPr lang="pt-BR" dirty="0"/>
              <a:t>7 VÃOS EM GRELHA:</a:t>
            </a:r>
          </a:p>
          <a:p>
            <a:pPr marL="914400" lvl="2" indent="0">
              <a:buNone/>
            </a:pPr>
            <a:r>
              <a:rPr lang="pt-BR" sz="2000" dirty="0"/>
              <a:t>- BIAPOIADO COM </a:t>
            </a:r>
            <a:r>
              <a:rPr lang="pt-BR" sz="2000" dirty="0">
                <a:solidFill>
                  <a:srgbClr val="FF0000"/>
                </a:solidFill>
              </a:rPr>
              <a:t>17,10m</a:t>
            </a:r>
            <a:r>
              <a:rPr lang="pt-BR" sz="2000" dirty="0"/>
              <a:t> – </a:t>
            </a:r>
            <a:r>
              <a:rPr lang="pt-BR" sz="2000" dirty="0">
                <a:solidFill>
                  <a:srgbClr val="FF0000"/>
                </a:solidFill>
              </a:rPr>
              <a:t>VÃO 2 com problema de impacto 	</a:t>
            </a:r>
          </a:p>
          <a:p>
            <a:pPr lvl="2">
              <a:buFontTx/>
              <a:buChar char="-"/>
            </a:pPr>
            <a:r>
              <a:rPr lang="pt-BR" sz="2000" dirty="0"/>
              <a:t>3 BIAPOIADOS COM VÃOS DE 17,5 A 18,4m. </a:t>
            </a:r>
          </a:p>
          <a:p>
            <a:pPr lvl="2">
              <a:buFontTx/>
              <a:buChar char="-"/>
            </a:pPr>
            <a:r>
              <a:rPr lang="pt-BR" sz="2000" dirty="0"/>
              <a:t>4 VÃOS DE 10,60m EM TABULEIRO CONTÍNUO</a:t>
            </a:r>
          </a:p>
          <a:p>
            <a:pPr lvl="2">
              <a:buFontTx/>
              <a:buChar char="-"/>
            </a:pPr>
            <a:r>
              <a:rPr lang="pt-BR" sz="2000" dirty="0"/>
              <a:t>1 BIAPOIADO COM 17,10m </a:t>
            </a:r>
          </a:p>
          <a:p>
            <a:pPr marL="0" indent="0">
              <a:buNone/>
            </a:pPr>
            <a:r>
              <a:rPr lang="pt-BR" dirty="0"/>
              <a:t>            VÃO SOBRE PISTA </a:t>
            </a:r>
            <a:r>
              <a:rPr lang="pt-BR" dirty="0">
                <a:solidFill>
                  <a:srgbClr val="FF0000"/>
                </a:solidFill>
              </a:rPr>
              <a:t>CENTRAL </a:t>
            </a:r>
            <a:r>
              <a:rPr lang="pt-BR" dirty="0"/>
              <a:t>SENTIDO ROV. DUTRA – </a:t>
            </a:r>
            <a:r>
              <a:rPr lang="pt-BR" dirty="0">
                <a:solidFill>
                  <a:srgbClr val="FF0000"/>
                </a:solidFill>
              </a:rPr>
              <a:t>VÃO 2</a:t>
            </a:r>
          </a:p>
          <a:p>
            <a:pPr marL="457200" lvl="1" indent="0">
              <a:buNone/>
            </a:pPr>
            <a:r>
              <a:rPr lang="pt-BR" dirty="0"/>
              <a:t>        - IDENTIFICADAS DUAS VIGAS COM ARMADURA PRINCIPAL ROMPIDA (perda de </a:t>
            </a:r>
            <a:r>
              <a:rPr lang="pt-BR" dirty="0">
                <a:solidFill>
                  <a:srgbClr val="FF0000"/>
                </a:solidFill>
              </a:rPr>
              <a:t>41%</a:t>
            </a:r>
            <a:r>
              <a:rPr lang="pt-BR" dirty="0"/>
              <a:t> da seção)</a:t>
            </a:r>
          </a:p>
          <a:p>
            <a:pPr marL="457200" lvl="1" indent="0">
              <a:buNone/>
            </a:pPr>
            <a:r>
              <a:rPr lang="pt-BR" dirty="0"/>
              <a:t>        - REALIZADA </a:t>
            </a:r>
            <a:r>
              <a:rPr lang="pt-BR" dirty="0">
                <a:solidFill>
                  <a:srgbClr val="FF0000"/>
                </a:solidFill>
              </a:rPr>
              <a:t>INTERDIÇÃO PERMANENTE </a:t>
            </a:r>
            <a:r>
              <a:rPr lang="pt-BR" dirty="0"/>
              <a:t>DE UMA FAIXA DA PONTE SENTIDO BAIRRO ATÉ CONCLUSÃO.           </a:t>
            </a:r>
            <a:endParaRPr lang="pt-BR" sz="2000" dirty="0"/>
          </a:p>
          <a:p>
            <a:pPr lvl="2">
              <a:buFontTx/>
              <a:buChar char="-"/>
            </a:pPr>
            <a:endParaRPr lang="pt-BR" sz="2000" dirty="0">
              <a:solidFill>
                <a:srgbClr val="FF0000"/>
              </a:solidFill>
            </a:endParaRPr>
          </a:p>
          <a:p>
            <a:pPr lvl="2">
              <a:buFontTx/>
              <a:buChar char="-"/>
            </a:pPr>
            <a:endParaRPr lang="pt-BR" sz="2000" dirty="0">
              <a:solidFill>
                <a:srgbClr val="FF0000"/>
              </a:solidFill>
            </a:endParaRPr>
          </a:p>
        </p:txBody>
      </p:sp>
      <p:sp>
        <p:nvSpPr>
          <p:cNvPr id="5" name="Título 4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325853" cy="641350"/>
          </a:xfrm>
        </p:spPr>
        <p:txBody>
          <a:bodyPr/>
          <a:lstStyle/>
          <a:p>
            <a:r>
              <a:rPr lang="pt-BR" dirty="0"/>
              <a:t>CADASTRO GEOMÉTRICO</a:t>
            </a:r>
          </a:p>
        </p:txBody>
      </p:sp>
      <p:sp>
        <p:nvSpPr>
          <p:cNvPr id="2" name="Fluxograma: Conexão 1">
            <a:extLst>
              <a:ext uri="{FF2B5EF4-FFF2-40B4-BE49-F238E27FC236}">
                <a16:creationId xmlns:a16="http://schemas.microsoft.com/office/drawing/2014/main" id="{1CEB869F-CB58-9878-50F3-A04B38A7E468}"/>
              </a:ext>
            </a:extLst>
          </p:cNvPr>
          <p:cNvSpPr/>
          <p:nvPr/>
        </p:nvSpPr>
        <p:spPr>
          <a:xfrm>
            <a:off x="943898" y="3615143"/>
            <a:ext cx="186812" cy="206477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  <a:p>
            <a:pPr algn="ctr"/>
            <a:endParaRPr lang="pt-BR" dirty="0"/>
          </a:p>
        </p:txBody>
      </p:sp>
      <p:sp>
        <p:nvSpPr>
          <p:cNvPr id="3" name="Fluxograma: Conexão 2">
            <a:extLst>
              <a:ext uri="{FF2B5EF4-FFF2-40B4-BE49-F238E27FC236}">
                <a16:creationId xmlns:a16="http://schemas.microsoft.com/office/drawing/2014/main" id="{07E5C251-9266-649E-9FDE-7C4AB3F9BB05}"/>
              </a:ext>
            </a:extLst>
          </p:cNvPr>
          <p:cNvSpPr/>
          <p:nvPr/>
        </p:nvSpPr>
        <p:spPr>
          <a:xfrm>
            <a:off x="943898" y="839610"/>
            <a:ext cx="186812" cy="206477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3514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IMPACTO DE VEÍCULOS – </a:t>
            </a:r>
            <a:r>
              <a:rPr lang="pt-BR" dirty="0">
                <a:solidFill>
                  <a:srgbClr val="FF0000"/>
                </a:solidFill>
              </a:rPr>
              <a:t>VÃO 2</a:t>
            </a:r>
            <a:r>
              <a:rPr lang="pt-BR" dirty="0"/>
              <a:t> </a:t>
            </a:r>
          </a:p>
        </p:txBody>
      </p:sp>
      <p:sp>
        <p:nvSpPr>
          <p:cNvPr id="6" name="Título 5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5811253" cy="641350"/>
          </a:xfrm>
        </p:spPr>
        <p:txBody>
          <a:bodyPr/>
          <a:lstStyle/>
          <a:p>
            <a:r>
              <a:rPr lang="pt-BR" dirty="0"/>
              <a:t>INSPEÇÕES ESPECIAIS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670" y="2177473"/>
            <a:ext cx="7139709" cy="4016086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0329001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000" dirty="0"/>
              <a:t>NÃO FOI LOCALIZADO O PROJETO EXECUTIVO DA PONTE</a:t>
            </a:r>
          </a:p>
          <a:p>
            <a:r>
              <a:rPr lang="pt-BR" sz="2000" dirty="0"/>
              <a:t>UTILIZANDO OS OBTIDOS DOS ENSAIOS DE RESISTÊNCIA À COMPRESSÃO RECONSTITUIRAM--SE AS ARMADURAS CONFORME NORMAS VIGENTES À ÉPOCA</a:t>
            </a:r>
            <a:r>
              <a:rPr lang="pt-BR" sz="2000" dirty="0">
                <a:solidFill>
                  <a:srgbClr val="FF0000"/>
                </a:solidFill>
              </a:rPr>
              <a:t> </a:t>
            </a:r>
            <a:r>
              <a:rPr lang="pt-BR" sz="2000" dirty="0"/>
              <a:t> </a:t>
            </a:r>
            <a:r>
              <a:rPr lang="pt-BR" sz="2000" dirty="0">
                <a:solidFill>
                  <a:srgbClr val="FF0000"/>
                </a:solidFill>
              </a:rPr>
              <a:t>- NB1-50 e NB6-43 (TB24) COM REDUÇÃO DO GANHO COM IDADE!</a:t>
            </a:r>
            <a:r>
              <a:rPr lang="pt-BR" sz="2000" dirty="0"/>
              <a:t> A RESISTÊNCIA À COMPRESSÃO, </a:t>
            </a:r>
            <a:r>
              <a:rPr lang="pt-BR" sz="2000" dirty="0">
                <a:solidFill>
                  <a:srgbClr val="FF0000"/>
                </a:solidFill>
              </a:rPr>
              <a:t>COM REDUÇÃO DO GANHO COM IDADE! – </a:t>
            </a:r>
            <a:r>
              <a:rPr lang="pt-BR" sz="20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σ</a:t>
            </a:r>
            <a:r>
              <a:rPr lang="pt-BR" sz="2400" baseline="-25000" dirty="0">
                <a:solidFill>
                  <a:srgbClr val="FF0000"/>
                </a:solidFill>
              </a:rPr>
              <a:t>c</a:t>
            </a:r>
            <a:r>
              <a:rPr lang="pt-BR" sz="2000" baseline="-25000" dirty="0">
                <a:solidFill>
                  <a:srgbClr val="FF0000"/>
                </a:solidFill>
              </a:rPr>
              <a:t>28</a:t>
            </a:r>
            <a:r>
              <a:rPr lang="pt-BR" sz="2400" dirty="0">
                <a:solidFill>
                  <a:srgbClr val="FF0000"/>
                </a:solidFill>
              </a:rPr>
              <a:t> = </a:t>
            </a:r>
            <a:r>
              <a:rPr lang="pt-BR" sz="2000" dirty="0">
                <a:solidFill>
                  <a:srgbClr val="FF0000"/>
                </a:solidFill>
              </a:rPr>
              <a:t>15MPA</a:t>
            </a:r>
            <a:endParaRPr lang="pt-BR" sz="2000" b="1" dirty="0">
              <a:solidFill>
                <a:srgbClr val="FF0000"/>
              </a:solidFill>
            </a:endParaRPr>
          </a:p>
          <a:p>
            <a:r>
              <a:rPr lang="pt-BR" sz="2000" dirty="0"/>
              <a:t>CONFIRMADAS ESSAS ARMADURAS, IDENTIFICARAM-SE DOIS TIPOS DE AÇO NAS ESTRUTURAS: 37-CA E 50-CA - EM GERAL, BITOLAS MAIORES QUE 8mm SÃO </a:t>
            </a:r>
            <a:r>
              <a:rPr lang="pt-BR" sz="2000" dirty="0">
                <a:solidFill>
                  <a:srgbClr val="FF0000"/>
                </a:solidFill>
              </a:rPr>
              <a:t>50-CA,</a:t>
            </a:r>
            <a:r>
              <a:rPr lang="pt-BR" sz="2000" dirty="0"/>
              <a:t> E AS DEMAIS </a:t>
            </a:r>
            <a:r>
              <a:rPr lang="pt-BR" sz="2000" dirty="0">
                <a:solidFill>
                  <a:srgbClr val="FF0000"/>
                </a:solidFill>
              </a:rPr>
              <a:t>37-CA</a:t>
            </a:r>
          </a:p>
          <a:p>
            <a:r>
              <a:rPr lang="pt-BR" sz="2000" dirty="0"/>
              <a:t>REALIZOU-SE VERIFICAÇÃO ESTRUTURAL PARA </a:t>
            </a:r>
            <a:r>
              <a:rPr lang="pt-BR" sz="2000" dirty="0">
                <a:solidFill>
                  <a:srgbClr val="FF0000"/>
                </a:solidFill>
              </a:rPr>
              <a:t>USO ATUAL EM TERMOS DE CARGAS E CRITÉRIOS DE PROJETO</a:t>
            </a:r>
          </a:p>
          <a:p>
            <a:r>
              <a:rPr lang="pt-BR" sz="2000" dirty="0"/>
              <a:t>UTILIZOU-SE REDUÇÃO DOS GAMAS</a:t>
            </a:r>
            <a:r>
              <a:rPr lang="pt-BR" dirty="0"/>
              <a:t> </a:t>
            </a:r>
            <a:r>
              <a:rPr lang="pt-BR" sz="2000" dirty="0"/>
              <a:t>EM ALGUNS CASOS, CONSIDERANDO A BOA RESPOSTA ESTRUTURAL</a:t>
            </a:r>
          </a:p>
        </p:txBody>
      </p:sp>
      <p:sp>
        <p:nvSpPr>
          <p:cNvPr id="6" name="Título 5"/>
          <p:cNvSpPr>
            <a:spLocks noGrp="1"/>
          </p:cNvSpPr>
          <p:nvPr>
            <p:ph type="title" idx="4294967295"/>
          </p:nvPr>
        </p:nvSpPr>
        <p:spPr>
          <a:xfrm>
            <a:off x="0" y="40255"/>
            <a:ext cx="8211576" cy="639762"/>
          </a:xfrm>
        </p:spPr>
        <p:txBody>
          <a:bodyPr/>
          <a:lstStyle/>
          <a:p>
            <a:r>
              <a:rPr lang="pt-BR" dirty="0"/>
              <a:t>VERIFICAÇÃO ESTRUTURAL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B5C2EFC-9C46-4DAE-9728-FA65E9577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076" y="4042173"/>
            <a:ext cx="6817847" cy="2335030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DD361040-C51B-424C-9C33-86FAC52EDC1D}"/>
              </a:ext>
            </a:extLst>
          </p:cNvPr>
          <p:cNvSpPr/>
          <p:nvPr/>
        </p:nvSpPr>
        <p:spPr>
          <a:xfrm>
            <a:off x="8211576" y="4794648"/>
            <a:ext cx="1285875" cy="7715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285454C8-4101-4387-904A-AA970F48CCB4}"/>
              </a:ext>
            </a:extLst>
          </p:cNvPr>
          <p:cNvSpPr/>
          <p:nvPr/>
        </p:nvSpPr>
        <p:spPr>
          <a:xfrm>
            <a:off x="6665495" y="4100529"/>
            <a:ext cx="1487905" cy="216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5C59AC7-08BF-B071-CD5D-797103A6C05E}"/>
              </a:ext>
            </a:extLst>
          </p:cNvPr>
          <p:cNvSpPr txBox="1"/>
          <p:nvPr/>
        </p:nvSpPr>
        <p:spPr>
          <a:xfrm>
            <a:off x="10008295" y="4995744"/>
            <a:ext cx="84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20MPa</a:t>
            </a:r>
          </a:p>
        </p:txBody>
      </p:sp>
    </p:spTree>
    <p:extLst>
      <p:ext uri="{BB962C8B-B14F-4D97-AF65-F5344CB8AC3E}">
        <p14:creationId xmlns:p14="http://schemas.microsoft.com/office/powerpoint/2010/main" val="1706127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INSPEÇÕES EMERGENCIAIS E VERIFICAÇÕES DE PROJETO DE OBRAS DE ARTE ESPECIAIS (</a:t>
            </a:r>
            <a:r>
              <a:rPr lang="pt-BR" dirty="0" err="1"/>
              <a:t>OAEs</a:t>
            </a:r>
            <a:r>
              <a:rPr lang="pt-BR" dirty="0"/>
              <a:t>) NA CIDADE DE SÃO PAULO</a:t>
            </a:r>
            <a:br>
              <a:rPr lang="pt-BR" dirty="0"/>
            </a:br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DD91C4C-9E1C-46D7-B283-989BDD477FEE}"/>
              </a:ext>
            </a:extLst>
          </p:cNvPr>
          <p:cNvSpPr txBox="1"/>
          <p:nvPr/>
        </p:nvSpPr>
        <p:spPr>
          <a:xfrm>
            <a:off x="7748337" y="4716379"/>
            <a:ext cx="3801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Fernando R Stucchi</a:t>
            </a:r>
          </a:p>
          <a:p>
            <a:r>
              <a:rPr lang="pt-BR" dirty="0"/>
              <a:t>Kalil Skaf</a:t>
            </a:r>
          </a:p>
          <a:p>
            <a:r>
              <a:rPr lang="pt-BR" dirty="0"/>
              <a:t>Matheus M. Pain</a:t>
            </a:r>
          </a:p>
          <a:p>
            <a:r>
              <a:rPr lang="pt-BR" dirty="0"/>
              <a:t>Luiz A. B. Vargas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9F901D0-EF67-4491-8831-64AE176B0103}"/>
              </a:ext>
            </a:extLst>
          </p:cNvPr>
          <p:cNvSpPr txBox="1"/>
          <p:nvPr/>
        </p:nvSpPr>
        <p:spPr>
          <a:xfrm>
            <a:off x="2382253" y="3189246"/>
            <a:ext cx="61060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latin typeface="Swis721 Cn BT" panose="020B0506020202030204" pitchFamily="34" charset="0"/>
              </a:rPr>
              <a:t>1. EUSÉBIO MATOSO</a:t>
            </a:r>
          </a:p>
        </p:txBody>
      </p:sp>
    </p:spTree>
    <p:extLst>
      <p:ext uri="{BB962C8B-B14F-4D97-AF65-F5344CB8AC3E}">
        <p14:creationId xmlns:p14="http://schemas.microsoft.com/office/powerpoint/2010/main" val="7176021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442FF5CD-ADB0-4BFD-88BA-E17841BAF899}"/>
              </a:ext>
            </a:extLst>
          </p:cNvPr>
          <p:cNvSpPr txBox="1"/>
          <p:nvPr/>
        </p:nvSpPr>
        <p:spPr>
          <a:xfrm>
            <a:off x="838200" y="1249069"/>
            <a:ext cx="8042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latin typeface="Swis721 Cn BT" panose="020B0506020202030204" pitchFamily="34" charset="0"/>
              </a:rPr>
              <a:t>REFORÇO PROJETADO E JÁ EXECUTADO NAS 2 VIGAS DO </a:t>
            </a:r>
            <a:r>
              <a:rPr lang="pt-BR" sz="2400" dirty="0">
                <a:solidFill>
                  <a:srgbClr val="FF0000"/>
                </a:solidFill>
                <a:latin typeface="Swis721 Cn BT" panose="020B0506020202030204" pitchFamily="34" charset="0"/>
              </a:rPr>
              <a:t>VÃO 2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21A6F08-18C8-40B0-8DB1-E99568773399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9715"/>
          <a:stretch/>
        </p:blipFill>
        <p:spPr bwMode="auto">
          <a:xfrm>
            <a:off x="7095800" y="1710734"/>
            <a:ext cx="4781967" cy="28349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2763FDA-A2BA-40A6-9820-573421136496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9" b="9277"/>
          <a:stretch/>
        </p:blipFill>
        <p:spPr bwMode="auto">
          <a:xfrm>
            <a:off x="1053465" y="2209883"/>
            <a:ext cx="4114800" cy="2636611"/>
          </a:xfrm>
          <a:prstGeom prst="rect">
            <a:avLst/>
          </a:prstGeom>
          <a:ln w="317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77C8FEC-8A65-408F-82C8-766581A71B1D}"/>
              </a:ext>
            </a:extLst>
          </p:cNvPr>
          <p:cNvSpPr txBox="1"/>
          <p:nvPr/>
        </p:nvSpPr>
        <p:spPr>
          <a:xfrm>
            <a:off x="7676147" y="4712718"/>
            <a:ext cx="431733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As existente – 10 de 17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Ø</a:t>
            </a:r>
            <a:r>
              <a:rPr lang="pt-B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36 (-</a:t>
            </a: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41</a:t>
            </a:r>
            <a:r>
              <a:rPr lang="pt-B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%)</a:t>
            </a:r>
          </a:p>
          <a:p>
            <a:r>
              <a:rPr lang="pt-BR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Reforço   -  2 x 8 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Ø 25</a:t>
            </a:r>
          </a:p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AGRAVANTES: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Recapeamento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Perda de braço de alavanca</a:t>
            </a:r>
          </a:p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   1a camada de 7 	barras de 50CA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perdidas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   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Risco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impacto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direto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47B49D2-37F5-4708-AF2D-E06A86B1CC2B}"/>
              </a:ext>
            </a:extLst>
          </p:cNvPr>
          <p:cNvSpPr txBox="1"/>
          <p:nvPr/>
        </p:nvSpPr>
        <p:spPr>
          <a:xfrm>
            <a:off x="177465" y="104408"/>
            <a:ext cx="61060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latin typeface="Swis721 BlkCn BT" panose="020B0806030502040204" pitchFamily="34" charset="0"/>
              </a:rPr>
              <a:t>VERIFICAÇÃO ESTRUTURAL</a:t>
            </a:r>
          </a:p>
        </p:txBody>
      </p:sp>
    </p:spTree>
    <p:extLst>
      <p:ext uri="{BB962C8B-B14F-4D97-AF65-F5344CB8AC3E}">
        <p14:creationId xmlns:p14="http://schemas.microsoft.com/office/powerpoint/2010/main" val="19462357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8E5F698-8071-4643-B8FB-2FCDCE45388A}"/>
              </a:ext>
            </a:extLst>
          </p:cNvPr>
          <p:cNvSpPr txBox="1"/>
          <p:nvPr/>
        </p:nvSpPr>
        <p:spPr>
          <a:xfrm>
            <a:off x="0" y="104408"/>
            <a:ext cx="102418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latin typeface="Swis721 Cn BT" panose="020B0506020202030204" pitchFamily="34" charset="0"/>
              </a:rPr>
              <a:t>VERIFICAÇÃO ESTRUTURAL – CALCULO DO REFORÇO APÓS INSPEÇAO COMPLETA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225AF39-4212-43EF-9EE4-CC895781F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549" y="679014"/>
            <a:ext cx="4998793" cy="570524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4E392EA3-3048-419A-8CEA-A79C293F7D08}"/>
              </a:ext>
            </a:extLst>
          </p:cNvPr>
          <p:cNvSpPr txBox="1"/>
          <p:nvPr/>
        </p:nvSpPr>
        <p:spPr>
          <a:xfrm>
            <a:off x="308549" y="6384260"/>
            <a:ext cx="10345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Amadura adicional adotada nas 2 vigas – Reforço de 16 </a:t>
            </a:r>
            <a:r>
              <a:rPr lang="pt-BR" dirty="0">
                <a:solidFill>
                  <a:srgbClr val="FF0000"/>
                </a:solidFill>
                <a:latin typeface="Symbol" panose="05050102010706020507" pitchFamily="18" charset="2"/>
              </a:rPr>
              <a:t>f</a:t>
            </a:r>
            <a:r>
              <a:rPr lang="pt-BR" dirty="0">
                <a:solidFill>
                  <a:srgbClr val="FF0000"/>
                </a:solidFill>
              </a:rPr>
              <a:t>25 – com folga por conta da exposição ao impacto!!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33C6C2F2-64BB-469A-88F4-774661553C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961" y="762016"/>
            <a:ext cx="7801257" cy="438820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DE823FE-DE97-4FFA-B929-77CA498744B8}"/>
              </a:ext>
            </a:extLst>
          </p:cNvPr>
          <p:cNvSpPr txBox="1"/>
          <p:nvPr/>
        </p:nvSpPr>
        <p:spPr>
          <a:xfrm>
            <a:off x="6316579" y="5378116"/>
            <a:ext cx="4954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Efeito de impacto em menos de 1 ano após reforço</a:t>
            </a:r>
          </a:p>
        </p:txBody>
      </p:sp>
    </p:spTree>
    <p:extLst>
      <p:ext uri="{BB962C8B-B14F-4D97-AF65-F5344CB8AC3E}">
        <p14:creationId xmlns:p14="http://schemas.microsoft.com/office/powerpoint/2010/main" val="13246958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54B4877-1F94-4906-A2EC-362B98E01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470" y="772776"/>
            <a:ext cx="11850109" cy="562729"/>
          </a:xfrm>
        </p:spPr>
        <p:txBody>
          <a:bodyPr/>
          <a:lstStyle/>
          <a:p>
            <a:r>
              <a:rPr lang="pt-BR" dirty="0"/>
              <a:t>DIAGRAMA MOMENTO-CURVATURA – </a:t>
            </a: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F322C80F-9D99-4AFF-8DAE-95E977AAF5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0077001"/>
              </p:ext>
            </p:extLst>
          </p:nvPr>
        </p:nvGraphicFramePr>
        <p:xfrm>
          <a:off x="158470" y="1180129"/>
          <a:ext cx="8734441" cy="617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8019753" imgH="5666954" progId="AcroExch.Document.DC">
                  <p:embed/>
                </p:oleObj>
              </mc:Choice>
              <mc:Fallback>
                <p:oleObj name="Acrobat Document" r:id="rId3" imgW="8019753" imgH="5666954" progId="AcroExch.Document.DC">
                  <p:embed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F322C80F-9D99-4AFF-8DAE-95E977AAF5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470" y="1180129"/>
                        <a:ext cx="8734441" cy="6172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5CFD38F5-B550-4F11-B49C-64E5353D2CDB}"/>
              </a:ext>
            </a:extLst>
          </p:cNvPr>
          <p:cNvSpPr txBox="1"/>
          <p:nvPr/>
        </p:nvSpPr>
        <p:spPr>
          <a:xfrm flipH="1">
            <a:off x="9019674" y="2230612"/>
            <a:ext cx="23341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pt-BR" dirty="0">
                <a:solidFill>
                  <a:srgbClr val="FF0000"/>
                </a:solidFill>
              </a:rPr>
              <a:t>Considerando que a carga permanente fica só na armadura existente, já que não há mais fluência,</a:t>
            </a:r>
          </a:p>
          <a:p>
            <a:pPr marL="0" indent="0">
              <a:buNone/>
            </a:pPr>
            <a:r>
              <a:rPr lang="pt-BR" dirty="0">
                <a:solidFill>
                  <a:srgbClr val="FF0000"/>
                </a:solidFill>
              </a:rPr>
              <a:t>e essa armadura acaba escoando, em serviço, bem antes da armadura de reforço</a:t>
            </a:r>
            <a:r>
              <a:rPr lang="pt-BR" dirty="0"/>
              <a:t>.</a:t>
            </a:r>
          </a:p>
          <a:p>
            <a:pPr marL="0" indent="0">
              <a:buNone/>
            </a:pPr>
            <a:r>
              <a:rPr lang="pt-BR" dirty="0">
                <a:solidFill>
                  <a:srgbClr val="FF0000"/>
                </a:solidFill>
              </a:rPr>
              <a:t>O ELU, como observado, está com folga.</a:t>
            </a:r>
          </a:p>
        </p:txBody>
      </p:sp>
    </p:spTree>
    <p:extLst>
      <p:ext uri="{BB962C8B-B14F-4D97-AF65-F5344CB8AC3E}">
        <p14:creationId xmlns:p14="http://schemas.microsoft.com/office/powerpoint/2010/main" val="30170392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PROVA DE CARGA ESTÁTICA</a:t>
            </a:r>
          </a:p>
        </p:txBody>
      </p:sp>
      <p:sp>
        <p:nvSpPr>
          <p:cNvPr id="6" name="Título 5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492916" cy="641350"/>
          </a:xfrm>
        </p:spPr>
        <p:txBody>
          <a:bodyPr/>
          <a:lstStyle/>
          <a:p>
            <a:r>
              <a:rPr lang="pt-BR" dirty="0"/>
              <a:t>PROVA DE CARGA</a:t>
            </a:r>
          </a:p>
        </p:txBody>
      </p:sp>
      <p:pic>
        <p:nvPicPr>
          <p:cNvPr id="9" name="Espaço Reservado para Conteúdo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65" b="36874"/>
          <a:stretch/>
        </p:blipFill>
        <p:spPr>
          <a:xfrm>
            <a:off x="149845" y="2372264"/>
            <a:ext cx="11898629" cy="3985465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9567876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22D61BD2-86DC-48C7-8078-AE70BEE4795B}"/>
              </a:ext>
            </a:extLst>
          </p:cNvPr>
          <p:cNvSpPr txBox="1"/>
          <p:nvPr/>
        </p:nvSpPr>
        <p:spPr>
          <a:xfrm>
            <a:off x="1555867" y="626213"/>
            <a:ext cx="8951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Swis721 Cn BT" panose="020B0506020202030204" pitchFamily="34" charset="0"/>
              </a:rPr>
              <a:t>CURVA CARGA DESLOCAMENTO PARA P.CARGA ESTÁTICA DO ARCO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CA86F8E-2A91-49A5-B2E9-D2F0C5CBD1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6478" y="1977167"/>
            <a:ext cx="13960150" cy="550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1025" name="Imagem 8">
            <a:extLst>
              <a:ext uri="{FF2B5EF4-FFF2-40B4-BE49-F238E27FC236}">
                <a16:creationId xmlns:a16="http://schemas.microsoft.com/office/drawing/2014/main" id="{8E1D2166-8113-4E85-A304-99682E290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638" y="1122716"/>
            <a:ext cx="8822723" cy="399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9F2C9F6B-0CBB-4D1B-B805-7975BA29AA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867" y="5262291"/>
            <a:ext cx="9269259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</a:t>
            </a:r>
            <a:r>
              <a:rPr kumimoji="0" lang="pt-BR" altLang="pt-BR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Flecha no meio do vão do arco: Valor medido X Modelo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altLang="pt-BR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Módulo de elasticidade adotado – 25 </a:t>
            </a:r>
            <a:r>
              <a:rPr lang="pt-BR" altLang="pt-BR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GPa</a:t>
            </a:r>
            <a:endParaRPr lang="pt-BR" altLang="pt-BR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20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Módulo </a:t>
            </a:r>
            <a:r>
              <a:rPr lang="pt-BR" altLang="pt-BR" sz="2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kumimoji="0" lang="pt-BR" altLang="pt-BR" sz="20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etro-analisado resultou – 37GPa (+50%) que bateu ~ com o dinâmico!</a:t>
            </a:r>
            <a:endParaRPr kumimoji="0" lang="pt-BR" altLang="pt-BR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8117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4EA14B3-9C8B-4E03-A4A0-5F9FE31DF3CE}"/>
              </a:ext>
            </a:extLst>
          </p:cNvPr>
          <p:cNvSpPr txBox="1"/>
          <p:nvPr/>
        </p:nvSpPr>
        <p:spPr>
          <a:xfrm>
            <a:off x="2110197" y="548922"/>
            <a:ext cx="797160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/>
              <a:t>O caso do Viaduto T5 na Marginal do Pinheiros</a:t>
            </a:r>
          </a:p>
          <a:p>
            <a:r>
              <a:rPr lang="pt-BR" sz="3200" dirty="0"/>
              <a:t>  que teve um apoio cedendo 1,6m</a:t>
            </a:r>
          </a:p>
          <a:p>
            <a:endParaRPr lang="pt-BR" sz="3200" dirty="0"/>
          </a:p>
          <a:p>
            <a:r>
              <a:rPr lang="pt-BR" sz="3200" dirty="0"/>
              <a:t>Inspeção, Análise, </a:t>
            </a:r>
            <a:r>
              <a:rPr lang="pt-BR" sz="3200" dirty="0">
                <a:solidFill>
                  <a:srgbClr val="FF0000"/>
                </a:solidFill>
              </a:rPr>
              <a:t>Diagnóstico</a:t>
            </a:r>
            <a:r>
              <a:rPr lang="pt-BR" sz="3200" dirty="0"/>
              <a:t>.</a:t>
            </a:r>
          </a:p>
          <a:p>
            <a:r>
              <a:rPr lang="pt-BR" sz="3200" dirty="0"/>
              <a:t>Histórico dos procedimentos. </a:t>
            </a:r>
          </a:p>
          <a:p>
            <a:r>
              <a:rPr lang="pt-BR" sz="3200" dirty="0">
                <a:solidFill>
                  <a:srgbClr val="FF0000"/>
                </a:solidFill>
              </a:rPr>
              <a:t>Projeto de Reposicionamento e Reforço</a:t>
            </a:r>
            <a:r>
              <a:rPr lang="pt-BR" sz="3200" dirty="0"/>
              <a:t>.</a:t>
            </a:r>
          </a:p>
          <a:p>
            <a:r>
              <a:rPr lang="pt-BR" sz="3200" dirty="0"/>
              <a:t>Projeto de Recuperação.</a:t>
            </a:r>
          </a:p>
          <a:p>
            <a:endParaRPr lang="pt-BR" sz="3200" dirty="0"/>
          </a:p>
          <a:p>
            <a:r>
              <a:rPr lang="pt-BR" sz="3200" dirty="0"/>
              <a:t>EPUSP – 25-2-19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5096CD6-E64D-478F-85AF-EB6EABF0228F}"/>
              </a:ext>
            </a:extLst>
          </p:cNvPr>
          <p:cNvSpPr txBox="1"/>
          <p:nvPr/>
        </p:nvSpPr>
        <p:spPr>
          <a:xfrm>
            <a:off x="8299049" y="4305782"/>
            <a:ext cx="21528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EGT Engenharia</a:t>
            </a:r>
          </a:p>
          <a:p>
            <a:endParaRPr lang="pt-BR" dirty="0"/>
          </a:p>
          <a:p>
            <a:r>
              <a:rPr lang="pt-BR" dirty="0"/>
              <a:t>Kalil Skaf</a:t>
            </a:r>
          </a:p>
          <a:p>
            <a:r>
              <a:rPr lang="pt-BR" dirty="0"/>
              <a:t>Marcelo Waimberg</a:t>
            </a:r>
          </a:p>
          <a:p>
            <a:r>
              <a:rPr lang="pt-BR" dirty="0"/>
              <a:t>Fabio Prado</a:t>
            </a:r>
          </a:p>
          <a:p>
            <a:r>
              <a:rPr lang="pt-BR" dirty="0"/>
              <a:t>Fabio </a:t>
            </a:r>
            <a:r>
              <a:rPr lang="pt-BR" dirty="0" err="1"/>
              <a:t>Fante</a:t>
            </a:r>
            <a:endParaRPr lang="pt-BR" dirty="0"/>
          </a:p>
          <a:p>
            <a:r>
              <a:rPr lang="pt-BR" dirty="0"/>
              <a:t>Guilherme </a:t>
            </a:r>
            <a:r>
              <a:rPr lang="pt-BR" dirty="0" err="1"/>
              <a:t>Toaldo</a:t>
            </a:r>
            <a:endParaRPr lang="pt-BR" dirty="0"/>
          </a:p>
          <a:p>
            <a:r>
              <a:rPr lang="pt-BR" dirty="0"/>
              <a:t>Fernando Stucchi</a:t>
            </a:r>
          </a:p>
        </p:txBody>
      </p:sp>
    </p:spTree>
    <p:extLst>
      <p:ext uri="{BB962C8B-B14F-4D97-AF65-F5344CB8AC3E}">
        <p14:creationId xmlns:p14="http://schemas.microsoft.com/office/powerpoint/2010/main" val="17795327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07C3077-1023-414E-B7BF-579EDB72F103}"/>
              </a:ext>
            </a:extLst>
          </p:cNvPr>
          <p:cNvSpPr txBox="1"/>
          <p:nvPr/>
        </p:nvSpPr>
        <p:spPr>
          <a:xfrm>
            <a:off x="539008" y="181957"/>
            <a:ext cx="11113983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1.Discussão preliminar das causas - Diagnóstico do acidente com o Viaduto T5, Marginal Pinheiros.</a:t>
            </a:r>
          </a:p>
          <a:p>
            <a:r>
              <a:rPr lang="pt-BR" dirty="0"/>
              <a:t> 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Como sempre, o 1º impulso que temos ao ver um acidente é procurar a causa e entender porque?</a:t>
            </a:r>
          </a:p>
          <a:p>
            <a:r>
              <a:rPr lang="pt-BR" dirty="0"/>
              <a:t>Entender porque, isto é, definir o “diagnóstico”, é sempre o 1º passo a dar, fundamental!</a:t>
            </a:r>
          </a:p>
          <a:p>
            <a:r>
              <a:rPr lang="pt-BR" dirty="0"/>
              <a:t>Algumas vezes ele está claro e basta um pouco de sensibilidade estrutural e conseguimos visualizar o porquê e definir o diagnóstico.</a:t>
            </a:r>
          </a:p>
          <a:p>
            <a:endParaRPr lang="pt-BR" dirty="0"/>
          </a:p>
          <a:p>
            <a:r>
              <a:rPr lang="pt-BR" dirty="0"/>
              <a:t>Acontece, porém, que algumas vezes as coisas não são assim. Tudo o que parecia “obvio” não se sustenta e é preciso procurar uma hipótese mais consistente.</a:t>
            </a:r>
          </a:p>
          <a:p>
            <a:r>
              <a:rPr lang="pt-BR" dirty="0"/>
              <a:t> Às vezes, inclusive, não conseguimos encontrar uma hipótese que explique claramente o que ocorreu. Conseguimos apenas descrever algumas delas que são capazes de explicar o acidente, mas não temos como escolher entre elas!</a:t>
            </a:r>
          </a:p>
          <a:p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3320A21-947F-C53E-E038-6C9B9AEE85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42023" y="1716714"/>
            <a:ext cx="8877853" cy="158462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17D3B24-047E-CE0B-B0C1-02193538EAB0}"/>
              </a:ext>
            </a:extLst>
          </p:cNvPr>
          <p:cNvSpPr txBox="1"/>
          <p:nvPr/>
        </p:nvSpPr>
        <p:spPr>
          <a:xfrm flipH="1">
            <a:off x="10008690" y="2054581"/>
            <a:ext cx="49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P1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D586555-ACFF-1A66-EF0F-D507BA7A68AA}"/>
              </a:ext>
            </a:extLst>
          </p:cNvPr>
          <p:cNvSpPr txBox="1"/>
          <p:nvPr/>
        </p:nvSpPr>
        <p:spPr>
          <a:xfrm flipH="1">
            <a:off x="6695401" y="2684497"/>
            <a:ext cx="49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P5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C9B0732-246D-0643-A2B0-927CE731B950}"/>
              </a:ext>
            </a:extLst>
          </p:cNvPr>
          <p:cNvSpPr txBox="1"/>
          <p:nvPr/>
        </p:nvSpPr>
        <p:spPr>
          <a:xfrm flipH="1">
            <a:off x="3190201" y="3116676"/>
            <a:ext cx="49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P9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57B6928-8B8D-4D38-1A89-5E2652BAD111}"/>
              </a:ext>
            </a:extLst>
          </p:cNvPr>
          <p:cNvSpPr txBox="1"/>
          <p:nvPr/>
        </p:nvSpPr>
        <p:spPr>
          <a:xfrm flipH="1">
            <a:off x="1440653" y="3301342"/>
            <a:ext cx="636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P11</a:t>
            </a:r>
          </a:p>
        </p:txBody>
      </p: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2F6889F4-CB1E-AE3E-19F8-612F43514510}"/>
              </a:ext>
            </a:extLst>
          </p:cNvPr>
          <p:cNvCxnSpPr/>
          <p:nvPr/>
        </p:nvCxnSpPr>
        <p:spPr>
          <a:xfrm flipV="1">
            <a:off x="3405497" y="2054581"/>
            <a:ext cx="3465689" cy="48541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FA70415E-1E4C-E9D8-A489-3A29A827B187}"/>
              </a:ext>
            </a:extLst>
          </p:cNvPr>
          <p:cNvCxnSpPr>
            <a:cxnSpLocks/>
          </p:cNvCxnSpPr>
          <p:nvPr/>
        </p:nvCxnSpPr>
        <p:spPr>
          <a:xfrm flipH="1">
            <a:off x="3815645" y="1524000"/>
            <a:ext cx="575733" cy="11604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8F3545C-1ABB-2DB7-B11B-E4DE3A888A45}"/>
              </a:ext>
            </a:extLst>
          </p:cNvPr>
          <p:cNvSpPr txBox="1"/>
          <p:nvPr/>
        </p:nvSpPr>
        <p:spPr>
          <a:xfrm>
            <a:off x="4345693" y="1293239"/>
            <a:ext cx="3267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Vão acidentado – </a:t>
            </a:r>
            <a:r>
              <a:rPr lang="pt-BR" dirty="0">
                <a:solidFill>
                  <a:srgbClr val="FF0000"/>
                </a:solidFill>
              </a:rPr>
              <a:t>queda de 1,6m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A03C8EC-66E3-A0EF-D942-F16CE8647A82}"/>
              </a:ext>
            </a:extLst>
          </p:cNvPr>
          <p:cNvSpPr txBox="1"/>
          <p:nvPr/>
        </p:nvSpPr>
        <p:spPr>
          <a:xfrm>
            <a:off x="4776836" y="1927958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227 m</a:t>
            </a:r>
          </a:p>
        </p:txBody>
      </p:sp>
    </p:spTree>
    <p:extLst>
      <p:ext uri="{BB962C8B-B14F-4D97-AF65-F5344CB8AC3E}">
        <p14:creationId xmlns:p14="http://schemas.microsoft.com/office/powerpoint/2010/main" val="36853917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209CE504-463E-40A8-82ED-B67D394A1E43}"/>
              </a:ext>
            </a:extLst>
          </p:cNvPr>
          <p:cNvSpPr txBox="1"/>
          <p:nvPr/>
        </p:nvSpPr>
        <p:spPr>
          <a:xfrm>
            <a:off x="641537" y="172610"/>
            <a:ext cx="1090892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1.1.</a:t>
            </a:r>
            <a:r>
              <a:rPr lang="pt-BR" sz="2400" dirty="0">
                <a:solidFill>
                  <a:srgbClr val="FF0000"/>
                </a:solidFill>
              </a:rPr>
              <a:t>Hipóteses naturais</a:t>
            </a:r>
            <a:r>
              <a:rPr lang="pt-BR" sz="2400" dirty="0"/>
              <a:t>:</a:t>
            </a:r>
          </a:p>
          <a:p>
            <a:endParaRPr lang="pt-BR" sz="2400" dirty="0"/>
          </a:p>
          <a:p>
            <a:r>
              <a:rPr lang="pt-BR" dirty="0"/>
              <a:t>1.1.1 - </a:t>
            </a:r>
            <a:r>
              <a:rPr lang="pt-BR" dirty="0">
                <a:solidFill>
                  <a:srgbClr val="FF0000"/>
                </a:solidFill>
              </a:rPr>
              <a:t>Corrosão da armadura</a:t>
            </a:r>
            <a:r>
              <a:rPr lang="pt-BR" dirty="0"/>
              <a:t>. </a:t>
            </a:r>
          </a:p>
          <a:p>
            <a:r>
              <a:rPr lang="pt-BR" dirty="0"/>
              <a:t>Vamos chamar o prolongamento da transversina de apoio, do fundo do caixão até o topo do pilar, de “lingueta” (nome de guerra criado na obra), ver desenho a seguir.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33A3258-D436-4521-ACA0-EBE518AA3135}"/>
              </a:ext>
            </a:extLst>
          </p:cNvPr>
          <p:cNvSpPr txBox="1"/>
          <p:nvPr/>
        </p:nvSpPr>
        <p:spPr>
          <a:xfrm>
            <a:off x="641537" y="1932926"/>
            <a:ext cx="11190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Como, sobre o pilar P9 do acidente, existe uma junta dilatação e de cada lado dela uma lingueta, é natural que aí corresse água e que pudéssemos encontrar corrosão da armadura. Pelas fotos não havia corrosão!</a:t>
            </a:r>
            <a:endParaRPr lang="pt-BR" dirty="0">
              <a:solidFill>
                <a:srgbClr val="FF0000"/>
              </a:solidFill>
            </a:endParaRPr>
          </a:p>
          <a:p>
            <a:endParaRPr lang="pt-BR" dirty="0"/>
          </a:p>
        </p:txBody>
      </p:sp>
      <p:pic>
        <p:nvPicPr>
          <p:cNvPr id="2" name="Imagem 1" descr="C:\Users\Fernando Stucchi\Pictures\E - F - G - H - I - J\Gallery-FRS\Obras\Viad Marginal\IMG-20181124-WA0010.jpg">
            <a:extLst>
              <a:ext uri="{FF2B5EF4-FFF2-40B4-BE49-F238E27FC236}">
                <a16:creationId xmlns:a16="http://schemas.microsoft.com/office/drawing/2014/main" id="{F0879120-0A7F-815F-CB93-815FC12267B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34" y="2856256"/>
            <a:ext cx="4304523" cy="4001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35A0204-229E-4F02-BC85-6F869E1C9CB3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9" r="4947"/>
          <a:stretch/>
        </p:blipFill>
        <p:spPr bwMode="auto">
          <a:xfrm>
            <a:off x="5906278" y="2856256"/>
            <a:ext cx="5756987" cy="40157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710610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1F6AE81-87DF-4672-B946-97E6FCE19807}"/>
              </a:ext>
            </a:extLst>
          </p:cNvPr>
          <p:cNvSpPr txBox="1"/>
          <p:nvPr/>
        </p:nvSpPr>
        <p:spPr>
          <a:xfrm>
            <a:off x="599025" y="314907"/>
            <a:ext cx="109939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1.1.2 – </a:t>
            </a:r>
            <a:r>
              <a:rPr lang="pt-BR" dirty="0">
                <a:solidFill>
                  <a:srgbClr val="FF0000"/>
                </a:solidFill>
              </a:rPr>
              <a:t>Escorregamento da lingueta sobre o teflon do aparelho de apoio.</a:t>
            </a:r>
          </a:p>
          <a:p>
            <a:r>
              <a:rPr lang="pt-BR" dirty="0"/>
              <a:t>Como esse trecho do viaduto é muito longo (51+62,5+62,5+51=227m), ele encurta muito ao longo dos 1</a:t>
            </a:r>
            <a:r>
              <a:rPr lang="pt-BR" baseline="30000" dirty="0"/>
              <a:t>os</a:t>
            </a:r>
            <a:r>
              <a:rPr lang="pt-BR" dirty="0"/>
              <a:t> anos (13cm em ~ 10 anos) por retração e fluência. Devemos adicionar 3 cm por efeito temperatura.</a:t>
            </a:r>
          </a:p>
          <a:p>
            <a:r>
              <a:rPr lang="pt-BR" dirty="0"/>
              <a:t>Antes da obter o projeto as verificações iniciais foram feitas como indica a figura a seguir, considerando a carga vertical V excêntrica de 10cm e uma força horizontal de atrito de 5%, chegamos até 10%. </a:t>
            </a:r>
            <a:r>
              <a:rPr lang="pt-BR" dirty="0">
                <a:solidFill>
                  <a:srgbClr val="FF0000"/>
                </a:solidFill>
              </a:rPr>
              <a:t>A verificação passava!</a:t>
            </a:r>
          </a:p>
        </p:txBody>
      </p:sp>
      <p:pic>
        <p:nvPicPr>
          <p:cNvPr id="2049" name="Imagem 160">
            <a:extLst>
              <a:ext uri="{FF2B5EF4-FFF2-40B4-BE49-F238E27FC236}">
                <a16:creationId xmlns:a16="http://schemas.microsoft.com/office/drawing/2014/main" id="{CD0EA1D8-DC97-4A83-8D1A-489DD4357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2" t="29852" r="31857" b="19310"/>
          <a:stretch>
            <a:fillRect/>
          </a:stretch>
        </p:blipFill>
        <p:spPr bwMode="auto">
          <a:xfrm>
            <a:off x="352629" y="2312576"/>
            <a:ext cx="3863975" cy="244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 de Texto 2">
            <a:extLst>
              <a:ext uri="{FF2B5EF4-FFF2-40B4-BE49-F238E27FC236}">
                <a16:creationId xmlns:a16="http://schemas.microsoft.com/office/drawing/2014/main" id="{E81D00AC-54AF-4109-9FC6-0F3D9213B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4879" y="2873203"/>
            <a:ext cx="358775" cy="5810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FA42B8-92C3-4DC1-A734-30315862A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4879" y="293511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D5E665F-1065-476F-83BE-D819FCE2A7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4879" y="339231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6ED460D-15BB-310A-3005-DC6293641FF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800351"/>
            <a:ext cx="6753225" cy="552122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55805946-A826-BBEA-7576-97088085356E}"/>
              </a:ext>
            </a:extLst>
          </p:cNvPr>
          <p:cNvSpPr txBox="1"/>
          <p:nvPr/>
        </p:nvSpPr>
        <p:spPr>
          <a:xfrm>
            <a:off x="4419601" y="1792235"/>
            <a:ext cx="751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Ao encontrar o projeto porém ele posicionava os aparelhos de forma que na execução existia excentricidade do lado oposto reduzindo a final à ~ metade.</a:t>
            </a:r>
          </a:p>
        </p:txBody>
      </p:sp>
    </p:spTree>
    <p:extLst>
      <p:ext uri="{BB962C8B-B14F-4D97-AF65-F5344CB8AC3E}">
        <p14:creationId xmlns:p14="http://schemas.microsoft.com/office/powerpoint/2010/main" val="33578771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6663D92-74A9-478E-91DC-6E8F5DC9127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6951" y="688622"/>
            <a:ext cx="10329333" cy="6169378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89AB17F-5E7B-9E03-8E93-25BAEBA6508C}"/>
              </a:ext>
            </a:extLst>
          </p:cNvPr>
          <p:cNvSpPr txBox="1"/>
          <p:nvPr/>
        </p:nvSpPr>
        <p:spPr>
          <a:xfrm>
            <a:off x="7170383" y="575732"/>
            <a:ext cx="473586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De fato tudo foi projetado de forma adequada e a hipótese de escorregamento fica menos provável, mas ainda seria possível.</a:t>
            </a:r>
          </a:p>
          <a:p>
            <a:endParaRPr lang="pt-BR" dirty="0"/>
          </a:p>
          <a:p>
            <a:r>
              <a:rPr lang="pt-BR" dirty="0"/>
              <a:t>Olhando, no entanto a foto do pilar P9 e suas linguetas logo após o acidente, a seguir, observa-se que</a:t>
            </a:r>
            <a:r>
              <a:rPr lang="pt-BR" dirty="0">
                <a:solidFill>
                  <a:srgbClr val="FF0000"/>
                </a:solidFill>
              </a:rPr>
              <a:t> a ponta da lingueta não escorregou, mas ficou presa na cabeça do pilar</a:t>
            </a:r>
            <a:r>
              <a:rPr lang="pt-BR" dirty="0"/>
              <a:t>. </a:t>
            </a:r>
          </a:p>
          <a:p>
            <a:endParaRPr lang="pt-BR" dirty="0"/>
          </a:p>
          <a:p>
            <a:r>
              <a:rPr lang="pt-BR" dirty="0"/>
              <a:t>Assim, essa é mais uma hipótese razoável que cai por terra.  </a:t>
            </a:r>
          </a:p>
        </p:txBody>
      </p:sp>
    </p:spTree>
    <p:extLst>
      <p:ext uri="{BB962C8B-B14F-4D97-AF65-F5344CB8AC3E}">
        <p14:creationId xmlns:p14="http://schemas.microsoft.com/office/powerpoint/2010/main" val="1625293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 idx="4294967295"/>
          </p:nvPr>
        </p:nvSpPr>
        <p:spPr>
          <a:xfrm>
            <a:off x="183420" y="846750"/>
            <a:ext cx="11850109" cy="640428"/>
          </a:xfrm>
        </p:spPr>
        <p:txBody>
          <a:bodyPr/>
          <a:lstStyle/>
          <a:p>
            <a:r>
              <a:rPr lang="pt-BR" dirty="0"/>
              <a:t>CADASTRO GEOMÉTRICO</a:t>
            </a:r>
          </a:p>
        </p:txBody>
      </p: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183420" y="1464473"/>
            <a:ext cx="11850109" cy="4731932"/>
          </a:xfrm>
        </p:spPr>
        <p:txBody>
          <a:bodyPr/>
          <a:lstStyle/>
          <a:p>
            <a:r>
              <a:rPr lang="pt-BR" dirty="0"/>
              <a:t>1940 (81 anos): INAUGURAÇÃO DA PONTE - 3 VÃOS CONTÍNUOS – </a:t>
            </a:r>
            <a:r>
              <a:rPr lang="pt-BR" dirty="0">
                <a:solidFill>
                  <a:srgbClr val="FF0000"/>
                </a:solidFill>
              </a:rPr>
              <a:t>Vãos 2, 3 e 4   </a:t>
            </a:r>
          </a:p>
          <a:p>
            <a:r>
              <a:rPr lang="pt-BR" dirty="0"/>
              <a:t>1964 (57 anos): </a:t>
            </a:r>
            <a:r>
              <a:rPr lang="pt-BR" dirty="0">
                <a:solidFill>
                  <a:srgbClr val="0070C0"/>
                </a:solidFill>
              </a:rPr>
              <a:t>DUPLICAÇÃO S. CENTRO E PROLONGAMENTO – Vãos 5 e </a:t>
            </a:r>
            <a:r>
              <a:rPr lang="pt-BR" dirty="0">
                <a:solidFill>
                  <a:srgbClr val="FF0000"/>
                </a:solidFill>
              </a:rPr>
              <a:t>6</a:t>
            </a:r>
          </a:p>
          <a:p>
            <a:r>
              <a:rPr lang="pt-BR" dirty="0"/>
              <a:t>1978 (43anos): PROLONGAMENTO </a:t>
            </a:r>
            <a:r>
              <a:rPr lang="pt-BR" dirty="0">
                <a:solidFill>
                  <a:srgbClr val="FF0000"/>
                </a:solidFill>
              </a:rPr>
              <a:t>– Vão 1</a:t>
            </a:r>
          </a:p>
          <a:p>
            <a:r>
              <a:rPr lang="pt-BR" dirty="0"/>
              <a:t>2002 (19anos): </a:t>
            </a:r>
            <a:r>
              <a:rPr lang="pt-BR" dirty="0">
                <a:solidFill>
                  <a:schemeClr val="accent2"/>
                </a:solidFill>
              </a:rPr>
              <a:t>DEMOLIÇÃO E RECONSTRUÇÃO PARCIAL DO VÃO 5 </a:t>
            </a:r>
            <a:r>
              <a:rPr lang="pt-BR" dirty="0"/>
              <a:t>– Acidente com carreta</a:t>
            </a:r>
          </a:p>
          <a:p>
            <a:r>
              <a:rPr lang="pt-BR" dirty="0"/>
              <a:t>EXTENSÃO TOTAL DE 168m</a:t>
            </a:r>
          </a:p>
          <a:p>
            <a:r>
              <a:rPr lang="pt-BR" dirty="0"/>
              <a:t>LARGURA TOTAL DE 27m (DOIS TABULEIROS DE 13,5m PARA CADA SENTIDO)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1" y="4493644"/>
            <a:ext cx="8611314" cy="1945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aralelogramo 1"/>
          <p:cNvSpPr/>
          <p:nvPr/>
        </p:nvSpPr>
        <p:spPr>
          <a:xfrm rot="10800000" flipV="1">
            <a:off x="3171825" y="5143500"/>
            <a:ext cx="4432934" cy="507206"/>
          </a:xfrm>
          <a:prstGeom prst="parallelogram">
            <a:avLst>
              <a:gd name="adj" fmla="val 58333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Paralelogramo 8"/>
          <p:cNvSpPr/>
          <p:nvPr/>
        </p:nvSpPr>
        <p:spPr>
          <a:xfrm rot="10800000" flipV="1">
            <a:off x="3505200" y="5679633"/>
            <a:ext cx="4403448" cy="507808"/>
          </a:xfrm>
          <a:prstGeom prst="parallelogram">
            <a:avLst>
              <a:gd name="adj" fmla="val 58333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Paralelogramo 9"/>
          <p:cNvSpPr/>
          <p:nvPr/>
        </p:nvSpPr>
        <p:spPr>
          <a:xfrm rot="10800000" flipV="1">
            <a:off x="7334250" y="5143500"/>
            <a:ext cx="2165350" cy="1043941"/>
          </a:xfrm>
          <a:prstGeom prst="parallelogram">
            <a:avLst>
              <a:gd name="adj" fmla="val 58333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Paralelogramo 10"/>
          <p:cNvSpPr/>
          <p:nvPr/>
        </p:nvSpPr>
        <p:spPr>
          <a:xfrm rot="10800000" flipV="1">
            <a:off x="2100758" y="5162048"/>
            <a:ext cx="1671142" cy="1015617"/>
          </a:xfrm>
          <a:prstGeom prst="parallelogram">
            <a:avLst>
              <a:gd name="adj" fmla="val 60209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2260600" y="4819134"/>
            <a:ext cx="757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VÃO 1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3564467" y="4819134"/>
            <a:ext cx="757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VÃO 2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5009309" y="4819134"/>
            <a:ext cx="757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VÃO 3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6350000" y="4819134"/>
            <a:ext cx="757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VÃO 4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7334250" y="4819134"/>
            <a:ext cx="757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VÃO 5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8118672" y="4819717"/>
            <a:ext cx="757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VÃO 6</a:t>
            </a:r>
          </a:p>
        </p:txBody>
      </p:sp>
      <p:sp>
        <p:nvSpPr>
          <p:cNvPr id="18" name="Paralelogramo 17"/>
          <p:cNvSpPr/>
          <p:nvPr/>
        </p:nvSpPr>
        <p:spPr>
          <a:xfrm rot="10800000" flipV="1">
            <a:off x="7387842" y="5171122"/>
            <a:ext cx="1461657" cy="982028"/>
          </a:xfrm>
          <a:prstGeom prst="parallelogram">
            <a:avLst>
              <a:gd name="adj" fmla="val 58333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03109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35B89B43-9142-415D-8324-3A6FB12CEEB6}"/>
              </a:ext>
            </a:extLst>
          </p:cNvPr>
          <p:cNvSpPr txBox="1"/>
          <p:nvPr/>
        </p:nvSpPr>
        <p:spPr>
          <a:xfrm>
            <a:off x="349955" y="296284"/>
            <a:ext cx="106461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1.1.3 – </a:t>
            </a:r>
            <a:r>
              <a:rPr lang="pt-BR" dirty="0">
                <a:solidFill>
                  <a:srgbClr val="FF0000"/>
                </a:solidFill>
              </a:rPr>
              <a:t>Insuficiência de armadura de fretagem.</a:t>
            </a:r>
          </a:p>
          <a:p>
            <a:r>
              <a:rPr lang="pt-BR" dirty="0"/>
              <a:t>Essa hipótese também era, em princípio, plausível. Observando a foto do P9 no dia do acidente, essa plausibilidade se reduz já que a ponta da lingueta não estava esmagada e ainda apoiava no topo do pilar.</a:t>
            </a:r>
          </a:p>
          <a:p>
            <a:r>
              <a:rPr lang="pt-BR" dirty="0"/>
              <a:t>Com a descoberta do projeto, ela se desvaneceu completamente, </a:t>
            </a:r>
            <a:r>
              <a:rPr lang="pt-BR" dirty="0">
                <a:solidFill>
                  <a:srgbClr val="FF0000"/>
                </a:solidFill>
              </a:rPr>
              <a:t>a armadura de fretagem estava em ordem.</a:t>
            </a:r>
          </a:p>
          <a:p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9EE2874-D924-43EF-05C6-AD1350166E43}"/>
              </a:ext>
            </a:extLst>
          </p:cNvPr>
          <p:cNvSpPr txBox="1"/>
          <p:nvPr/>
        </p:nvSpPr>
        <p:spPr>
          <a:xfrm>
            <a:off x="349955" y="1852271"/>
            <a:ext cx="75157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1.2.</a:t>
            </a:r>
            <a:r>
              <a:rPr lang="pt-BR" dirty="0">
                <a:solidFill>
                  <a:srgbClr val="FF0000"/>
                </a:solidFill>
              </a:rPr>
              <a:t>Hipóteses nem tanto naturais</a:t>
            </a:r>
            <a:r>
              <a:rPr lang="pt-BR" dirty="0"/>
              <a:t>:</a:t>
            </a:r>
          </a:p>
          <a:p>
            <a:r>
              <a:rPr lang="pt-BR" dirty="0"/>
              <a:t>Excesso de protensão. </a:t>
            </a:r>
          </a:p>
          <a:p>
            <a:r>
              <a:rPr lang="pt-BR" dirty="0"/>
              <a:t>A Norma vigente na época, NB116, que prescrevia protensão completa para obras como essa.</a:t>
            </a:r>
          </a:p>
          <a:p>
            <a:r>
              <a:rPr lang="pt-BR" dirty="0">
                <a:solidFill>
                  <a:srgbClr val="FF0000"/>
                </a:solidFill>
              </a:rPr>
              <a:t>O encurtamento total (Retração, Fluência e Temperatura) calculado para o caso estava bem coberto pelo projeto e não é causa do acidente.</a:t>
            </a:r>
          </a:p>
          <a:p>
            <a:endParaRPr lang="pt-BR" dirty="0"/>
          </a:p>
          <a:p>
            <a:r>
              <a:rPr lang="pt-BR" dirty="0"/>
              <a:t>1.3.Hipóteses ligadas a “</a:t>
            </a:r>
            <a:r>
              <a:rPr lang="pt-BR" dirty="0">
                <a:solidFill>
                  <a:srgbClr val="FF0000"/>
                </a:solidFill>
              </a:rPr>
              <a:t>defeitos ocultos</a:t>
            </a:r>
            <a:r>
              <a:rPr lang="pt-BR" dirty="0"/>
              <a:t>”</a:t>
            </a:r>
          </a:p>
          <a:p>
            <a:endParaRPr lang="pt-BR" dirty="0"/>
          </a:p>
          <a:p>
            <a:r>
              <a:rPr lang="pt-BR" dirty="0"/>
              <a:t>Na verdade, quando essa dificuldade de definir o diagnóstico ocorre, </a:t>
            </a:r>
            <a:r>
              <a:rPr lang="pt-BR" dirty="0">
                <a:solidFill>
                  <a:srgbClr val="FF0000"/>
                </a:solidFill>
              </a:rPr>
              <a:t>é preciso ser teimoso, criativo e não se cansar de procurar não só no que está visível, mas também no que dizem os modelos de cálculo, </a:t>
            </a:r>
            <a:r>
              <a:rPr lang="pt-BR" dirty="0"/>
              <a:t>que podem começar mais simples e se necessário se tornar mais complexos. </a:t>
            </a:r>
          </a:p>
          <a:p>
            <a:endParaRPr lang="pt-BR" dirty="0"/>
          </a:p>
          <a:p>
            <a:r>
              <a:rPr lang="pt-BR" dirty="0"/>
              <a:t>Observando bem a foto anexa do pilar P9 no dia do acidente, parece que a lingueta rompeu por esgotamento do concreto a compressão, à meia altura.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22F356F-6C50-B8A5-C966-BB224A5B9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3702" y="1698172"/>
            <a:ext cx="3452584" cy="501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3124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15AEFFA-571E-42F9-A9A2-03D2B7F5DE06}"/>
              </a:ext>
            </a:extLst>
          </p:cNvPr>
          <p:cNvSpPr txBox="1"/>
          <p:nvPr/>
        </p:nvSpPr>
        <p:spPr>
          <a:xfrm>
            <a:off x="349279" y="2085889"/>
            <a:ext cx="72716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r>
              <a:rPr lang="pt-BR" dirty="0"/>
              <a:t>1.3.2 – Esgotamento do concreto da lingueta por </a:t>
            </a:r>
            <a:r>
              <a:rPr lang="pt-BR" dirty="0">
                <a:solidFill>
                  <a:srgbClr val="FF0000"/>
                </a:solidFill>
              </a:rPr>
              <a:t>fadiga do concreto à compressão.</a:t>
            </a:r>
          </a:p>
          <a:p>
            <a:r>
              <a:rPr lang="pt-BR" dirty="0"/>
              <a:t>Verificou-se em seguida que, considerado o desgaste por fadiga do concreto conforme critério da NBR 6118, equivalente ao do fibM1990 e </a:t>
            </a:r>
            <a:r>
              <a:rPr lang="pt-BR" dirty="0" err="1"/>
              <a:t>Eurocode</a:t>
            </a:r>
            <a:r>
              <a:rPr lang="pt-BR" dirty="0"/>
              <a:t> EC2, a necessária ordem de grandeza da força horizontal caia pra 200tf. Essa hipótese de diagnóstico tomou força e parece mais plausível. 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81448C5-D533-4676-813A-97C473B13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470" y="246038"/>
            <a:ext cx="4043740" cy="404374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5E2501C-D6B8-4BC7-8D99-AB7A69B5E2E3}"/>
              </a:ext>
            </a:extLst>
          </p:cNvPr>
          <p:cNvSpPr txBox="1"/>
          <p:nvPr/>
        </p:nvSpPr>
        <p:spPr>
          <a:xfrm>
            <a:off x="276790" y="331563"/>
            <a:ext cx="74166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1.3.1 – </a:t>
            </a:r>
            <a:r>
              <a:rPr lang="pt-BR" dirty="0">
                <a:solidFill>
                  <a:srgbClr val="FF0000"/>
                </a:solidFill>
              </a:rPr>
              <a:t>Esmagamento do concreto da lingueta a meia altura.</a:t>
            </a:r>
            <a:endParaRPr lang="pt-BR" dirty="0"/>
          </a:p>
          <a:p>
            <a:r>
              <a:rPr lang="pt-BR" dirty="0"/>
              <a:t>Na procura incansável do diagnóstico, decidiu-se estudar a hipótese de que, </a:t>
            </a:r>
          </a:p>
          <a:p>
            <a:r>
              <a:rPr lang="pt-BR" dirty="0"/>
              <a:t>por serem velhos (quase 40 anos), os aparelhos de apoio tivessem deixado </a:t>
            </a:r>
          </a:p>
          <a:p>
            <a:r>
              <a:rPr lang="pt-BR" dirty="0"/>
              <a:t>de permitir deslizamento. De fato, para forças horizontais da ordem de 250tf, </a:t>
            </a:r>
          </a:p>
          <a:p>
            <a:r>
              <a:rPr lang="pt-BR" dirty="0"/>
              <a:t>geradas por deformações impostas ainda remanescentes, a lingueta poderia </a:t>
            </a:r>
          </a:p>
          <a:p>
            <a:r>
              <a:rPr lang="pt-BR" dirty="0"/>
              <a:t>ter sido esmagada a meia altura. Ok, mas 250tf é muito!!!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8FFEAC2-F719-CE01-39F2-411127BB99C2}"/>
              </a:ext>
            </a:extLst>
          </p:cNvPr>
          <p:cNvSpPr txBox="1"/>
          <p:nvPr/>
        </p:nvSpPr>
        <p:spPr>
          <a:xfrm>
            <a:off x="349279" y="4393846"/>
            <a:ext cx="43440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1.3.3 – </a:t>
            </a:r>
            <a:r>
              <a:rPr lang="pt-BR" b="1" dirty="0">
                <a:solidFill>
                  <a:srgbClr val="FF0000"/>
                </a:solidFill>
              </a:rPr>
              <a:t>Defeito de concretagem na lingueta</a:t>
            </a:r>
            <a:r>
              <a:rPr lang="pt-BR" b="1" dirty="0"/>
              <a:t>.</a:t>
            </a:r>
          </a:p>
          <a:p>
            <a:r>
              <a:rPr lang="pt-BR" dirty="0"/>
              <a:t>A concretagem seria dificil espexialmente se executada coma super, após montagem de toda armadura.</a:t>
            </a:r>
          </a:p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14B1BD7-B7B3-D3CA-0ACA-12F46810507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882" y="4117214"/>
            <a:ext cx="1814698" cy="26730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37136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m 13" descr="IMG-20181218-WA0005">
            <a:extLst>
              <a:ext uri="{FF2B5EF4-FFF2-40B4-BE49-F238E27FC236}">
                <a16:creationId xmlns:a16="http://schemas.microsoft.com/office/drawing/2014/main" id="{31F7DEC0-5604-4E17-8640-8FD3BDEA4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945" y="232215"/>
            <a:ext cx="4411669" cy="330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Imagem 11" descr="20190109_174217">
            <a:extLst>
              <a:ext uri="{FF2B5EF4-FFF2-40B4-BE49-F238E27FC236}">
                <a16:creationId xmlns:a16="http://schemas.microsoft.com/office/drawing/2014/main" id="{6F40E3F6-0F1A-4B97-BB86-ED6A8F3F4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669" y="4007556"/>
            <a:ext cx="4440912" cy="249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48D1DF10-1865-470B-9090-67445527B50C}"/>
              </a:ext>
            </a:extLst>
          </p:cNvPr>
          <p:cNvSpPr txBox="1"/>
          <p:nvPr/>
        </p:nvSpPr>
        <p:spPr>
          <a:xfrm>
            <a:off x="391563" y="4366577"/>
            <a:ext cx="47708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Porque só o lado de junta estava fissurado??</a:t>
            </a:r>
          </a:p>
          <a:p>
            <a:endParaRPr lang="pt-BR" dirty="0"/>
          </a:p>
          <a:p>
            <a:r>
              <a:rPr lang="pt-BR" dirty="0">
                <a:solidFill>
                  <a:srgbClr val="FF0000"/>
                </a:solidFill>
              </a:rPr>
              <a:t>Talvez por compressão do lixo na </a:t>
            </a:r>
          </a:p>
          <a:p>
            <a:r>
              <a:rPr lang="pt-BR" dirty="0">
                <a:solidFill>
                  <a:srgbClr val="FF0000"/>
                </a:solidFill>
              </a:rPr>
              <a:t>junta, no pé da lingueta, impedindo</a:t>
            </a:r>
          </a:p>
          <a:p>
            <a:r>
              <a:rPr lang="pt-BR" dirty="0">
                <a:solidFill>
                  <a:srgbClr val="FF0000"/>
                </a:solidFill>
              </a:rPr>
              <a:t>o movimento a dilatação da super no verão.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41B204D-C931-8AB0-BBE5-9859C91D5A57}"/>
              </a:ext>
            </a:extLst>
          </p:cNvPr>
          <p:cNvSpPr txBox="1"/>
          <p:nvPr/>
        </p:nvSpPr>
        <p:spPr>
          <a:xfrm>
            <a:off x="391563" y="591236"/>
            <a:ext cx="649838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Já com o macaqueamento executado e o resto da lingueta </a:t>
            </a:r>
          </a:p>
          <a:p>
            <a:r>
              <a:rPr lang="pt-BR" dirty="0"/>
              <a:t>Demolido começaram a aparecer surpresas:</a:t>
            </a:r>
          </a:p>
          <a:p>
            <a:r>
              <a:rPr lang="pt-BR" dirty="0"/>
              <a:t>- Apareceram muitas fissuras na face oculta da lingueta que</a:t>
            </a:r>
          </a:p>
          <a:p>
            <a:r>
              <a:rPr lang="pt-BR" dirty="0"/>
              <a:t>exigiram injeção. </a:t>
            </a:r>
          </a:p>
          <a:p>
            <a:r>
              <a:rPr lang="pt-BR" dirty="0">
                <a:solidFill>
                  <a:srgbClr val="FF0000"/>
                </a:solidFill>
              </a:rPr>
              <a:t>- Dois furos de injeção vizinhos, beberam, como se diz na </a:t>
            </a:r>
          </a:p>
          <a:p>
            <a:r>
              <a:rPr lang="pt-BR" dirty="0">
                <a:solidFill>
                  <a:srgbClr val="FF0000"/>
                </a:solidFill>
              </a:rPr>
              <a:t>linguagem de obra, 4 e 3litros, totalizando 7 litros.</a:t>
            </a:r>
          </a:p>
          <a:p>
            <a:endParaRPr lang="pt-BR" dirty="0"/>
          </a:p>
          <a:p>
            <a:r>
              <a:rPr lang="pt-BR" dirty="0"/>
              <a:t>Esse é claramente mais um possível “defeito oculto” que poderia</a:t>
            </a:r>
          </a:p>
          <a:p>
            <a:r>
              <a:rPr lang="pt-BR" dirty="0"/>
              <a:t>ter agravado a condição da lingueta e contribuído para o acidente. 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147110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9EBD80A0-BF59-4746-8539-B1A3C99B9F6D}"/>
              </a:ext>
            </a:extLst>
          </p:cNvPr>
          <p:cNvSpPr txBox="1"/>
          <p:nvPr/>
        </p:nvSpPr>
        <p:spPr>
          <a:xfrm>
            <a:off x="587022" y="168378"/>
            <a:ext cx="109645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2.Histórico das atividades mais importantes.</a:t>
            </a:r>
          </a:p>
          <a:p>
            <a:endParaRPr lang="pt-BR" dirty="0"/>
          </a:p>
          <a:p>
            <a:r>
              <a:rPr lang="pt-BR" sz="2400" dirty="0">
                <a:solidFill>
                  <a:srgbClr val="FF0000"/>
                </a:solidFill>
              </a:rPr>
              <a:t>2.1Inspeção de 15/11/18 e decisões tomadas – Kalil Skaf</a:t>
            </a:r>
          </a:p>
        </p:txBody>
      </p:sp>
      <p:pic>
        <p:nvPicPr>
          <p:cNvPr id="1026" name="Imagem 23" descr="IMG-20181124-WA0006">
            <a:extLst>
              <a:ext uri="{FF2B5EF4-FFF2-40B4-BE49-F238E27FC236}">
                <a16:creationId xmlns:a16="http://schemas.microsoft.com/office/drawing/2014/main" id="{732C2539-B06E-4B6E-944F-926A5784B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795" y="3429000"/>
            <a:ext cx="3441905" cy="258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Imagem 2">
            <a:extLst>
              <a:ext uri="{FF2B5EF4-FFF2-40B4-BE49-F238E27FC236}">
                <a16:creationId xmlns:a16="http://schemas.microsoft.com/office/drawing/2014/main" id="{8209E5C5-C80F-4768-A7E0-D4A58ECA6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380" y="1031894"/>
            <a:ext cx="2791598" cy="498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080E4EC-4743-424C-A8C4-EBB913DDB361}"/>
              </a:ext>
            </a:extLst>
          </p:cNvPr>
          <p:cNvSpPr txBox="1"/>
          <p:nvPr/>
        </p:nvSpPr>
        <p:spPr>
          <a:xfrm>
            <a:off x="637895" y="1689058"/>
            <a:ext cx="62934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- Lingueta rompida? Porque?</a:t>
            </a:r>
          </a:p>
          <a:p>
            <a:r>
              <a:rPr lang="pt-BR" dirty="0">
                <a:solidFill>
                  <a:srgbClr val="FF0000"/>
                </a:solidFill>
              </a:rPr>
              <a:t>- Seção transversal danificada a 10m do apoio continuo sobre o P8. Fissuras grandes na laje superior que atravessaram o asfalto e esmagamento da laje de fundo. Fissuras de 5mm no fundo da laje superior.</a:t>
            </a:r>
          </a:p>
          <a:p>
            <a:r>
              <a:rPr lang="pt-BR" dirty="0">
                <a:solidFill>
                  <a:srgbClr val="FF0000"/>
                </a:solidFill>
              </a:rPr>
              <a:t>- </a:t>
            </a:r>
            <a:r>
              <a:rPr lang="pt-BR" b="1" dirty="0">
                <a:solidFill>
                  <a:srgbClr val="FF0000"/>
                </a:solidFill>
              </a:rPr>
              <a:t>Decisão imediata – escorar os vão P9 a P8 eP8 a P7.</a:t>
            </a:r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23E871B-2E00-E5B6-4B4D-D6761AC0B5FC}"/>
              </a:ext>
            </a:extLst>
          </p:cNvPr>
          <p:cNvSpPr txBox="1"/>
          <p:nvPr/>
        </p:nvSpPr>
        <p:spPr>
          <a:xfrm>
            <a:off x="721857" y="6291722"/>
            <a:ext cx="110813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- Em função de existência de lingueta equivalente à do P9, </a:t>
            </a:r>
            <a:r>
              <a:rPr lang="pt-BR" dirty="0">
                <a:solidFill>
                  <a:srgbClr val="FF0000"/>
                </a:solidFill>
              </a:rPr>
              <a:t>escorar trecho próximo ao P5, na outra extremidade </a:t>
            </a:r>
          </a:p>
        </p:txBody>
      </p:sp>
    </p:spTree>
    <p:extLst>
      <p:ext uri="{BB962C8B-B14F-4D97-AF65-F5344CB8AC3E}">
        <p14:creationId xmlns:p14="http://schemas.microsoft.com/office/powerpoint/2010/main" val="16496879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28CDD3B-A6BF-4BBD-857E-7FD31CB1183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55" y="1567541"/>
            <a:ext cx="9259078" cy="50207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379119E-9EEE-4BDF-920C-804E72B8A5CC}"/>
              </a:ext>
            </a:extLst>
          </p:cNvPr>
          <p:cNvSpPr txBox="1"/>
          <p:nvPr/>
        </p:nvSpPr>
        <p:spPr>
          <a:xfrm>
            <a:off x="735011" y="921210"/>
            <a:ext cx="9821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- montagem da estrutura de reação Protende com os macacos ajustados ao fundo das almas do caixão;</a:t>
            </a:r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2C40F5A-F651-EEE6-2689-3D3274747EC5}"/>
              </a:ext>
            </a:extLst>
          </p:cNvPr>
          <p:cNvSpPr txBox="1"/>
          <p:nvPr/>
        </p:nvSpPr>
        <p:spPr>
          <a:xfrm>
            <a:off x="735011" y="269668"/>
            <a:ext cx="60975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/>
              <a:t> </a:t>
            </a:r>
            <a:r>
              <a:rPr lang="pt-BR" sz="2000" dirty="0">
                <a:solidFill>
                  <a:srgbClr val="FF0000"/>
                </a:solidFill>
              </a:rPr>
              <a:t>2.2 Programa de macaqueamento do vão que cedeu.</a:t>
            </a:r>
          </a:p>
        </p:txBody>
      </p:sp>
    </p:spTree>
    <p:extLst>
      <p:ext uri="{BB962C8B-B14F-4D97-AF65-F5344CB8AC3E}">
        <p14:creationId xmlns:p14="http://schemas.microsoft.com/office/powerpoint/2010/main" val="17621338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A58EA43-075C-4327-BC07-F3991092217A}"/>
              </a:ext>
            </a:extLst>
          </p:cNvPr>
          <p:cNvSpPr txBox="1"/>
          <p:nvPr/>
        </p:nvSpPr>
        <p:spPr>
          <a:xfrm>
            <a:off x="798401" y="327838"/>
            <a:ext cx="108185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 2.3 viga auxiliar de macaqueamento </a:t>
            </a:r>
            <a:r>
              <a:rPr lang="pt-BR" dirty="0"/>
              <a:t>aplicando 3 forças de 35tf, uma sob cada alma, para ajudar a vencer o atrito </a:t>
            </a:r>
          </a:p>
          <a:p>
            <a:r>
              <a:rPr lang="pt-BR" dirty="0"/>
              <a:t>     com a lingueta oposta;</a:t>
            </a:r>
          </a:p>
        </p:txBody>
      </p:sp>
      <p:pic>
        <p:nvPicPr>
          <p:cNvPr id="4" name="Imagem 3" descr="C:\Users\Fernando Stucchi\Pictures\E - F - G - H - I - J\Gallery-FRS\Obras\Viad Marginal\IMG-20181203-WA0001.jpg">
            <a:extLst>
              <a:ext uri="{FF2B5EF4-FFF2-40B4-BE49-F238E27FC236}">
                <a16:creationId xmlns:a16="http://schemas.microsoft.com/office/drawing/2014/main" id="{E5763D17-8BF8-427B-A041-14F861B74CC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956" y="1151467"/>
            <a:ext cx="8952088" cy="54638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33038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B7EF104-DD65-4D92-A5F4-CF0C2F5D2F9B}"/>
              </a:ext>
            </a:extLst>
          </p:cNvPr>
          <p:cNvSpPr txBox="1"/>
          <p:nvPr/>
        </p:nvSpPr>
        <p:spPr>
          <a:xfrm>
            <a:off x="1004320" y="276135"/>
            <a:ext cx="105954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2.4 Instrumentação da rótula formada as ~ 20m do apoio P8</a:t>
            </a:r>
          </a:p>
          <a:p>
            <a:endParaRPr lang="pt-BR" dirty="0"/>
          </a:p>
          <a:p>
            <a:r>
              <a:rPr lang="pt-BR" dirty="0"/>
              <a:t>- </a:t>
            </a:r>
            <a:r>
              <a:rPr lang="pt-BR" dirty="0">
                <a:solidFill>
                  <a:srgbClr val="FF0000"/>
                </a:solidFill>
              </a:rPr>
              <a:t>6 LVDTs instalados nas almas do caixão</a:t>
            </a:r>
            <a:r>
              <a:rPr lang="pt-BR" dirty="0"/>
              <a:t>, na região da fissura do pavimento. Um na fissura da alma, logo sob a laje superior, e outro na parte inferior, logo acima da laje de fundo;</a:t>
            </a:r>
          </a:p>
          <a:p>
            <a:endParaRPr lang="pt-BR" dirty="0"/>
          </a:p>
        </p:txBody>
      </p:sp>
      <p:pic>
        <p:nvPicPr>
          <p:cNvPr id="2050" name="Imagem 16">
            <a:extLst>
              <a:ext uri="{FF2B5EF4-FFF2-40B4-BE49-F238E27FC236}">
                <a16:creationId xmlns:a16="http://schemas.microsoft.com/office/drawing/2014/main" id="{8C588F20-EC85-45DE-BBB7-EC85211DC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169" y="1891433"/>
            <a:ext cx="2480580" cy="329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58738FEF-7309-4DC3-BFF8-F9E3C5949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5748" y="8763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3E60463-8C51-4CB4-AFD3-A65711397B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856" y="1891433"/>
            <a:ext cx="1856168" cy="329985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B24BBD4-286C-4A0D-A7A0-A11E698E6A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131" y="1891433"/>
            <a:ext cx="4454967" cy="250591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1A3DD33-39E8-4EE2-A1FC-41A455FF0A2B}"/>
              </a:ext>
            </a:extLst>
          </p:cNvPr>
          <p:cNvSpPr txBox="1"/>
          <p:nvPr/>
        </p:nvSpPr>
        <p:spPr>
          <a:xfrm>
            <a:off x="1365813" y="5510607"/>
            <a:ext cx="1939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LVDT topo da alma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4406CB2-739D-478C-B3BC-77C3C62E066C}"/>
              </a:ext>
            </a:extLst>
          </p:cNvPr>
          <p:cNvSpPr txBox="1"/>
          <p:nvPr/>
        </p:nvSpPr>
        <p:spPr>
          <a:xfrm>
            <a:off x="4205601" y="5510607"/>
            <a:ext cx="23366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Fissura na laje superior</a:t>
            </a:r>
          </a:p>
          <a:p>
            <a:r>
              <a:rPr lang="pt-BR" dirty="0">
                <a:solidFill>
                  <a:srgbClr val="FF0000"/>
                </a:solidFill>
              </a:rPr>
              <a:t>já retirado o asfalto.</a:t>
            </a:r>
          </a:p>
          <a:p>
            <a:r>
              <a:rPr lang="pt-BR" dirty="0"/>
              <a:t>Aparecia antes no asfalto.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6FBB62D-6EF0-4A70-96D5-E94C51755BBC}"/>
              </a:ext>
            </a:extLst>
          </p:cNvPr>
          <p:cNvSpPr txBox="1"/>
          <p:nvPr/>
        </p:nvSpPr>
        <p:spPr>
          <a:xfrm>
            <a:off x="7477245" y="4881678"/>
            <a:ext cx="3428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Esmagamento da laje de fundo de </a:t>
            </a:r>
          </a:p>
          <a:p>
            <a:r>
              <a:rPr lang="pt-BR" dirty="0">
                <a:solidFill>
                  <a:srgbClr val="FF0000"/>
                </a:solidFill>
              </a:rPr>
              <a:t>10cm </a:t>
            </a:r>
            <a:r>
              <a:rPr lang="pt-BR" dirty="0"/>
              <a:t>~ na mesma seção da fissura</a:t>
            </a:r>
          </a:p>
        </p:txBody>
      </p:sp>
    </p:spTree>
    <p:extLst>
      <p:ext uri="{BB962C8B-B14F-4D97-AF65-F5344CB8AC3E}">
        <p14:creationId xmlns:p14="http://schemas.microsoft.com/office/powerpoint/2010/main" val="28833547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74CB36-7611-4ABF-B823-14C272FF4376}"/>
              </a:ext>
            </a:extLst>
          </p:cNvPr>
          <p:cNvSpPr txBox="1"/>
          <p:nvPr/>
        </p:nvSpPr>
        <p:spPr>
          <a:xfrm>
            <a:off x="801512" y="304800"/>
            <a:ext cx="110972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dirty="0">
                <a:solidFill>
                  <a:srgbClr val="FF0000"/>
                </a:solidFill>
              </a:rPr>
              <a:t>topografia preparada para medir o levantamento do tabuleiro</a:t>
            </a:r>
            <a:r>
              <a:rPr lang="pt-BR" dirty="0"/>
              <a:t>, especialmente na junta e no eixo do bloco principal, mas também em cada uma das transversinas do vão que cedeu e no meio do vão vizinho.</a:t>
            </a:r>
          </a:p>
          <a:p>
            <a:pPr marL="285750" indent="-285750">
              <a:buFontTx/>
              <a:buChar char="-"/>
            </a:pPr>
            <a:r>
              <a:rPr lang="pt-BR" dirty="0">
                <a:solidFill>
                  <a:srgbClr val="FF0000"/>
                </a:solidFill>
              </a:rPr>
              <a:t>Ao terminar o levantamento verificou-se que a junta do P9 tinha abertura de 2 cm e a do P5 14 cm. </a:t>
            </a:r>
            <a:r>
              <a:rPr lang="pt-BR" dirty="0"/>
              <a:t>Isso pode corresponder aos ~12 de encurtamento por Retração e Fluência. Assim as juntas teriam ~ 2cm na execução e a do P9 teria ficado presa ao longo do levantamento!!</a:t>
            </a:r>
          </a:p>
          <a:p>
            <a:endParaRPr lang="pt-BR" dirty="0"/>
          </a:p>
        </p:txBody>
      </p:sp>
      <p:pic>
        <p:nvPicPr>
          <p:cNvPr id="3" name="Imagem 2" descr="C:\Users\Fernando Stucchi\Pictures\E - F - G - H - I - J\Gallery-FRS\Obras\Viad Marginal\IMG-20181203-WA0002.jpg">
            <a:extLst>
              <a:ext uri="{FF2B5EF4-FFF2-40B4-BE49-F238E27FC236}">
                <a16:creationId xmlns:a16="http://schemas.microsoft.com/office/drawing/2014/main" id="{4AF285CD-FEC9-4CE1-96ED-43AF6A0B2C1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644" y="1851378"/>
            <a:ext cx="9132712" cy="47018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92715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C4719C7B-5714-494A-82CD-97807EB1B529}"/>
              </a:ext>
            </a:extLst>
          </p:cNvPr>
          <p:cNvPicPr/>
          <p:nvPr/>
        </p:nvPicPr>
        <p:blipFill rotWithShape="1">
          <a:blip r:embed="rId2"/>
          <a:srcRect b="16311"/>
          <a:stretch/>
        </p:blipFill>
        <p:spPr>
          <a:xfrm>
            <a:off x="597331" y="1200403"/>
            <a:ext cx="5351568" cy="1584628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E8AD0CBA-FBF9-4BA6-BC87-4435618C409B}"/>
              </a:ext>
            </a:extLst>
          </p:cNvPr>
          <p:cNvSpPr txBox="1"/>
          <p:nvPr/>
        </p:nvSpPr>
        <p:spPr>
          <a:xfrm>
            <a:off x="6243103" y="1124467"/>
            <a:ext cx="5387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Seção de Vão - almas de 60cm e laje de fundo de 10cm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418ACE2-07D5-43F9-9B1A-032F419DC76B}"/>
              </a:ext>
            </a:extLst>
          </p:cNvPr>
          <p:cNvSpPr txBox="1"/>
          <p:nvPr/>
        </p:nvSpPr>
        <p:spPr>
          <a:xfrm>
            <a:off x="6254215" y="1536002"/>
            <a:ext cx="6207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Seção de Apoios - almas de 80cm e laje de fundo de 30cm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CF4B007D-B6E8-4A66-BAA8-01C302229946}"/>
              </a:ext>
            </a:extLst>
          </p:cNvPr>
          <p:cNvSpPr/>
          <p:nvPr/>
        </p:nvSpPr>
        <p:spPr>
          <a:xfrm>
            <a:off x="456741" y="176073"/>
            <a:ext cx="808071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/>
              <a:t>3.Projeto de reposicionamento e reforço</a:t>
            </a:r>
            <a:br>
              <a:rPr lang="pt-BR" dirty="0"/>
            </a:br>
            <a:r>
              <a:rPr lang="pt-BR" sz="2400" dirty="0"/>
              <a:t>3.1Verificação, por cálculo, da operação de macaqueamento</a:t>
            </a:r>
            <a:r>
              <a:rPr lang="pt-BR" dirty="0"/>
              <a:t>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6C91E00-A13F-FEDC-C366-7EDD17B61881}"/>
              </a:ext>
            </a:extLst>
          </p:cNvPr>
          <p:cNvSpPr txBox="1"/>
          <p:nvPr/>
        </p:nvSpPr>
        <p:spPr>
          <a:xfrm>
            <a:off x="6254215" y="1932367"/>
            <a:ext cx="56355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/>
              <a:t>Superestrutura: fck = 30 Mpa, armadura CA50 e </a:t>
            </a:r>
          </a:p>
          <a:p>
            <a:r>
              <a:rPr lang="pt-BR" sz="1800" dirty="0"/>
              <a:t>cablagem </a:t>
            </a:r>
            <a:r>
              <a:rPr lang="pt-BR" dirty="0"/>
              <a:t>CP-160/180: fpyk = 1600 MPa ; fptk = 1800 MPa</a:t>
            </a:r>
          </a:p>
          <a:p>
            <a:endParaRPr lang="pt-BR" dirty="0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6CF9053D-451D-96B2-DD7B-B785C06D09FF}"/>
              </a:ext>
            </a:extLst>
          </p:cNvPr>
          <p:cNvSpPr txBox="1">
            <a:spLocks/>
          </p:cNvSpPr>
          <p:nvPr/>
        </p:nvSpPr>
        <p:spPr>
          <a:xfrm>
            <a:off x="472661" y="2978413"/>
            <a:ext cx="6428620" cy="80200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Projeto original da Cablagem – </a:t>
            </a:r>
            <a:r>
              <a:rPr lang="pt-BR" sz="2400" dirty="0">
                <a:solidFill>
                  <a:srgbClr val="FF0000"/>
                </a:solidFill>
              </a:rPr>
              <a:t>3x8 cabos de 231 m</a:t>
            </a:r>
            <a:r>
              <a:rPr lang="pt-BR" sz="2400" dirty="0"/>
              <a:t>.</a:t>
            </a:r>
            <a:br>
              <a:rPr lang="pt-BR" sz="2400" dirty="0">
                <a:solidFill>
                  <a:srgbClr val="FF0000"/>
                </a:solidFill>
              </a:rPr>
            </a:br>
            <a:r>
              <a:rPr lang="pt-BR" sz="2400" dirty="0"/>
              <a:t>As built da Cablagem - </a:t>
            </a:r>
            <a:r>
              <a:rPr lang="pt-BR" sz="2400" dirty="0">
                <a:solidFill>
                  <a:srgbClr val="FF0000"/>
                </a:solidFill>
              </a:rPr>
              <a:t>Tomografia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D85DD843-84BD-CD2A-643F-311A7DB33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2" y="3833093"/>
            <a:ext cx="12068175" cy="2209800"/>
          </a:xfrm>
          <a:prstGeom prst="rect">
            <a:avLst/>
          </a:prstGeom>
        </p:spPr>
      </p:pic>
      <p:grpSp>
        <p:nvGrpSpPr>
          <p:cNvPr id="18" name="Grupo 11">
            <a:extLst>
              <a:ext uri="{FF2B5EF4-FFF2-40B4-BE49-F238E27FC236}">
                <a16:creationId xmlns:a16="http://schemas.microsoft.com/office/drawing/2014/main" id="{2E88DD27-9E6C-279E-75F8-9F3B9F1BE4D3}"/>
              </a:ext>
            </a:extLst>
          </p:cNvPr>
          <p:cNvGrpSpPr/>
          <p:nvPr/>
        </p:nvGrpSpPr>
        <p:grpSpPr>
          <a:xfrm>
            <a:off x="1709013" y="6096960"/>
            <a:ext cx="10554601" cy="428158"/>
            <a:chOff x="1625399" y="1899291"/>
            <a:chExt cx="10554601" cy="428158"/>
          </a:xfrm>
        </p:grpSpPr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B899E479-FCDD-EB87-34EC-27C982900E6B}"/>
                </a:ext>
              </a:extLst>
            </p:cNvPr>
            <p:cNvSpPr txBox="1"/>
            <p:nvPr/>
          </p:nvSpPr>
          <p:spPr>
            <a:xfrm>
              <a:off x="1625399" y="1899291"/>
              <a:ext cx="46592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solidFill>
                    <a:schemeClr val="accent2"/>
                  </a:solidFill>
                </a:rPr>
                <a:t>3x6 cabos com 27 cordoalhas de 12,5mm</a:t>
              </a: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5B2B556C-F121-63AF-5C8A-8B717AA6210C}"/>
                </a:ext>
              </a:extLst>
            </p:cNvPr>
            <p:cNvSpPr txBox="1"/>
            <p:nvPr/>
          </p:nvSpPr>
          <p:spPr>
            <a:xfrm>
              <a:off x="7993763" y="1958117"/>
              <a:ext cx="41862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solidFill>
                    <a:srgbClr val="00B0F0"/>
                  </a:solidFill>
                </a:rPr>
                <a:t>3x2 cabos com 27 cordoalhas de 12,5mm</a:t>
              </a:r>
            </a:p>
          </p:txBody>
        </p:sp>
      </p:grpSp>
      <p:sp>
        <p:nvSpPr>
          <p:cNvPr id="23" name="Forma Livre: Forma 16">
            <a:extLst>
              <a:ext uri="{FF2B5EF4-FFF2-40B4-BE49-F238E27FC236}">
                <a16:creationId xmlns:a16="http://schemas.microsoft.com/office/drawing/2014/main" id="{2EEC340A-73C3-6027-7DA5-61B694A1F87A}"/>
              </a:ext>
            </a:extLst>
          </p:cNvPr>
          <p:cNvSpPr/>
          <p:nvPr/>
        </p:nvSpPr>
        <p:spPr>
          <a:xfrm>
            <a:off x="472661" y="5122139"/>
            <a:ext cx="11563109" cy="442744"/>
          </a:xfrm>
          <a:custGeom>
            <a:avLst/>
            <a:gdLst>
              <a:gd name="connsiteX0" fmla="*/ 0 w 11563109"/>
              <a:gd name="connsiteY0" fmla="*/ 176526 h 442744"/>
              <a:gd name="connsiteX1" fmla="*/ 1458410 w 11563109"/>
              <a:gd name="connsiteY1" fmla="*/ 303848 h 442744"/>
              <a:gd name="connsiteX2" fmla="*/ 2754775 w 11563109"/>
              <a:gd name="connsiteY2" fmla="*/ 396445 h 442744"/>
              <a:gd name="connsiteX3" fmla="*/ 4421529 w 11563109"/>
              <a:gd name="connsiteY3" fmla="*/ 442744 h 442744"/>
              <a:gd name="connsiteX4" fmla="*/ 6065134 w 11563109"/>
              <a:gd name="connsiteY4" fmla="*/ 431169 h 442744"/>
              <a:gd name="connsiteX5" fmla="*/ 7546694 w 11563109"/>
              <a:gd name="connsiteY5" fmla="*/ 361721 h 442744"/>
              <a:gd name="connsiteX6" fmla="*/ 8599990 w 11563109"/>
              <a:gd name="connsiteY6" fmla="*/ 234400 h 442744"/>
              <a:gd name="connsiteX7" fmla="*/ 9595413 w 11563109"/>
              <a:gd name="connsiteY7" fmla="*/ 130228 h 442744"/>
              <a:gd name="connsiteX8" fmla="*/ 10359342 w 11563109"/>
              <a:gd name="connsiteY8" fmla="*/ 2906 h 442744"/>
              <a:gd name="connsiteX9" fmla="*/ 11007524 w 11563109"/>
              <a:gd name="connsiteY9" fmla="*/ 49205 h 442744"/>
              <a:gd name="connsiteX10" fmla="*/ 11563109 w 11563109"/>
              <a:gd name="connsiteY10" fmla="*/ 141802 h 442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563109" h="442744">
                <a:moveTo>
                  <a:pt x="0" y="176526"/>
                </a:moveTo>
                <a:lnTo>
                  <a:pt x="1458410" y="303848"/>
                </a:lnTo>
                <a:cubicBezTo>
                  <a:pt x="1917539" y="340501"/>
                  <a:pt x="2260922" y="373296"/>
                  <a:pt x="2754775" y="396445"/>
                </a:cubicBezTo>
                <a:cubicBezTo>
                  <a:pt x="3248628" y="419594"/>
                  <a:pt x="4421529" y="442744"/>
                  <a:pt x="4421529" y="442744"/>
                </a:cubicBezTo>
                <a:lnTo>
                  <a:pt x="6065134" y="431169"/>
                </a:lnTo>
                <a:cubicBezTo>
                  <a:pt x="6585995" y="417665"/>
                  <a:pt x="7124218" y="394516"/>
                  <a:pt x="7546694" y="361721"/>
                </a:cubicBezTo>
                <a:cubicBezTo>
                  <a:pt x="7969170" y="328926"/>
                  <a:pt x="8599990" y="234400"/>
                  <a:pt x="8599990" y="234400"/>
                </a:cubicBezTo>
                <a:cubicBezTo>
                  <a:pt x="8941443" y="195818"/>
                  <a:pt x="9302188" y="168810"/>
                  <a:pt x="9595413" y="130228"/>
                </a:cubicBezTo>
                <a:cubicBezTo>
                  <a:pt x="9888638" y="91646"/>
                  <a:pt x="10123990" y="16410"/>
                  <a:pt x="10359342" y="2906"/>
                </a:cubicBezTo>
                <a:cubicBezTo>
                  <a:pt x="10594694" y="-10598"/>
                  <a:pt x="10806896" y="26056"/>
                  <a:pt x="11007524" y="49205"/>
                </a:cubicBezTo>
                <a:cubicBezTo>
                  <a:pt x="11208152" y="72354"/>
                  <a:pt x="11466653" y="126369"/>
                  <a:pt x="11563109" y="141802"/>
                </a:cubicBezTo>
              </a:path>
            </a:pathLst>
          </a:cu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Forma Livre: Forma 17">
            <a:extLst>
              <a:ext uri="{FF2B5EF4-FFF2-40B4-BE49-F238E27FC236}">
                <a16:creationId xmlns:a16="http://schemas.microsoft.com/office/drawing/2014/main" id="{EF74456B-7004-B037-7813-67A5894899FA}"/>
              </a:ext>
            </a:extLst>
          </p:cNvPr>
          <p:cNvSpPr/>
          <p:nvPr/>
        </p:nvSpPr>
        <p:spPr>
          <a:xfrm>
            <a:off x="8598949" y="5122139"/>
            <a:ext cx="3483979" cy="170379"/>
          </a:xfrm>
          <a:custGeom>
            <a:avLst/>
            <a:gdLst>
              <a:gd name="connsiteX0" fmla="*/ 0 w 3483979"/>
              <a:gd name="connsiteY0" fmla="*/ 170379 h 170379"/>
              <a:gd name="connsiteX1" fmla="*/ 844952 w 3483979"/>
              <a:gd name="connsiteY1" fmla="*/ 100931 h 170379"/>
              <a:gd name="connsiteX2" fmla="*/ 1574157 w 3483979"/>
              <a:gd name="connsiteY2" fmla="*/ 43058 h 170379"/>
              <a:gd name="connsiteX3" fmla="*/ 2257063 w 3483979"/>
              <a:gd name="connsiteY3" fmla="*/ 8333 h 170379"/>
              <a:gd name="connsiteX4" fmla="*/ 2905245 w 3483979"/>
              <a:gd name="connsiteY4" fmla="*/ 8333 h 170379"/>
              <a:gd name="connsiteX5" fmla="*/ 3483979 w 3483979"/>
              <a:gd name="connsiteY5" fmla="*/ 100931 h 170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83979" h="170379">
                <a:moveTo>
                  <a:pt x="0" y="170379"/>
                </a:moveTo>
                <a:lnTo>
                  <a:pt x="844952" y="100931"/>
                </a:lnTo>
                <a:lnTo>
                  <a:pt x="1574157" y="43058"/>
                </a:lnTo>
                <a:cubicBezTo>
                  <a:pt x="1809509" y="27625"/>
                  <a:pt x="2035215" y="14120"/>
                  <a:pt x="2257063" y="8333"/>
                </a:cubicBezTo>
                <a:cubicBezTo>
                  <a:pt x="2478911" y="2546"/>
                  <a:pt x="2700759" y="-7100"/>
                  <a:pt x="2905245" y="8333"/>
                </a:cubicBezTo>
                <a:cubicBezTo>
                  <a:pt x="3109731" y="23766"/>
                  <a:pt x="3372090" y="81640"/>
                  <a:pt x="3483979" y="100931"/>
                </a:cubicBez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980C1E9F-05EE-9C6E-FAD6-DCA8FBEEF02D}"/>
              </a:ext>
            </a:extLst>
          </p:cNvPr>
          <p:cNvSpPr txBox="1"/>
          <p:nvPr/>
        </p:nvSpPr>
        <p:spPr>
          <a:xfrm>
            <a:off x="8147545" y="2882730"/>
            <a:ext cx="3935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Seção danificada/plastificada</a:t>
            </a:r>
          </a:p>
          <a:p>
            <a:r>
              <a:rPr lang="pt-BR" dirty="0">
                <a:solidFill>
                  <a:srgbClr val="FF0000"/>
                </a:solidFill>
              </a:rPr>
              <a:t>(fissura em cima, ruptura laje em baixo)</a:t>
            </a:r>
          </a:p>
          <a:p>
            <a:r>
              <a:rPr lang="pt-BR" dirty="0">
                <a:solidFill>
                  <a:srgbClr val="FF0000"/>
                </a:solidFill>
              </a:rPr>
              <a:t>logo após ancoragem de 6 cabos.</a:t>
            </a:r>
          </a:p>
        </p:txBody>
      </p:sp>
      <p:cxnSp>
        <p:nvCxnSpPr>
          <p:cNvPr id="26" name="Conector de Seta Reta 4">
            <a:extLst>
              <a:ext uri="{FF2B5EF4-FFF2-40B4-BE49-F238E27FC236}">
                <a16:creationId xmlns:a16="http://schemas.microsoft.com/office/drawing/2014/main" id="{C76B3C77-E228-D04B-910A-D0630BC6A1AE}"/>
              </a:ext>
            </a:extLst>
          </p:cNvPr>
          <p:cNvCxnSpPr>
            <a:cxnSpLocks/>
          </p:cNvCxnSpPr>
          <p:nvPr/>
        </p:nvCxnSpPr>
        <p:spPr>
          <a:xfrm flipV="1">
            <a:off x="8537454" y="3779026"/>
            <a:ext cx="1362326" cy="14283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37130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4791" y="215037"/>
            <a:ext cx="8474645" cy="802000"/>
          </a:xfrm>
        </p:spPr>
        <p:txBody>
          <a:bodyPr>
            <a:normAutofit/>
          </a:bodyPr>
          <a:lstStyle/>
          <a:p>
            <a:r>
              <a:rPr lang="pt-BR" sz="2400" dirty="0"/>
              <a:t>Projeto original da Cablagem – cabos de 231 m </a:t>
            </a:r>
            <a:r>
              <a:rPr lang="pt-BR" sz="2400" dirty="0">
                <a:solidFill>
                  <a:srgbClr val="FF0000"/>
                </a:solidFill>
              </a:rPr>
              <a:t>não executados.</a:t>
            </a:r>
            <a:br>
              <a:rPr lang="pt-BR" sz="2400" dirty="0">
                <a:solidFill>
                  <a:srgbClr val="FF0000"/>
                </a:solidFill>
              </a:rPr>
            </a:br>
            <a:r>
              <a:rPr lang="pt-BR" sz="2400" dirty="0"/>
              <a:t>As built da Cablagem - </a:t>
            </a:r>
            <a:r>
              <a:rPr lang="pt-BR" sz="2400" dirty="0">
                <a:solidFill>
                  <a:srgbClr val="FF0000"/>
                </a:solidFill>
              </a:rPr>
              <a:t>Tomografia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1554877"/>
            <a:ext cx="12068175" cy="2209800"/>
          </a:xfrm>
          <a:prstGeom prst="rect">
            <a:avLst/>
          </a:prstGeom>
        </p:spPr>
      </p:pic>
      <p:grpSp>
        <p:nvGrpSpPr>
          <p:cNvPr id="12" name="Grupo 11"/>
          <p:cNvGrpSpPr/>
          <p:nvPr/>
        </p:nvGrpSpPr>
        <p:grpSpPr>
          <a:xfrm>
            <a:off x="1770926" y="3818744"/>
            <a:ext cx="10710470" cy="428158"/>
            <a:chOff x="1625399" y="1899291"/>
            <a:chExt cx="10710470" cy="428158"/>
          </a:xfrm>
        </p:grpSpPr>
        <p:sp>
          <p:nvSpPr>
            <p:cNvPr id="10" name="CaixaDeTexto 9"/>
            <p:cNvSpPr txBox="1"/>
            <p:nvPr/>
          </p:nvSpPr>
          <p:spPr>
            <a:xfrm>
              <a:off x="1625399" y="1899291"/>
              <a:ext cx="46592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solidFill>
                    <a:schemeClr val="accent2"/>
                  </a:solidFill>
                </a:rPr>
                <a:t>3x6 cabos com 27 cordoalhas de 12,5mm</a:t>
              </a:r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8149632" y="1958117"/>
              <a:ext cx="41862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solidFill>
                    <a:srgbClr val="00B0F0"/>
                  </a:solidFill>
                </a:rPr>
                <a:t>3x2 cabos com 27 cordoalhas de 12,5mm</a:t>
              </a:r>
            </a:p>
          </p:txBody>
        </p:sp>
      </p:grpSp>
      <p:sp>
        <p:nvSpPr>
          <p:cNvPr id="17" name="Forma Livre: Forma 16">
            <a:extLst>
              <a:ext uri="{FF2B5EF4-FFF2-40B4-BE49-F238E27FC236}">
                <a16:creationId xmlns:a16="http://schemas.microsoft.com/office/drawing/2014/main" id="{8B1EA68F-9E25-4F6D-B39D-7348DEA79209}"/>
              </a:ext>
            </a:extLst>
          </p:cNvPr>
          <p:cNvSpPr/>
          <p:nvPr/>
        </p:nvSpPr>
        <p:spPr>
          <a:xfrm>
            <a:off x="567159" y="2880440"/>
            <a:ext cx="11563109" cy="442744"/>
          </a:xfrm>
          <a:custGeom>
            <a:avLst/>
            <a:gdLst>
              <a:gd name="connsiteX0" fmla="*/ 0 w 11563109"/>
              <a:gd name="connsiteY0" fmla="*/ 176526 h 442744"/>
              <a:gd name="connsiteX1" fmla="*/ 1458410 w 11563109"/>
              <a:gd name="connsiteY1" fmla="*/ 303848 h 442744"/>
              <a:gd name="connsiteX2" fmla="*/ 2754775 w 11563109"/>
              <a:gd name="connsiteY2" fmla="*/ 396445 h 442744"/>
              <a:gd name="connsiteX3" fmla="*/ 4421529 w 11563109"/>
              <a:gd name="connsiteY3" fmla="*/ 442744 h 442744"/>
              <a:gd name="connsiteX4" fmla="*/ 6065134 w 11563109"/>
              <a:gd name="connsiteY4" fmla="*/ 431169 h 442744"/>
              <a:gd name="connsiteX5" fmla="*/ 7546694 w 11563109"/>
              <a:gd name="connsiteY5" fmla="*/ 361721 h 442744"/>
              <a:gd name="connsiteX6" fmla="*/ 8599990 w 11563109"/>
              <a:gd name="connsiteY6" fmla="*/ 234400 h 442744"/>
              <a:gd name="connsiteX7" fmla="*/ 9595413 w 11563109"/>
              <a:gd name="connsiteY7" fmla="*/ 130228 h 442744"/>
              <a:gd name="connsiteX8" fmla="*/ 10359342 w 11563109"/>
              <a:gd name="connsiteY8" fmla="*/ 2906 h 442744"/>
              <a:gd name="connsiteX9" fmla="*/ 11007524 w 11563109"/>
              <a:gd name="connsiteY9" fmla="*/ 49205 h 442744"/>
              <a:gd name="connsiteX10" fmla="*/ 11563109 w 11563109"/>
              <a:gd name="connsiteY10" fmla="*/ 141802 h 442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563109" h="442744">
                <a:moveTo>
                  <a:pt x="0" y="176526"/>
                </a:moveTo>
                <a:lnTo>
                  <a:pt x="1458410" y="303848"/>
                </a:lnTo>
                <a:cubicBezTo>
                  <a:pt x="1917539" y="340501"/>
                  <a:pt x="2260922" y="373296"/>
                  <a:pt x="2754775" y="396445"/>
                </a:cubicBezTo>
                <a:cubicBezTo>
                  <a:pt x="3248628" y="419594"/>
                  <a:pt x="4421529" y="442744"/>
                  <a:pt x="4421529" y="442744"/>
                </a:cubicBezTo>
                <a:lnTo>
                  <a:pt x="6065134" y="431169"/>
                </a:lnTo>
                <a:cubicBezTo>
                  <a:pt x="6585995" y="417665"/>
                  <a:pt x="7124218" y="394516"/>
                  <a:pt x="7546694" y="361721"/>
                </a:cubicBezTo>
                <a:cubicBezTo>
                  <a:pt x="7969170" y="328926"/>
                  <a:pt x="8599990" y="234400"/>
                  <a:pt x="8599990" y="234400"/>
                </a:cubicBezTo>
                <a:cubicBezTo>
                  <a:pt x="8941443" y="195818"/>
                  <a:pt x="9302188" y="168810"/>
                  <a:pt x="9595413" y="130228"/>
                </a:cubicBezTo>
                <a:cubicBezTo>
                  <a:pt x="9888638" y="91646"/>
                  <a:pt x="10123990" y="16410"/>
                  <a:pt x="10359342" y="2906"/>
                </a:cubicBezTo>
                <a:cubicBezTo>
                  <a:pt x="10594694" y="-10598"/>
                  <a:pt x="10806896" y="26056"/>
                  <a:pt x="11007524" y="49205"/>
                </a:cubicBezTo>
                <a:cubicBezTo>
                  <a:pt x="11208152" y="72354"/>
                  <a:pt x="11466653" y="126369"/>
                  <a:pt x="11563109" y="141802"/>
                </a:cubicBezTo>
              </a:path>
            </a:pathLst>
          </a:cu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Forma Livre: Forma 17">
            <a:extLst>
              <a:ext uri="{FF2B5EF4-FFF2-40B4-BE49-F238E27FC236}">
                <a16:creationId xmlns:a16="http://schemas.microsoft.com/office/drawing/2014/main" id="{C4848A9B-87AA-4E45-9117-1DF4AF96B21D}"/>
              </a:ext>
            </a:extLst>
          </p:cNvPr>
          <p:cNvSpPr/>
          <p:nvPr/>
        </p:nvSpPr>
        <p:spPr>
          <a:xfrm>
            <a:off x="8646289" y="2815700"/>
            <a:ext cx="3483979" cy="170379"/>
          </a:xfrm>
          <a:custGeom>
            <a:avLst/>
            <a:gdLst>
              <a:gd name="connsiteX0" fmla="*/ 0 w 3483979"/>
              <a:gd name="connsiteY0" fmla="*/ 170379 h 170379"/>
              <a:gd name="connsiteX1" fmla="*/ 844952 w 3483979"/>
              <a:gd name="connsiteY1" fmla="*/ 100931 h 170379"/>
              <a:gd name="connsiteX2" fmla="*/ 1574157 w 3483979"/>
              <a:gd name="connsiteY2" fmla="*/ 43058 h 170379"/>
              <a:gd name="connsiteX3" fmla="*/ 2257063 w 3483979"/>
              <a:gd name="connsiteY3" fmla="*/ 8333 h 170379"/>
              <a:gd name="connsiteX4" fmla="*/ 2905245 w 3483979"/>
              <a:gd name="connsiteY4" fmla="*/ 8333 h 170379"/>
              <a:gd name="connsiteX5" fmla="*/ 3483979 w 3483979"/>
              <a:gd name="connsiteY5" fmla="*/ 100931 h 170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83979" h="170379">
                <a:moveTo>
                  <a:pt x="0" y="170379"/>
                </a:moveTo>
                <a:lnTo>
                  <a:pt x="844952" y="100931"/>
                </a:lnTo>
                <a:lnTo>
                  <a:pt x="1574157" y="43058"/>
                </a:lnTo>
                <a:cubicBezTo>
                  <a:pt x="1809509" y="27625"/>
                  <a:pt x="2035215" y="14120"/>
                  <a:pt x="2257063" y="8333"/>
                </a:cubicBezTo>
                <a:cubicBezTo>
                  <a:pt x="2478911" y="2546"/>
                  <a:pt x="2700759" y="-7100"/>
                  <a:pt x="2905245" y="8333"/>
                </a:cubicBezTo>
                <a:cubicBezTo>
                  <a:pt x="3109731" y="23766"/>
                  <a:pt x="3372090" y="81640"/>
                  <a:pt x="3483979" y="100931"/>
                </a:cubicBez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816984B2-9D96-4A38-B407-61509C60E109}"/>
              </a:ext>
            </a:extLst>
          </p:cNvPr>
          <p:cNvCxnSpPr>
            <a:cxnSpLocks/>
          </p:cNvCxnSpPr>
          <p:nvPr/>
        </p:nvCxnSpPr>
        <p:spPr>
          <a:xfrm flipV="1">
            <a:off x="7639050" y="3364062"/>
            <a:ext cx="1007239" cy="22313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DC860AB5-A98F-4F4E-96F1-A4C9CD4582BE}"/>
              </a:ext>
            </a:extLst>
          </p:cNvPr>
          <p:cNvSpPr txBox="1"/>
          <p:nvPr/>
        </p:nvSpPr>
        <p:spPr>
          <a:xfrm>
            <a:off x="7401783" y="5595433"/>
            <a:ext cx="3935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Seção danificada/plastificada</a:t>
            </a:r>
          </a:p>
          <a:p>
            <a:r>
              <a:rPr lang="pt-BR" dirty="0">
                <a:solidFill>
                  <a:srgbClr val="FF0000"/>
                </a:solidFill>
              </a:rPr>
              <a:t>(fissura em cima, ruptura laje em baixo)</a:t>
            </a:r>
          </a:p>
          <a:p>
            <a:r>
              <a:rPr lang="pt-BR" dirty="0">
                <a:solidFill>
                  <a:srgbClr val="FF0000"/>
                </a:solidFill>
              </a:rPr>
              <a:t>logo após ancoragem de 6 cabos.</a:t>
            </a:r>
          </a:p>
        </p:txBody>
      </p:sp>
    </p:spTree>
    <p:extLst>
      <p:ext uri="{BB962C8B-B14F-4D97-AF65-F5344CB8AC3E}">
        <p14:creationId xmlns:p14="http://schemas.microsoft.com/office/powerpoint/2010/main" val="3481220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 idx="4294967295"/>
          </p:nvPr>
        </p:nvSpPr>
        <p:spPr>
          <a:xfrm>
            <a:off x="170945" y="43872"/>
            <a:ext cx="11850109" cy="640428"/>
          </a:xfrm>
        </p:spPr>
        <p:txBody>
          <a:bodyPr/>
          <a:lstStyle/>
          <a:p>
            <a:r>
              <a:rPr lang="pt-BR" dirty="0"/>
              <a:t>CADASTRO GEOMÉTRICO</a:t>
            </a:r>
          </a:p>
        </p:txBody>
      </p: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GABARITOS SOBRE AS PISTAS MARGINAIS</a:t>
            </a:r>
          </a:p>
          <a:p>
            <a:pPr lvl="1"/>
            <a:r>
              <a:rPr lang="pt-BR" dirty="0"/>
              <a:t>1 VÃO BI-APOIADO EM GRELHA COM LONGARINAS PROTENDIDAS SCAC DE 23,0m (</a:t>
            </a:r>
            <a:r>
              <a:rPr lang="pt-BR" dirty="0">
                <a:solidFill>
                  <a:srgbClr val="FF0000"/>
                </a:solidFill>
              </a:rPr>
              <a:t>VÃO1</a:t>
            </a:r>
            <a:r>
              <a:rPr lang="pt-BR" dirty="0"/>
              <a:t>)</a:t>
            </a:r>
          </a:p>
          <a:p>
            <a:pPr lvl="1"/>
            <a:r>
              <a:rPr lang="pt-BR" dirty="0"/>
              <a:t>3 VÃOS CONTÍNUOS EM GRELHA DE C. ARMADO - 23,0m (VÃO 2), 46,0m (VÃO 3) E 23,0m (VÃO 4).</a:t>
            </a:r>
          </a:p>
          <a:p>
            <a:pPr lvl="1"/>
            <a:r>
              <a:rPr lang="pt-BR" dirty="0"/>
              <a:t>1 VÃO BI-APOIADO EM GRELHA COM LONGARINAS PROTENDIDAS SCAC DE 23,0m  (</a:t>
            </a:r>
            <a:r>
              <a:rPr lang="pt-BR" dirty="0">
                <a:solidFill>
                  <a:srgbClr val="FF0000"/>
                </a:solidFill>
              </a:rPr>
              <a:t>VÃO 5</a:t>
            </a:r>
            <a:r>
              <a:rPr lang="pt-BR" dirty="0"/>
              <a:t>)</a:t>
            </a:r>
          </a:p>
          <a:p>
            <a:pPr lvl="1"/>
            <a:r>
              <a:rPr lang="pt-BR" dirty="0"/>
              <a:t>1 VÃO BI-APOIADO EM GRELHA COM LONGARINAS PROTENDIDAS “I” DE 15,5m  (VÃO 6)</a:t>
            </a:r>
          </a:p>
          <a:p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1706859" y="4237830"/>
            <a:ext cx="5549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solidFill>
                  <a:srgbClr val="FF0000"/>
                </a:solidFill>
              </a:rPr>
              <a:t>4.5m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3657248" y="4220483"/>
            <a:ext cx="5549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solidFill>
                  <a:srgbClr val="FF0000"/>
                </a:solidFill>
              </a:rPr>
              <a:t>5.1m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7793965" y="4233658"/>
            <a:ext cx="5549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solidFill>
                  <a:srgbClr val="FF0000"/>
                </a:solidFill>
              </a:rPr>
              <a:t>5.5m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9409979" y="4238445"/>
            <a:ext cx="5549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solidFill>
                  <a:srgbClr val="FF0000"/>
                </a:solidFill>
              </a:rPr>
              <a:t>4.7m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10541205" y="4241221"/>
            <a:ext cx="5549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solidFill>
                  <a:srgbClr val="FF0000"/>
                </a:solidFill>
              </a:rPr>
              <a:t>4.5m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B168654-A806-4257-F14F-F4612234AC3C}"/>
              </a:ext>
            </a:extLst>
          </p:cNvPr>
          <p:cNvSpPr txBox="1"/>
          <p:nvPr/>
        </p:nvSpPr>
        <p:spPr>
          <a:xfrm>
            <a:off x="1711668" y="4562714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solidFill>
                  <a:srgbClr val="FF0000"/>
                </a:solidFill>
              </a:rPr>
              <a:t>23 m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0C359F6-4839-DA6D-3112-F08959F2AD7D}"/>
              </a:ext>
            </a:extLst>
          </p:cNvPr>
          <p:cNvSpPr txBox="1"/>
          <p:nvPr/>
        </p:nvSpPr>
        <p:spPr>
          <a:xfrm>
            <a:off x="3650295" y="4539672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solidFill>
                  <a:srgbClr val="FF0000"/>
                </a:solidFill>
              </a:rPr>
              <a:t>23 m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08571AE-DA30-8417-6CAC-0BCED1F24427}"/>
              </a:ext>
            </a:extLst>
          </p:cNvPr>
          <p:cNvSpPr txBox="1"/>
          <p:nvPr/>
        </p:nvSpPr>
        <p:spPr>
          <a:xfrm>
            <a:off x="5820922" y="4546222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solidFill>
                  <a:srgbClr val="FF0000"/>
                </a:solidFill>
              </a:rPr>
              <a:t>46 m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B1CCBC8-5B66-FC7E-D8B7-B883EF6F2CE4}"/>
              </a:ext>
            </a:extLst>
          </p:cNvPr>
          <p:cNvSpPr txBox="1"/>
          <p:nvPr/>
        </p:nvSpPr>
        <p:spPr>
          <a:xfrm>
            <a:off x="7870536" y="4562714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solidFill>
                  <a:srgbClr val="FF0000"/>
                </a:solidFill>
              </a:rPr>
              <a:t>23 m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945FDD1-9818-B649-155E-9D1383AB7948}"/>
              </a:ext>
            </a:extLst>
          </p:cNvPr>
          <p:cNvSpPr txBox="1"/>
          <p:nvPr/>
        </p:nvSpPr>
        <p:spPr>
          <a:xfrm>
            <a:off x="9385542" y="4544340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solidFill>
                  <a:srgbClr val="FF0000"/>
                </a:solidFill>
              </a:rPr>
              <a:t>23 m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0F3D203-942A-4804-E386-92E71B1CAED0}"/>
              </a:ext>
            </a:extLst>
          </p:cNvPr>
          <p:cNvSpPr txBox="1"/>
          <p:nvPr/>
        </p:nvSpPr>
        <p:spPr>
          <a:xfrm>
            <a:off x="10541205" y="4528260"/>
            <a:ext cx="686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solidFill>
                  <a:srgbClr val="FF0000"/>
                </a:solidFill>
              </a:rPr>
              <a:t>15,5 m</a:t>
            </a:r>
          </a:p>
        </p:txBody>
      </p:sp>
      <p:sp>
        <p:nvSpPr>
          <p:cNvPr id="13" name="Espaço Reservado para Conteúdo 7">
            <a:extLst>
              <a:ext uri="{FF2B5EF4-FFF2-40B4-BE49-F238E27FC236}">
                <a16:creationId xmlns:a16="http://schemas.microsoft.com/office/drawing/2014/main" id="{F6C30D88-D242-80F4-77D5-BAD9609C2890}"/>
              </a:ext>
            </a:extLst>
          </p:cNvPr>
          <p:cNvSpPr txBox="1">
            <a:spLocks/>
          </p:cNvSpPr>
          <p:nvPr/>
        </p:nvSpPr>
        <p:spPr>
          <a:xfrm>
            <a:off x="340096" y="1066043"/>
            <a:ext cx="11850109" cy="57575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wis721 Cn BT" panose="020B05060202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wis721 Cn BT" panose="020B05060202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wis721 Cn BT" panose="020B0506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Swis721 Cn BT" panose="020B05060202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Swis721 Cn BT" panose="020B05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BR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61D1EA8B-DF57-5118-6112-A189AF2178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2" b="9748"/>
          <a:stretch/>
        </p:blipFill>
        <p:spPr>
          <a:xfrm>
            <a:off x="29116" y="2739493"/>
            <a:ext cx="12130175" cy="1506942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4FB92A5E-5201-669E-5992-4F7BCA35E7BF}"/>
              </a:ext>
            </a:extLst>
          </p:cNvPr>
          <p:cNvPicPr/>
          <p:nvPr/>
        </p:nvPicPr>
        <p:blipFill rotWithShape="1">
          <a:blip r:embed="rId4"/>
          <a:srcRect l="8952" t="32092" r="17984" b="6481"/>
          <a:stretch/>
        </p:blipFill>
        <p:spPr>
          <a:xfrm>
            <a:off x="3562354" y="4968281"/>
            <a:ext cx="3945501" cy="1624163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E27DC26F-E52A-4CE4-7DC4-B7E12FC3519F}"/>
              </a:ext>
            </a:extLst>
          </p:cNvPr>
          <p:cNvPicPr/>
          <p:nvPr/>
        </p:nvPicPr>
        <p:blipFill rotWithShape="1">
          <a:blip r:embed="rId5"/>
          <a:srcRect l="17866" t="16888" r="17276" b="29196"/>
          <a:stretch/>
        </p:blipFill>
        <p:spPr>
          <a:xfrm>
            <a:off x="60030" y="4968281"/>
            <a:ext cx="3502324" cy="1168145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C4011E6E-2F9C-31F7-A657-21C1925FE84F}"/>
              </a:ext>
            </a:extLst>
          </p:cNvPr>
          <p:cNvPicPr/>
          <p:nvPr/>
        </p:nvPicPr>
        <p:blipFill rotWithShape="1">
          <a:blip r:embed="rId6"/>
          <a:srcRect l="5027" t="574" r="8230" b="30372"/>
          <a:stretch/>
        </p:blipFill>
        <p:spPr>
          <a:xfrm>
            <a:off x="7507855" y="4968281"/>
            <a:ext cx="4684145" cy="1168145"/>
          </a:xfrm>
          <a:prstGeom prst="rect">
            <a:avLst/>
          </a:pr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5F1A41E6-F172-E221-02D3-DFBA32AD8567}"/>
              </a:ext>
            </a:extLst>
          </p:cNvPr>
          <p:cNvSpPr/>
          <p:nvPr/>
        </p:nvSpPr>
        <p:spPr>
          <a:xfrm>
            <a:off x="1510403" y="2761496"/>
            <a:ext cx="751416" cy="4487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>
                <a:solidFill>
                  <a:srgbClr val="FF0000"/>
                </a:solidFill>
              </a:rPr>
              <a:t>VÃO1</a:t>
            </a:r>
            <a:endParaRPr lang="pt-BR" dirty="0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5F68C32C-2EDC-5B6A-2465-6F2F0F4F8AFD}"/>
              </a:ext>
            </a:extLst>
          </p:cNvPr>
          <p:cNvSpPr/>
          <p:nvPr/>
        </p:nvSpPr>
        <p:spPr>
          <a:xfrm>
            <a:off x="10374787" y="2761495"/>
            <a:ext cx="751416" cy="4487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dirty="0">
                <a:solidFill>
                  <a:srgbClr val="FF0000"/>
                </a:solidFill>
              </a:rPr>
              <a:t>VÃO 6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4707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7820" y="110980"/>
            <a:ext cx="5731933" cy="604276"/>
          </a:xfrm>
        </p:spPr>
        <p:txBody>
          <a:bodyPr>
            <a:normAutofit/>
          </a:bodyPr>
          <a:lstStyle/>
          <a:p>
            <a:r>
              <a:rPr lang="pt-BR" sz="2400" dirty="0"/>
              <a:t>Esforços – ao longo da queda </a:t>
            </a:r>
            <a:endParaRPr lang="pt-BR" sz="2400" dirty="0">
              <a:solidFill>
                <a:srgbClr val="FF0000"/>
              </a:solidFill>
            </a:endParaRPr>
          </a:p>
        </p:txBody>
      </p:sp>
      <p:pic>
        <p:nvPicPr>
          <p:cNvPr id="1026" name="Imagem 29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54"/>
          <a:stretch>
            <a:fillRect/>
          </a:stretch>
        </p:blipFill>
        <p:spPr bwMode="auto">
          <a:xfrm>
            <a:off x="950262" y="3429000"/>
            <a:ext cx="10158982" cy="175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195512" y="826454"/>
            <a:ext cx="81962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Queda de 50cm (</a:t>
            </a:r>
            <a:r>
              <a:rPr kumimoji="0" lang="pt-BR" altLang="pt-BR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Formação da rótula plástica</a:t>
            </a:r>
            <a:r>
              <a:rPr kumimoji="0" lang="pt-BR" altLang="pt-B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kumimoji="0" lang="pt-BR" altLang="pt-BR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MP = 8200 </a:t>
            </a:r>
            <a:r>
              <a:rPr lang="pt-BR" altLang="pt-BR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tf</a:t>
            </a:r>
            <a:r>
              <a:rPr kumimoji="0" lang="pt-BR" altLang="pt-BR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kumimoji="0" lang="pt-BR" altLang="pt-BR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pt-BR" altLang="pt-B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12287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195512" y="3269217"/>
            <a:ext cx="64246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Queda de 160cm  </a:t>
            </a:r>
            <a:endParaRPr kumimoji="0" lang="pt-BR" altLang="pt-BR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39909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558" y="1232010"/>
            <a:ext cx="10399295" cy="136644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1840" y="1946404"/>
            <a:ext cx="9942097" cy="1704135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3458549" y="1499589"/>
            <a:ext cx="481264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050" dirty="0">
                <a:solidFill>
                  <a:srgbClr val="FF0000"/>
                </a:solidFill>
              </a:rPr>
              <a:t>8200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3505200" y="4111750"/>
            <a:ext cx="481264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050" dirty="0">
                <a:solidFill>
                  <a:srgbClr val="FF0000"/>
                </a:solidFill>
              </a:rPr>
              <a:t>8200</a:t>
            </a: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1840" y="4481082"/>
            <a:ext cx="9942097" cy="17041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9F425E2-FDE9-BF09-4331-2C5BB4BB1BF2}"/>
              </a:ext>
            </a:extLst>
          </p:cNvPr>
          <p:cNvSpPr txBox="1"/>
          <p:nvPr/>
        </p:nvSpPr>
        <p:spPr>
          <a:xfrm>
            <a:off x="644158" y="6198484"/>
            <a:ext cx="11298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Se não tivéssemos a força residual no apoio (com atrito) e a rótula, o M(negativo) atingiria 41477 tf.m e romperia!!</a:t>
            </a:r>
          </a:p>
        </p:txBody>
      </p:sp>
    </p:spTree>
    <p:extLst>
      <p:ext uri="{BB962C8B-B14F-4D97-AF65-F5344CB8AC3E}">
        <p14:creationId xmlns:p14="http://schemas.microsoft.com/office/powerpoint/2010/main" val="41496503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4108" y="-122165"/>
            <a:ext cx="6397798" cy="847725"/>
          </a:xfrm>
        </p:spPr>
        <p:txBody>
          <a:bodyPr>
            <a:normAutofit/>
          </a:bodyPr>
          <a:lstStyle/>
          <a:p>
            <a:r>
              <a:rPr lang="pt-BR" sz="2400" dirty="0"/>
              <a:t>Momento curvatura na seção “danificada”</a:t>
            </a:r>
          </a:p>
        </p:txBody>
      </p:sp>
      <p:pic>
        <p:nvPicPr>
          <p:cNvPr id="6" name="Imagem 5"/>
          <p:cNvPicPr/>
          <p:nvPr/>
        </p:nvPicPr>
        <p:blipFill>
          <a:blip r:embed="rId2"/>
          <a:stretch>
            <a:fillRect/>
          </a:stretch>
        </p:blipFill>
        <p:spPr>
          <a:xfrm>
            <a:off x="7336867" y="1020493"/>
            <a:ext cx="4104005" cy="306451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7175409" y="4318172"/>
            <a:ext cx="2534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Situação cedida (medida)</a:t>
            </a:r>
          </a:p>
          <a:p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7625967" y="464158"/>
            <a:ext cx="3971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Distribuição de fissuras na seção crítica</a:t>
            </a:r>
          </a:p>
          <a:p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9800643" y="4270448"/>
            <a:ext cx="2534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Situação içada (medida)</a:t>
            </a:r>
          </a:p>
          <a:p>
            <a:endParaRPr lang="pt-BR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2332" y="4593613"/>
            <a:ext cx="2000250" cy="2156853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8094" y="4641338"/>
            <a:ext cx="1825943" cy="222926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847" y="538156"/>
            <a:ext cx="6500032" cy="386550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91F551C-EA5C-3838-0C1C-8ECC1DDE483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5520" y="4916779"/>
            <a:ext cx="6142776" cy="100878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A47B509-4F8F-845F-F1B0-801C80C2BAB6}"/>
              </a:ext>
            </a:extLst>
          </p:cNvPr>
          <p:cNvSpPr txBox="1"/>
          <p:nvPr/>
        </p:nvSpPr>
        <p:spPr>
          <a:xfrm>
            <a:off x="1060664" y="6083654"/>
            <a:ext cx="5315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Foi considerada um perda de metade da laje de fundo.</a:t>
            </a:r>
          </a:p>
          <a:p>
            <a:endParaRPr lang="pt-BR" dirty="0"/>
          </a:p>
        </p:txBody>
      </p: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1DCDEC58-4001-2F53-C47B-082A741DD1B6}"/>
              </a:ext>
            </a:extLst>
          </p:cNvPr>
          <p:cNvCxnSpPr>
            <a:cxnSpLocks/>
          </p:cNvCxnSpPr>
          <p:nvPr/>
        </p:nvCxnSpPr>
        <p:spPr>
          <a:xfrm flipV="1">
            <a:off x="2491955" y="5758067"/>
            <a:ext cx="534320" cy="3349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Conector de seta reta 15">
            <a:extLst>
              <a:ext uri="{FF2B5EF4-FFF2-40B4-BE49-F238E27FC236}">
                <a16:creationId xmlns:a16="http://schemas.microsoft.com/office/drawing/2014/main" id="{7B4768EF-FD9D-2859-17AA-F8CC48B4727E}"/>
              </a:ext>
            </a:extLst>
          </p:cNvPr>
          <p:cNvCxnSpPr>
            <a:cxnSpLocks/>
          </p:cNvCxnSpPr>
          <p:nvPr/>
        </p:nvCxnSpPr>
        <p:spPr>
          <a:xfrm flipH="1" flipV="1">
            <a:off x="4195340" y="5758067"/>
            <a:ext cx="666945" cy="3349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012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8767" y="-405913"/>
            <a:ext cx="8391525" cy="1325563"/>
          </a:xfrm>
        </p:spPr>
        <p:txBody>
          <a:bodyPr>
            <a:normAutofit/>
          </a:bodyPr>
          <a:lstStyle/>
          <a:p>
            <a:r>
              <a:rPr lang="pt-BR" sz="2400" dirty="0"/>
              <a:t>Esforços – ao longo do levantamento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12287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39909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2056" name="Imagem 29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5" y="1534658"/>
            <a:ext cx="8334375" cy="1234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Imagem 2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507" y="2684849"/>
            <a:ext cx="7943850" cy="130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Imagem 29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5" y="3962400"/>
            <a:ext cx="8515350" cy="121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Imagem 29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5" y="5146819"/>
            <a:ext cx="8054375" cy="13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2981325" y="1125801"/>
            <a:ext cx="37052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Início do levantamento – primeiros 10cm</a:t>
            </a:r>
            <a:endParaRPr kumimoji="0" lang="pt-BR" altLang="pt-B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0" y="12573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2937271" y="3627947"/>
            <a:ext cx="27241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160cm – fim do levantamento</a:t>
            </a:r>
            <a:endParaRPr kumimoji="0" lang="pt-BR" altLang="pt-B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0" y="38290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0" y="64484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0" y="93916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Fluxograma: Conector 4"/>
          <p:cNvSpPr/>
          <p:nvPr/>
        </p:nvSpPr>
        <p:spPr>
          <a:xfrm>
            <a:off x="5343524" y="4396521"/>
            <a:ext cx="361950" cy="408711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9" name="Conector de seta reta 18"/>
          <p:cNvCxnSpPr>
            <a:cxnSpLocks/>
            <a:stCxn id="5" idx="2"/>
          </p:cNvCxnSpPr>
          <p:nvPr/>
        </p:nvCxnSpPr>
        <p:spPr>
          <a:xfrm flipH="1">
            <a:off x="2286000" y="4600877"/>
            <a:ext cx="3057524" cy="78538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ixaDeTexto 28"/>
          <p:cNvSpPr txBox="1"/>
          <p:nvPr/>
        </p:nvSpPr>
        <p:spPr>
          <a:xfrm>
            <a:off x="105856" y="3890457"/>
            <a:ext cx="26944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Situação içada (calculada)</a:t>
            </a:r>
          </a:p>
          <a:p>
            <a:r>
              <a:rPr lang="pt-BR" dirty="0">
                <a:solidFill>
                  <a:srgbClr val="FF0000"/>
                </a:solidFill>
              </a:rPr>
              <a:t>M=1560 </a:t>
            </a:r>
            <a:r>
              <a:rPr lang="pt-BR" dirty="0" err="1">
                <a:solidFill>
                  <a:srgbClr val="FF0000"/>
                </a:solidFill>
              </a:rPr>
              <a:t>tf.m</a:t>
            </a:r>
            <a:endParaRPr lang="pt-BR" dirty="0">
              <a:solidFill>
                <a:srgbClr val="FF0000"/>
              </a:solidFill>
            </a:endParaRPr>
          </a:p>
          <a:p>
            <a:endParaRPr lang="pt-BR" dirty="0"/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267" y="4464424"/>
            <a:ext cx="1837245" cy="230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7104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9CB2E7C6-3E86-48A1-A726-6BA67C3A2CB3}"/>
              </a:ext>
            </a:extLst>
          </p:cNvPr>
          <p:cNvSpPr txBox="1"/>
          <p:nvPr/>
        </p:nvSpPr>
        <p:spPr>
          <a:xfrm>
            <a:off x="441069" y="186275"/>
            <a:ext cx="8503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Concretagem da lingueta em 3 fases – 3 fatias horizontais na altura.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0E3111E-57D0-40D8-864D-75B32821D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3410" y="291201"/>
            <a:ext cx="2667521" cy="387122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BA7EA35-D88D-4A9B-A9BF-177B616A9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957" y="1003760"/>
            <a:ext cx="5441244" cy="242524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6D977BF-33E6-4A3D-A489-1D84579A48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55" y="3691107"/>
            <a:ext cx="5527040" cy="310896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0FB6FA48-6F6B-4081-AD9A-330733977A37}"/>
              </a:ext>
            </a:extLst>
          </p:cNvPr>
          <p:cNvSpPr/>
          <p:nvPr/>
        </p:nvSpPr>
        <p:spPr>
          <a:xfrm>
            <a:off x="7094336" y="4214744"/>
            <a:ext cx="46565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pt-BR" dirty="0">
                <a:solidFill>
                  <a:srgbClr val="FF0000"/>
                </a:solidFill>
              </a:rPr>
              <a:t>Concretagem em 3 faixas horizontais;</a:t>
            </a:r>
          </a:p>
          <a:p>
            <a:pPr marL="342900" indent="-342900" algn="just">
              <a:buFontTx/>
              <a:buChar char="-"/>
            </a:pPr>
            <a:r>
              <a:rPr lang="pt-BR" dirty="0"/>
              <a:t>Concreto com aditivos retardador de pega e superplastificante;</a:t>
            </a:r>
          </a:p>
          <a:p>
            <a:pPr marL="342900" indent="-342900" algn="just">
              <a:buFontTx/>
              <a:buChar char="-"/>
            </a:pPr>
            <a:r>
              <a:rPr lang="pt-BR" dirty="0"/>
              <a:t>Uso de cimento e metacaulim; ac baixo.</a:t>
            </a:r>
          </a:p>
          <a:p>
            <a:pPr marL="342900" indent="-342900" algn="just">
              <a:buFontTx/>
              <a:buChar char="-"/>
            </a:pPr>
            <a:r>
              <a:rPr lang="pt-BR" dirty="0">
                <a:solidFill>
                  <a:srgbClr val="FF0000"/>
                </a:solidFill>
              </a:rPr>
              <a:t>Uso de água gelada;</a:t>
            </a:r>
          </a:p>
          <a:p>
            <a:pPr marL="342900" indent="-342900" algn="just">
              <a:buFontTx/>
              <a:buChar char="-"/>
            </a:pPr>
            <a:r>
              <a:rPr lang="pt-BR" dirty="0"/>
              <a:t>Cura cuidadosa;</a:t>
            </a:r>
          </a:p>
          <a:p>
            <a:pPr marL="342900" indent="-342900" algn="just">
              <a:buFontTx/>
              <a:buChar char="-"/>
            </a:pPr>
            <a:r>
              <a:rPr lang="pt-BR" dirty="0"/>
              <a:t>Controle de temperatura do concreto – </a:t>
            </a:r>
            <a:r>
              <a:rPr lang="pt-BR" dirty="0" err="1"/>
              <a:t>max</a:t>
            </a:r>
            <a:r>
              <a:rPr lang="pt-BR" dirty="0"/>
              <a:t> medido foi 42 graus.</a:t>
            </a:r>
          </a:p>
        </p:txBody>
      </p:sp>
    </p:spTree>
    <p:extLst>
      <p:ext uri="{BB962C8B-B14F-4D97-AF65-F5344CB8AC3E}">
        <p14:creationId xmlns:p14="http://schemas.microsoft.com/office/powerpoint/2010/main" val="31731476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BB45A58-59A2-4367-9475-D8271DCCF02F}"/>
              </a:ext>
            </a:extLst>
          </p:cNvPr>
          <p:cNvSpPr txBox="1"/>
          <p:nvPr/>
        </p:nvSpPr>
        <p:spPr>
          <a:xfrm>
            <a:off x="1038577" y="259644"/>
            <a:ext cx="4114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3.4 Reforço da seção danificada</a:t>
            </a:r>
            <a:endParaRPr lang="pt-BR" sz="2400" dirty="0">
              <a:solidFill>
                <a:srgbClr val="FF0000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69A4350-90C2-482A-A307-9953B74AB5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577" y="773019"/>
            <a:ext cx="2556179" cy="454431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D03973B-504C-4747-8F96-DFD2C22F20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404" y="773019"/>
            <a:ext cx="7225570" cy="406438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58C1932-AD50-4D51-AD41-B2C2C75857F4}"/>
              </a:ext>
            </a:extLst>
          </p:cNvPr>
          <p:cNvSpPr txBox="1"/>
          <p:nvPr/>
        </p:nvSpPr>
        <p:spPr>
          <a:xfrm>
            <a:off x="1038577" y="5712178"/>
            <a:ext cx="32208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Fissura na laje superior de 5mm </a:t>
            </a:r>
          </a:p>
          <a:p>
            <a:r>
              <a:rPr lang="pt-BR" dirty="0"/>
              <a:t>que aparecia mesmo na face </a:t>
            </a:r>
          </a:p>
          <a:p>
            <a:r>
              <a:rPr lang="pt-BR" dirty="0"/>
              <a:t>superior do pavimento.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0AB0EDC-5ACB-4EF6-8278-40AC461EFFAD}"/>
              </a:ext>
            </a:extLst>
          </p:cNvPr>
          <p:cNvSpPr txBox="1"/>
          <p:nvPr/>
        </p:nvSpPr>
        <p:spPr>
          <a:xfrm>
            <a:off x="5516414" y="5103674"/>
            <a:ext cx="598554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Laje inferior rompida por compressão no trecho crítico, </a:t>
            </a:r>
          </a:p>
          <a:p>
            <a:r>
              <a:rPr lang="pt-BR" dirty="0"/>
              <a:t>logo após a ancoragem dos cabos negativos, tinha apenas</a:t>
            </a:r>
          </a:p>
          <a:p>
            <a:r>
              <a:rPr lang="pt-BR" dirty="0"/>
              <a:t>10 cm de espessura.  A pequena armadura negativa, os cabos </a:t>
            </a:r>
          </a:p>
          <a:p>
            <a:r>
              <a:rPr lang="pt-BR" dirty="0"/>
              <a:t>já a meia altura na alma e a laje de fundo pouco espessa </a:t>
            </a:r>
          </a:p>
          <a:p>
            <a:r>
              <a:rPr lang="pt-BR" dirty="0"/>
              <a:t>ajudaram, reduzindo o momento resistente e protegendo os </a:t>
            </a:r>
          </a:p>
          <a:p>
            <a:r>
              <a:rPr lang="pt-BR" dirty="0"/>
              <a:t>resto da estrutura.</a:t>
            </a:r>
          </a:p>
        </p:txBody>
      </p:sp>
    </p:spTree>
    <p:extLst>
      <p:ext uri="{BB962C8B-B14F-4D97-AF65-F5344CB8AC3E}">
        <p14:creationId xmlns:p14="http://schemas.microsoft.com/office/powerpoint/2010/main" val="18014510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A826634-EDE3-42BB-B807-B72A0F25AE62}"/>
              </a:ext>
            </a:extLst>
          </p:cNvPr>
          <p:cNvSpPr txBox="1"/>
          <p:nvPr/>
        </p:nvSpPr>
        <p:spPr>
          <a:xfrm>
            <a:off x="835378" y="209434"/>
            <a:ext cx="3266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Reforços da laje superior</a:t>
            </a:r>
          </a:p>
        </p:txBody>
      </p:sp>
      <p:grpSp>
        <p:nvGrpSpPr>
          <p:cNvPr id="4" name="Group 5096">
            <a:extLst>
              <a:ext uri="{FF2B5EF4-FFF2-40B4-BE49-F238E27FC236}">
                <a16:creationId xmlns:a16="http://schemas.microsoft.com/office/drawing/2014/main" id="{CBA2DE4F-6134-42BE-A3A6-93444EA1A42D}"/>
              </a:ext>
            </a:extLst>
          </p:cNvPr>
          <p:cNvGrpSpPr/>
          <p:nvPr/>
        </p:nvGrpSpPr>
        <p:grpSpPr>
          <a:xfrm rot="16200000">
            <a:off x="4930818" y="-2442259"/>
            <a:ext cx="2407533" cy="9745887"/>
            <a:chOff x="0" y="0"/>
            <a:chExt cx="3413760" cy="13095224"/>
          </a:xfrm>
        </p:grpSpPr>
        <p:pic>
          <p:nvPicPr>
            <p:cNvPr id="5" name="Picture 5088">
              <a:extLst>
                <a:ext uri="{FF2B5EF4-FFF2-40B4-BE49-F238E27FC236}">
                  <a16:creationId xmlns:a16="http://schemas.microsoft.com/office/drawing/2014/main" id="{F77E655E-1AE7-4FD2-BAEA-A72E9716CB93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156464"/>
              <a:ext cx="1569720" cy="12938760"/>
            </a:xfrm>
            <a:prstGeom prst="rect">
              <a:avLst/>
            </a:prstGeom>
          </p:spPr>
        </p:pic>
        <p:pic>
          <p:nvPicPr>
            <p:cNvPr id="6" name="Picture 5090">
              <a:extLst>
                <a:ext uri="{FF2B5EF4-FFF2-40B4-BE49-F238E27FC236}">
                  <a16:creationId xmlns:a16="http://schemas.microsoft.com/office/drawing/2014/main" id="{98401F65-27AE-46D1-BFBE-1F04A0FB9F34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984248" y="0"/>
              <a:ext cx="1429512" cy="9692641"/>
            </a:xfrm>
            <a:prstGeom prst="rect">
              <a:avLst/>
            </a:prstGeom>
          </p:spPr>
        </p:pic>
      </p:grpSp>
      <p:pic>
        <p:nvPicPr>
          <p:cNvPr id="7" name="Picture 4936">
            <a:extLst>
              <a:ext uri="{FF2B5EF4-FFF2-40B4-BE49-F238E27FC236}">
                <a16:creationId xmlns:a16="http://schemas.microsoft.com/office/drawing/2014/main" id="{75630AAA-ABA2-4B49-8D44-57CAB5A99BD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 rot="16200000">
            <a:off x="4895249" y="409630"/>
            <a:ext cx="2490940" cy="952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6716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678675" y="655092"/>
            <a:ext cx="878915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pt-BR" sz="4000" b="1" dirty="0">
                <a:latin typeface="Arial" pitchFamily="34" charset="0"/>
                <a:cs typeface="Arial" pitchFamily="34" charset="0"/>
              </a:rPr>
              <a:t>Fórum Internacional</a:t>
            </a:r>
          </a:p>
          <a:p>
            <a:pPr algn="ctr">
              <a:spcBef>
                <a:spcPct val="0"/>
              </a:spcBef>
            </a:pPr>
            <a:endParaRPr lang="pt-BR" sz="4000" b="1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0"/>
              </a:spcBef>
            </a:pPr>
            <a:r>
              <a:rPr lang="pt-BR" sz="4000" b="1" dirty="0">
                <a:latin typeface="Arial" pitchFamily="34" charset="0"/>
                <a:cs typeface="Arial" pitchFamily="34" charset="0"/>
              </a:rPr>
              <a:t>MC – </a:t>
            </a:r>
            <a:r>
              <a:rPr lang="pt-BR" sz="4000" b="1" dirty="0" err="1">
                <a:latin typeface="Arial" pitchFamily="34" charset="0"/>
                <a:cs typeface="Arial" pitchFamily="34" charset="0"/>
              </a:rPr>
              <a:t>Bauchemie</a:t>
            </a:r>
            <a:endParaRPr lang="pt-BR" sz="4000" b="1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0"/>
              </a:spcBef>
            </a:pPr>
            <a:endParaRPr lang="pt-BR" sz="4000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0"/>
              </a:spcBef>
            </a:pPr>
            <a:r>
              <a:rPr lang="pt-BR" sz="4000" dirty="0">
                <a:latin typeface="Arial" pitchFamily="34" charset="0"/>
                <a:cs typeface="Arial" pitchFamily="34" charset="0"/>
              </a:rPr>
              <a:t>Maio / 2024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680" y="4254863"/>
            <a:ext cx="1656184" cy="1035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16619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477290" y="120895"/>
            <a:ext cx="6032310" cy="632610"/>
          </a:xfrm>
        </p:spPr>
        <p:txBody>
          <a:bodyPr>
            <a:normAutofit fontScale="90000"/>
          </a:bodyPr>
          <a:lstStyle/>
          <a:p>
            <a:r>
              <a:rPr lang="pt-BR" sz="3600" dirty="0"/>
              <a:t>Vantagens da Fibra de Carbono 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-1" r="302"/>
          <a:stretch/>
        </p:blipFill>
        <p:spPr>
          <a:xfrm>
            <a:off x="979915" y="1572768"/>
            <a:ext cx="8511816" cy="404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0415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229970" y="126126"/>
            <a:ext cx="5732060" cy="632610"/>
          </a:xfrm>
        </p:spPr>
        <p:txBody>
          <a:bodyPr>
            <a:normAutofit/>
          </a:bodyPr>
          <a:lstStyle/>
          <a:p>
            <a:r>
              <a:rPr lang="pt-BR" sz="3600" dirty="0"/>
              <a:t>Comparação Manta x Lâmina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8" y="1122385"/>
            <a:ext cx="9708709" cy="4582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E04CCA3-2800-F285-D054-819488902901}"/>
              </a:ext>
            </a:extLst>
          </p:cNvPr>
          <p:cNvSpPr txBox="1"/>
          <p:nvPr/>
        </p:nvSpPr>
        <p:spPr>
          <a:xfrm>
            <a:off x="1688841" y="6046237"/>
            <a:ext cx="7442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Cuidado </a:t>
            </a:r>
            <a:r>
              <a:rPr lang="pt-BR" dirty="0"/>
              <a:t>– Não apresentam patamar de escoamento, mas uma ruptura frágil! </a:t>
            </a:r>
          </a:p>
        </p:txBody>
      </p:sp>
    </p:spTree>
    <p:extLst>
      <p:ext uri="{BB962C8B-B14F-4D97-AF65-F5344CB8AC3E}">
        <p14:creationId xmlns:p14="http://schemas.microsoft.com/office/powerpoint/2010/main" val="14851230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2824165" y="94186"/>
            <a:ext cx="6270172" cy="63261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/>
              <a:t>Preparação do Substrato – </a:t>
            </a:r>
            <a:r>
              <a:rPr lang="pt-BR" sz="3600" dirty="0">
                <a:solidFill>
                  <a:srgbClr val="FF0000"/>
                </a:solidFill>
              </a:rPr>
              <a:t>viaduto T5</a:t>
            </a:r>
            <a:endParaRPr lang="pt-BR" sz="3600" dirty="0"/>
          </a:p>
        </p:txBody>
      </p:sp>
      <p:pic>
        <p:nvPicPr>
          <p:cNvPr id="2050" name="Picture 2" descr="E:\Fábio\EGT\Alemanha-Amsterdan_05_2024\2024-07-16Giovani-fotos obra\WhatsApp Image 2024-07-16 at 15.58.10 (1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77" y="1134978"/>
            <a:ext cx="5159543" cy="515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Fábio\EGT\Alemanha-Amsterdan_05_2024\2024-07-16Giovani-fotos obra\WhatsApp Image 2024-07-16 at 15.58.1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952" y="1512144"/>
            <a:ext cx="5873614" cy="440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525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IMPACTO DE VEÍCULOS – </a:t>
            </a:r>
            <a:r>
              <a:rPr lang="pt-BR" dirty="0">
                <a:solidFill>
                  <a:srgbClr val="FF0000"/>
                </a:solidFill>
              </a:rPr>
              <a:t>VÃO 1</a:t>
            </a:r>
          </a:p>
          <a:p>
            <a:r>
              <a:rPr lang="pt-BR" dirty="0">
                <a:solidFill>
                  <a:srgbClr val="FF0000"/>
                </a:solidFill>
              </a:rPr>
              <a:t>2 vigas com armadura rompida</a:t>
            </a:r>
          </a:p>
        </p:txBody>
      </p:sp>
      <p:sp>
        <p:nvSpPr>
          <p:cNvPr id="6" name="Título 5"/>
          <p:cNvSpPr>
            <a:spLocks noGrp="1"/>
          </p:cNvSpPr>
          <p:nvPr>
            <p:ph type="title" idx="4294967295"/>
          </p:nvPr>
        </p:nvSpPr>
        <p:spPr>
          <a:xfrm>
            <a:off x="170945" y="0"/>
            <a:ext cx="11850109" cy="640428"/>
          </a:xfrm>
        </p:spPr>
        <p:txBody>
          <a:bodyPr/>
          <a:lstStyle/>
          <a:p>
            <a:r>
              <a:rPr lang="pt-BR" dirty="0"/>
              <a:t>INSPEÇÕES ESPECIAIS</a:t>
            </a:r>
          </a:p>
        </p:txBody>
      </p:sp>
      <p:pic>
        <p:nvPicPr>
          <p:cNvPr id="9" name="Imagem 8" descr="Uma imagem contendo ao ar livre, edifício&#10;&#10;Descrição gerada automaticamente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64" y="2181258"/>
            <a:ext cx="5399405" cy="3599815"/>
          </a:xfrm>
          <a:prstGeom prst="rect">
            <a:avLst/>
          </a:prstGeom>
        </p:spPr>
      </p:pic>
      <p:pic>
        <p:nvPicPr>
          <p:cNvPr id="10" name="Imagem 9" descr="Uma imagem contendo ao ar livre, chão, animal&#10;&#10;Descrição gerada automaticament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733" y="867092"/>
            <a:ext cx="2880000" cy="1800000"/>
          </a:xfrm>
          <a:prstGeom prst="rect">
            <a:avLst/>
          </a:prstGeom>
        </p:spPr>
      </p:pic>
      <p:pic>
        <p:nvPicPr>
          <p:cNvPr id="11" name="Imagem 10" descr="Uma imagem contendo chão, ao ar livre&#10;&#10;Descrição gerada automaticamente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733" y="2782302"/>
            <a:ext cx="2880000" cy="1800000"/>
          </a:xfrm>
          <a:prstGeom prst="rect">
            <a:avLst/>
          </a:prstGeom>
        </p:spPr>
      </p:pic>
      <p:pic>
        <p:nvPicPr>
          <p:cNvPr id="12" name="Imagem 11" descr="Uma imagem contendo ao ar livre, água, chão&#10;&#10;Descrição gerada automaticamente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733" y="4651692"/>
            <a:ext cx="2880000" cy="1800000"/>
          </a:xfrm>
          <a:prstGeom prst="rect">
            <a:avLst/>
          </a:prstGeom>
        </p:spPr>
      </p:pic>
      <p:sp>
        <p:nvSpPr>
          <p:cNvPr id="13" name="Elipse 12"/>
          <p:cNvSpPr/>
          <p:nvPr/>
        </p:nvSpPr>
        <p:spPr>
          <a:xfrm>
            <a:off x="2700867" y="4292600"/>
            <a:ext cx="5334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lipse 13"/>
          <p:cNvSpPr/>
          <p:nvPr/>
        </p:nvSpPr>
        <p:spPr>
          <a:xfrm>
            <a:off x="3119966" y="3759200"/>
            <a:ext cx="5334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/>
          <p:cNvSpPr/>
          <p:nvPr/>
        </p:nvSpPr>
        <p:spPr>
          <a:xfrm>
            <a:off x="4224867" y="4118292"/>
            <a:ext cx="5334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63174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t="3553"/>
          <a:stretch/>
        </p:blipFill>
        <p:spPr>
          <a:xfrm>
            <a:off x="163888" y="1199790"/>
            <a:ext cx="6328979" cy="2950341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3229970" y="0"/>
            <a:ext cx="5732060" cy="63261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/>
              <a:t>Preparação do Substrato – </a:t>
            </a:r>
            <a:r>
              <a:rPr lang="pt-BR" sz="3600" dirty="0">
                <a:solidFill>
                  <a:srgbClr val="FF0000"/>
                </a:solidFill>
              </a:rPr>
              <a:t>viaduto T5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/>
          <a:srcRect t="2857" r="52495"/>
          <a:stretch/>
        </p:blipFill>
        <p:spPr>
          <a:xfrm>
            <a:off x="6796699" y="2716714"/>
            <a:ext cx="4885895" cy="3492206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367594" y="4326339"/>
            <a:ext cx="5921567" cy="201987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pt-BR" sz="2200" dirty="0"/>
              <a:t>Superfície lisa;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pt-BR" sz="2200" dirty="0"/>
              <a:t>Ondulação máxima da ordem de </a:t>
            </a:r>
            <a:r>
              <a:rPr lang="pt-BR" sz="2200" dirty="0">
                <a:solidFill>
                  <a:srgbClr val="FF0000"/>
                </a:solidFill>
              </a:rPr>
              <a:t>3mm/m;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pt-BR" sz="2200" dirty="0"/>
              <a:t>Arredondar cantos vivos;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pt-BR" sz="2200" dirty="0"/>
              <a:t>Injeção de fissuras;</a:t>
            </a:r>
          </a:p>
        </p:txBody>
      </p:sp>
    </p:spTree>
    <p:extLst>
      <p:ext uri="{BB962C8B-B14F-4D97-AF65-F5344CB8AC3E}">
        <p14:creationId xmlns:p14="http://schemas.microsoft.com/office/powerpoint/2010/main" val="36687849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365069" y="0"/>
            <a:ext cx="7378700" cy="63261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/>
              <a:t>Viaduto Castelo Branco – </a:t>
            </a:r>
            <a:r>
              <a:rPr lang="pt-BR" sz="3600" dirty="0">
                <a:solidFill>
                  <a:srgbClr val="FF0000"/>
                </a:solidFill>
              </a:rPr>
              <a:t>Santo André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CFA00A9-E241-C38B-F7AD-A1174966A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669" y="970764"/>
            <a:ext cx="7805100" cy="2654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A5DFE39-3B13-F6B7-174E-CB8C8E7E9E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60" r="62349" b="1"/>
          <a:stretch/>
        </p:blipFill>
        <p:spPr>
          <a:xfrm>
            <a:off x="0" y="3318409"/>
            <a:ext cx="3049870" cy="353959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3806828-AD7B-F057-EA6F-4215211A56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119" t="3145" r="1083"/>
          <a:stretch/>
        </p:blipFill>
        <p:spPr>
          <a:xfrm>
            <a:off x="7539135" y="3372098"/>
            <a:ext cx="4652865" cy="348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2369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2485104" y="0"/>
            <a:ext cx="7378700" cy="63261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/>
              <a:t>Viaduto Castelo Branco – </a:t>
            </a:r>
            <a:r>
              <a:rPr lang="pt-BR" sz="3600" dirty="0">
                <a:solidFill>
                  <a:srgbClr val="FF0000"/>
                </a:solidFill>
              </a:rPr>
              <a:t>Santo André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2"/>
          <a:stretch/>
        </p:blipFill>
        <p:spPr bwMode="auto">
          <a:xfrm>
            <a:off x="3926751" y="1157544"/>
            <a:ext cx="8265249" cy="5179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75D74C85-95A0-9D29-3913-56AC4842C0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5" b="7194"/>
          <a:stretch/>
        </p:blipFill>
        <p:spPr bwMode="auto">
          <a:xfrm>
            <a:off x="368406" y="1422209"/>
            <a:ext cx="3400032" cy="4835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32234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523844" y="1246806"/>
            <a:ext cx="5728630" cy="469756"/>
          </a:xfrm>
        </p:spPr>
        <p:txBody>
          <a:bodyPr>
            <a:noAutofit/>
          </a:bodyPr>
          <a:lstStyle/>
          <a:p>
            <a:r>
              <a:rPr lang="pt-BR" sz="2500" dirty="0"/>
              <a:t>Argamassa para proteção contra fogo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019" y="1901808"/>
            <a:ext cx="3010281" cy="465071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489" y="2463799"/>
            <a:ext cx="4067743" cy="2514951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2406650" y="78923"/>
            <a:ext cx="7378700" cy="63261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/>
              <a:t>Viaduto Castelo Branco – </a:t>
            </a:r>
            <a:r>
              <a:rPr lang="pt-BR" sz="3600" dirty="0">
                <a:solidFill>
                  <a:srgbClr val="FF0000"/>
                </a:solidFill>
              </a:rPr>
              <a:t>Santo André</a:t>
            </a: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2060110" y="1250457"/>
            <a:ext cx="1714500" cy="5019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600" dirty="0"/>
              <a:t>Pintura</a:t>
            </a:r>
          </a:p>
        </p:txBody>
      </p:sp>
    </p:spTree>
    <p:extLst>
      <p:ext uri="{BB962C8B-B14F-4D97-AF65-F5344CB8AC3E}">
        <p14:creationId xmlns:p14="http://schemas.microsoft.com/office/powerpoint/2010/main" val="8453439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170471" y="88755"/>
            <a:ext cx="7378700" cy="63261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/>
              <a:t>Viaduto Castelo Branco – </a:t>
            </a:r>
            <a:r>
              <a:rPr lang="pt-BR" sz="3600" dirty="0">
                <a:solidFill>
                  <a:srgbClr val="FF0000"/>
                </a:solidFill>
              </a:rPr>
              <a:t>Santo André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64" y="1684525"/>
            <a:ext cx="10212171" cy="3559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23893DB7-6BF6-8E8C-673A-CC2EE2679282}"/>
              </a:ext>
            </a:extLst>
          </p:cNvPr>
          <p:cNvSpPr txBox="1"/>
          <p:nvPr/>
        </p:nvSpPr>
        <p:spPr>
          <a:xfrm>
            <a:off x="1455576" y="5421634"/>
            <a:ext cx="95452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Dificuldade de execução do reforço com manta gerou alternativa</a:t>
            </a:r>
          </a:p>
          <a:p>
            <a:r>
              <a:rPr lang="pt-BR" sz="2800" dirty="0"/>
              <a:t>com barras Diwidag – protendidas. </a:t>
            </a:r>
            <a:r>
              <a:rPr lang="pt-BR" sz="2800" dirty="0">
                <a:solidFill>
                  <a:srgbClr val="FF0000"/>
                </a:solidFill>
              </a:rPr>
              <a:t>Norma Francesa BPEL 1980</a:t>
            </a:r>
          </a:p>
        </p:txBody>
      </p:sp>
    </p:spTree>
    <p:extLst>
      <p:ext uri="{BB962C8B-B14F-4D97-AF65-F5344CB8AC3E}">
        <p14:creationId xmlns:p14="http://schemas.microsoft.com/office/powerpoint/2010/main" val="17114751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268794" y="0"/>
            <a:ext cx="7378700" cy="63261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/>
              <a:t>Viaduto Castelo Branco – </a:t>
            </a:r>
            <a:r>
              <a:rPr lang="pt-BR" sz="3600" dirty="0">
                <a:solidFill>
                  <a:srgbClr val="FF0000"/>
                </a:solidFill>
              </a:rPr>
              <a:t>Santo André</a:t>
            </a:r>
          </a:p>
        </p:txBody>
      </p:sp>
      <p:pic>
        <p:nvPicPr>
          <p:cNvPr id="5123" name="Picture 3" descr="E:\Fábio\EGT\Alemanha-Amsterdan_05_2024\2024-07-16Giovani-fotos obra\WhatsApp Image 2024-07-16 at 15.58.12 (1)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" r="14411"/>
          <a:stretch/>
        </p:blipFill>
        <p:spPr bwMode="auto">
          <a:xfrm>
            <a:off x="403413" y="1734670"/>
            <a:ext cx="5714314" cy="402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E:\Fábio\EGT\Alemanha-Amsterdan_05_2024\2024-07-16Giovani-fotos obra\WhatsApp Image 2024-07-16 at 15.58.13 (5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99" y="1734671"/>
            <a:ext cx="5360894" cy="402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8960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5868954" y="207260"/>
            <a:ext cx="6224723" cy="59772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/>
              <a:t>Viaduto</a:t>
            </a:r>
            <a:r>
              <a:rPr lang="pt-BR" sz="3600" dirty="0">
                <a:solidFill>
                  <a:srgbClr val="FF0000"/>
                </a:solidFill>
              </a:rPr>
              <a:t> Elias Nagib</a:t>
            </a:r>
          </a:p>
          <a:p>
            <a:endParaRPr lang="pt-BR" sz="3600" dirty="0">
              <a:solidFill>
                <a:srgbClr val="FF0000"/>
              </a:solidFill>
            </a:endParaRPr>
          </a:p>
          <a:p>
            <a:r>
              <a:rPr lang="pt-BR" sz="3600" dirty="0"/>
              <a:t>Reforço de cortante com</a:t>
            </a:r>
          </a:p>
          <a:p>
            <a:r>
              <a:rPr lang="pt-BR" sz="3600" dirty="0"/>
              <a:t>Fibra de carbono</a:t>
            </a:r>
          </a:p>
          <a:p>
            <a:r>
              <a:rPr lang="pt-BR" sz="3600" dirty="0"/>
              <a:t>Manta</a:t>
            </a:r>
          </a:p>
          <a:p>
            <a:r>
              <a:rPr lang="pt-BR" sz="3600" dirty="0"/>
              <a:t>Importantes:</a:t>
            </a:r>
          </a:p>
          <a:p>
            <a:r>
              <a:rPr lang="pt-BR" sz="3600" dirty="0"/>
              <a:t>1- Limpeza da superficie</a:t>
            </a:r>
          </a:p>
          <a:p>
            <a:r>
              <a:rPr lang="pt-BR" sz="3600" dirty="0"/>
              <a:t>3- Colagem com epoxi</a:t>
            </a:r>
          </a:p>
          <a:p>
            <a:r>
              <a:rPr lang="pt-BR" sz="3600" dirty="0"/>
              <a:t>5- Ancoragem nos cantos</a:t>
            </a:r>
          </a:p>
          <a:p>
            <a:r>
              <a:rPr lang="pt-BR" sz="3600" dirty="0"/>
              <a:t>com tração.</a:t>
            </a:r>
          </a:p>
          <a:p>
            <a:r>
              <a:rPr lang="pt-BR" sz="3600" dirty="0"/>
              <a:t>Critério – </a:t>
            </a:r>
            <a:r>
              <a:rPr lang="pt-BR" sz="3600" dirty="0">
                <a:solidFill>
                  <a:srgbClr val="FF0000"/>
                </a:solidFill>
              </a:rPr>
              <a:t>fib Bull 90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/>
          <a:srcRect l="3597" t="2540" r="7365" b="3372"/>
          <a:stretch/>
        </p:blipFill>
        <p:spPr>
          <a:xfrm>
            <a:off x="348115" y="207261"/>
            <a:ext cx="5520839" cy="6554527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60343A9F-F14F-B882-6606-49F14C76A866}"/>
              </a:ext>
            </a:extLst>
          </p:cNvPr>
          <p:cNvSpPr/>
          <p:nvPr/>
        </p:nvSpPr>
        <p:spPr>
          <a:xfrm>
            <a:off x="5361383" y="1716628"/>
            <a:ext cx="1308184" cy="154888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67E20D6-3E5A-155B-B5BD-AFB4272FCB06}"/>
              </a:ext>
            </a:extLst>
          </p:cNvPr>
          <p:cNvSpPr/>
          <p:nvPr/>
        </p:nvSpPr>
        <p:spPr>
          <a:xfrm>
            <a:off x="4591608" y="4239208"/>
            <a:ext cx="1539551" cy="154888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45FC60D6-47F0-3EED-73DB-4B2F097CF222}"/>
              </a:ext>
            </a:extLst>
          </p:cNvPr>
          <p:cNvSpPr/>
          <p:nvPr/>
        </p:nvSpPr>
        <p:spPr>
          <a:xfrm>
            <a:off x="348115" y="1716629"/>
            <a:ext cx="1972298" cy="95774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6D1B5BAB-A4C4-2880-399D-DA514C618E57}"/>
              </a:ext>
            </a:extLst>
          </p:cNvPr>
          <p:cNvSpPr/>
          <p:nvPr/>
        </p:nvSpPr>
        <p:spPr>
          <a:xfrm>
            <a:off x="219594" y="3976396"/>
            <a:ext cx="1648408" cy="16869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C9F8BA63-645D-2FAE-C0E9-19D5B77AEA95}"/>
              </a:ext>
            </a:extLst>
          </p:cNvPr>
          <p:cNvSpPr/>
          <p:nvPr/>
        </p:nvSpPr>
        <p:spPr>
          <a:xfrm>
            <a:off x="4953606" y="2258008"/>
            <a:ext cx="1308184" cy="53475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18C7F1F4-C02C-9FF4-DC3C-E39819F663C5}"/>
              </a:ext>
            </a:extLst>
          </p:cNvPr>
          <p:cNvSpPr/>
          <p:nvPr/>
        </p:nvSpPr>
        <p:spPr>
          <a:xfrm>
            <a:off x="2205490" y="288588"/>
            <a:ext cx="1308184" cy="53475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BF4DA607-07CB-E479-DD27-C123B8C26769}"/>
              </a:ext>
            </a:extLst>
          </p:cNvPr>
          <p:cNvSpPr/>
          <p:nvPr/>
        </p:nvSpPr>
        <p:spPr>
          <a:xfrm>
            <a:off x="1161678" y="3915954"/>
            <a:ext cx="1308184" cy="53475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AE0BC47-D90A-499B-CEE6-5B9B762C9A64}"/>
              </a:ext>
            </a:extLst>
          </p:cNvPr>
          <p:cNvSpPr/>
          <p:nvPr/>
        </p:nvSpPr>
        <p:spPr>
          <a:xfrm>
            <a:off x="3949125" y="2004325"/>
            <a:ext cx="495056" cy="53475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74486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52056" t="3625" b="15661"/>
          <a:stretch/>
        </p:blipFill>
        <p:spPr>
          <a:xfrm>
            <a:off x="497349" y="1349991"/>
            <a:ext cx="5092030" cy="3564909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3203795" y="-104060"/>
            <a:ext cx="5826184" cy="7367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/>
              <a:t>Viaduto </a:t>
            </a:r>
            <a:r>
              <a:rPr lang="pt-BR" sz="3600" dirty="0">
                <a:solidFill>
                  <a:srgbClr val="FF0000"/>
                </a:solidFill>
              </a:rPr>
              <a:t>Elias Nagib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/>
          <a:srcRect t="9556" r="50000"/>
          <a:stretch/>
        </p:blipFill>
        <p:spPr>
          <a:xfrm>
            <a:off x="6383128" y="2657522"/>
            <a:ext cx="5293703" cy="367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670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E8C080-0D1D-1FB3-6113-25AEC7499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56038"/>
            <a:ext cx="10515600" cy="1325563"/>
          </a:xfrm>
        </p:spPr>
        <p:txBody>
          <a:bodyPr/>
          <a:lstStyle/>
          <a:p>
            <a:r>
              <a:rPr lang="pt-BR" dirty="0"/>
              <a:t>Problema construtivo adicional – </a:t>
            </a:r>
            <a:r>
              <a:rPr lang="pt-BR" dirty="0">
                <a:solidFill>
                  <a:srgbClr val="FF0000"/>
                </a:solidFill>
              </a:rPr>
              <a:t>Grave!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BB3052A-09DB-29F7-77F7-DFEED8E98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10101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1025" name="Imagem 1">
            <a:extLst>
              <a:ext uri="{FF2B5EF4-FFF2-40B4-BE49-F238E27FC236}">
                <a16:creationId xmlns:a16="http://schemas.microsoft.com/office/drawing/2014/main" id="{B8FFF4D6-11E4-F4D5-9BEB-5039C6907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531" y="1013354"/>
            <a:ext cx="5791200" cy="440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AA279457-D7A0-272A-C0F1-11338963F3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3531" y="5659718"/>
            <a:ext cx="624241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Cone de asfalto dentro do caixão</a:t>
            </a:r>
            <a:endParaRPr kumimoji="0" lang="pt-BR" altLang="pt-B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Ao inv</a:t>
            </a: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</a:t>
            </a: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 de reparar a laje superior com concreto, fizerem esse enchimento com material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asf</a:t>
            </a: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</a:t>
            </a: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ltico que se apoia na laje de fundo do caixão,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certamente não calculada para essa sobrecarga.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9055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07568" y="1844825"/>
            <a:ext cx="7772400" cy="1470025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itchFamily="34" charset="0"/>
                <a:cs typeface="Arial" pitchFamily="34" charset="0"/>
              </a:rPr>
              <a:t>A SEGURANÇA DE OBRAS DE ARTE EXISTENTES</a:t>
            </a:r>
            <a:endParaRPr lang="pt-BR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895600" y="3886200"/>
            <a:ext cx="6400800" cy="838944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Fernando Rebouças Stucchi</a:t>
            </a: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EPUSP/ EGT Engenharia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Ltda</a:t>
            </a:r>
            <a:endParaRPr lang="pt-BR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944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 descr="Uma imagem contendo edifício, patinação&#10;&#10;Descrição gerada automaticamente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63" y="2225992"/>
            <a:ext cx="5399405" cy="3599815"/>
          </a:xfrm>
          <a:prstGeom prst="rect">
            <a:avLst/>
          </a:prstGeom>
        </p:spPr>
      </p:pic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161313" y="902880"/>
            <a:ext cx="11850109" cy="5488985"/>
          </a:xfrm>
        </p:spPr>
        <p:txBody>
          <a:bodyPr/>
          <a:lstStyle/>
          <a:p>
            <a:r>
              <a:rPr lang="pt-BR" dirty="0"/>
              <a:t>IMPACTO DE VEÍCULOS –</a:t>
            </a:r>
            <a:r>
              <a:rPr lang="pt-BR" dirty="0">
                <a:solidFill>
                  <a:srgbClr val="FF0000"/>
                </a:solidFill>
              </a:rPr>
              <a:t> VÃO 6</a:t>
            </a:r>
          </a:p>
          <a:p>
            <a:r>
              <a:rPr lang="pt-BR" dirty="0">
                <a:solidFill>
                  <a:srgbClr val="FF0000"/>
                </a:solidFill>
              </a:rPr>
              <a:t>2 vigas com armadura rompida</a:t>
            </a:r>
          </a:p>
        </p:txBody>
      </p:sp>
      <p:sp>
        <p:nvSpPr>
          <p:cNvPr id="6" name="Título 5"/>
          <p:cNvSpPr>
            <a:spLocks noGrp="1"/>
          </p:cNvSpPr>
          <p:nvPr>
            <p:ph type="title" idx="4294967295"/>
          </p:nvPr>
        </p:nvSpPr>
        <p:spPr>
          <a:xfrm>
            <a:off x="170945" y="43872"/>
            <a:ext cx="11850109" cy="640428"/>
          </a:xfrm>
        </p:spPr>
        <p:txBody>
          <a:bodyPr/>
          <a:lstStyle/>
          <a:p>
            <a:r>
              <a:rPr lang="pt-BR" dirty="0"/>
              <a:t>INSPEÇÕES ESPECIAIS</a:t>
            </a:r>
          </a:p>
        </p:txBody>
      </p:sp>
      <p:pic>
        <p:nvPicPr>
          <p:cNvPr id="17" name="Imagem 16" descr="Uma imagem contendo ao ar livre&#10;&#10;Descrição gerada automaticamente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752" y="3906337"/>
            <a:ext cx="3558299" cy="2184284"/>
          </a:xfrm>
          <a:prstGeom prst="rect">
            <a:avLst/>
          </a:prstGeom>
        </p:spPr>
      </p:pic>
      <p:sp>
        <p:nvSpPr>
          <p:cNvPr id="7" name="Elipse 6"/>
          <p:cNvSpPr/>
          <p:nvPr/>
        </p:nvSpPr>
        <p:spPr>
          <a:xfrm rot="19479048">
            <a:off x="3130551" y="3751629"/>
            <a:ext cx="262467" cy="10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/>
          <p:cNvSpPr/>
          <p:nvPr/>
        </p:nvSpPr>
        <p:spPr>
          <a:xfrm rot="20697900">
            <a:off x="4053104" y="4006693"/>
            <a:ext cx="262467" cy="10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Imagem 19" descr="Uma imagem contendo ao ar livre&#10;&#10;Descrição gerada automaticamente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496" y="902880"/>
            <a:ext cx="3543555" cy="218428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D698A62-BBDB-4F58-98AF-9EC89C8D889D}"/>
              </a:ext>
            </a:extLst>
          </p:cNvPr>
          <p:cNvSpPr txBox="1"/>
          <p:nvPr/>
        </p:nvSpPr>
        <p:spPr>
          <a:xfrm>
            <a:off x="6712752" y="3327317"/>
            <a:ext cx="2828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V 501 – 5 CABOS CORTADOS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A9294A8-9CF2-4B3A-9C18-9A616622D464}"/>
              </a:ext>
            </a:extLst>
          </p:cNvPr>
          <p:cNvSpPr txBox="1"/>
          <p:nvPr/>
        </p:nvSpPr>
        <p:spPr>
          <a:xfrm>
            <a:off x="6712751" y="6173155"/>
            <a:ext cx="2616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V 502 – 1 CABO CORTADO</a:t>
            </a:r>
          </a:p>
        </p:txBody>
      </p:sp>
    </p:spTree>
    <p:extLst>
      <p:ext uri="{BB962C8B-B14F-4D97-AF65-F5344CB8AC3E}">
        <p14:creationId xmlns:p14="http://schemas.microsoft.com/office/powerpoint/2010/main" val="35782948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09800" y="629265"/>
            <a:ext cx="7772400" cy="720079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INTRODUÇÃO</a:t>
            </a:r>
            <a:endParaRPr lang="pt-BR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62391" y="1675065"/>
            <a:ext cx="9321917" cy="5364832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pt-BR" sz="2000" b="0" dirty="0">
                <a:latin typeface="Arial" pitchFamily="34" charset="0"/>
                <a:cs typeface="Arial" pitchFamily="34" charset="0"/>
              </a:rPr>
              <a:t>Normas de projeto estabelecem margens de segurança e devem cobrir:</a:t>
            </a:r>
          </a:p>
          <a:p>
            <a:pPr marL="342900" indent="-342900" algn="just">
              <a:buFontTx/>
              <a:buChar char="-"/>
            </a:pPr>
            <a:r>
              <a:rPr lang="pt-BR" sz="2000" b="0" dirty="0">
                <a:latin typeface="Arial" pitchFamily="34" charset="0"/>
                <a:cs typeface="Arial" pitchFamily="34" charset="0"/>
              </a:rPr>
              <a:t>Variabilidades de resistências;</a:t>
            </a:r>
          </a:p>
          <a:p>
            <a:pPr marL="342900" indent="-342900" algn="just">
              <a:buFontTx/>
              <a:buChar char="-"/>
            </a:pPr>
            <a:r>
              <a:rPr lang="pt-BR" sz="2000" b="0" dirty="0">
                <a:latin typeface="Arial" pitchFamily="34" charset="0"/>
                <a:cs typeface="Arial" pitchFamily="34" charset="0"/>
              </a:rPr>
              <a:t>Variabilidade das ações (grande no Brasil pela falta de controle);</a:t>
            </a:r>
          </a:p>
          <a:p>
            <a:pPr marL="342900" indent="-342900" algn="just">
              <a:buFontTx/>
              <a:buChar char="-"/>
            </a:pPr>
            <a:r>
              <a:rPr lang="pt-BR" sz="2000" b="0" dirty="0">
                <a:latin typeface="Arial" pitchFamily="34" charset="0"/>
                <a:cs typeface="Arial" pitchFamily="34" charset="0"/>
              </a:rPr>
              <a:t>Aproximações de projeto;</a:t>
            </a:r>
          </a:p>
          <a:p>
            <a:pPr marL="342900" indent="-342900" algn="just">
              <a:buFontTx/>
              <a:buChar char="-"/>
            </a:pPr>
            <a:r>
              <a:rPr lang="pt-BR" sz="2000" b="0" dirty="0">
                <a:latin typeface="Arial" pitchFamily="34" charset="0"/>
                <a:cs typeface="Arial" pitchFamily="34" charset="0"/>
              </a:rPr>
              <a:t>Tolerâncias de execução ligadas à geometria e aos materiais.</a:t>
            </a:r>
          </a:p>
          <a:p>
            <a:pPr algn="just"/>
            <a:r>
              <a:rPr lang="pt-BR" sz="2000" b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Pela Teoria da Confiabilidade os critérios são verificados estatisticamente</a:t>
            </a:r>
          </a:p>
          <a:p>
            <a:pPr algn="just"/>
            <a:endParaRPr lang="pt-BR" sz="2000" b="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000" b="0" dirty="0">
                <a:latin typeface="Arial" pitchFamily="34" charset="0"/>
                <a:cs typeface="Arial" pitchFamily="34" charset="0"/>
              </a:rPr>
              <a:t>Normas de projeto não cobrem:</a:t>
            </a:r>
          </a:p>
          <a:p>
            <a:pPr marL="342900" indent="-342900" algn="just">
              <a:buFontTx/>
              <a:buChar char="-"/>
            </a:pPr>
            <a:r>
              <a:rPr lang="pt-BR" sz="2000" b="0" dirty="0">
                <a:latin typeface="Arial" pitchFamily="34" charset="0"/>
                <a:cs typeface="Arial" pitchFamily="34" charset="0"/>
              </a:rPr>
              <a:t>Futuras variações dessas ações, como liberação de novos caminhões (</a:t>
            </a:r>
            <a:r>
              <a:rPr lang="pt-BR" sz="2000" b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usualmente mais pesados</a:t>
            </a:r>
            <a:r>
              <a:rPr lang="pt-BR" sz="2000" b="0" dirty="0">
                <a:latin typeface="Arial" pitchFamily="34" charset="0"/>
                <a:cs typeface="Arial" pitchFamily="34" charset="0"/>
              </a:rPr>
              <a:t>);</a:t>
            </a:r>
          </a:p>
          <a:p>
            <a:pPr marL="342900" indent="-342900" algn="just">
              <a:buFontTx/>
              <a:buChar char="-"/>
            </a:pPr>
            <a:r>
              <a:rPr lang="pt-BR" sz="2000" b="0" dirty="0">
                <a:latin typeface="Arial" pitchFamily="34" charset="0"/>
                <a:cs typeface="Arial" pitchFamily="34" charset="0"/>
              </a:rPr>
              <a:t>Ganhos de resistência decorrentes de geometria e materiais melhores que os previstos no projeto, por conta de uma execução rigorosa de um projeto bem feito - que chamaremos de qualidades de </a:t>
            </a:r>
            <a:r>
              <a:rPr lang="pt-BR" sz="2000" b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obras “bem construídas”. </a:t>
            </a:r>
          </a:p>
          <a:p>
            <a:pPr marL="342900" indent="-342900" algn="just">
              <a:buFontTx/>
              <a:buChar char="-"/>
            </a:pPr>
            <a:endParaRPr lang="pt-BR" sz="2000" dirty="0"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Tx/>
              <a:buChar char="-"/>
            </a:pPr>
            <a:endParaRPr lang="pt-BR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2815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07568" y="764706"/>
            <a:ext cx="7772400" cy="720079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INTRODUÇÃO</a:t>
            </a:r>
            <a:endParaRPr lang="pt-BR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483257" y="1721188"/>
            <a:ext cx="7296472" cy="411669"/>
          </a:xfrm>
        </p:spPr>
        <p:txBody>
          <a:bodyPr>
            <a:normAutofit fontScale="70000" lnSpcReduction="20000"/>
          </a:bodyPr>
          <a:lstStyle/>
          <a:p>
            <a:r>
              <a:rPr lang="pt-BR" sz="2000" dirty="0">
                <a:latin typeface="Arial" pitchFamily="34" charset="0"/>
                <a:cs typeface="Arial" pitchFamily="34" charset="0"/>
              </a:rPr>
              <a:t>Estruturas bem construídas têm capacidade adicional:</a:t>
            </a: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2476888" y="2225243"/>
            <a:ext cx="3096344" cy="14401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Apresentam desvios de execução reduzidos: </a:t>
            </a:r>
          </a:p>
          <a:p>
            <a:pPr algn="just"/>
            <a:r>
              <a:rPr lang="pt-BR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Geometria;</a:t>
            </a:r>
          </a:p>
          <a:p>
            <a:pPr algn="just"/>
            <a:r>
              <a:rPr lang="pt-BR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Resistência do material. </a:t>
            </a:r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>
            <a:off x="7032104" y="2297251"/>
            <a:ext cx="2952328" cy="12961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Compensando:</a:t>
            </a:r>
          </a:p>
          <a:p>
            <a:pPr algn="just"/>
            <a:r>
              <a:rPr lang="pt-BR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Acréscimo de cargas;</a:t>
            </a:r>
          </a:p>
          <a:p>
            <a:pPr algn="just"/>
            <a:r>
              <a:rPr lang="pt-BR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Alagamentos</a:t>
            </a:r>
          </a:p>
        </p:txBody>
      </p:sp>
      <p:sp>
        <p:nvSpPr>
          <p:cNvPr id="7" name="Seta para a direita 6"/>
          <p:cNvSpPr/>
          <p:nvPr/>
        </p:nvSpPr>
        <p:spPr>
          <a:xfrm>
            <a:off x="5807968" y="2729299"/>
            <a:ext cx="936104" cy="43204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  <p:sp>
        <p:nvSpPr>
          <p:cNvPr id="8" name="Subtítulo 2"/>
          <p:cNvSpPr txBox="1">
            <a:spLocks/>
          </p:cNvSpPr>
          <p:nvPr/>
        </p:nvSpPr>
        <p:spPr>
          <a:xfrm>
            <a:off x="2801561" y="4509120"/>
            <a:ext cx="6400800" cy="17281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Uma estrutura “bem construída” deve:</a:t>
            </a:r>
          </a:p>
          <a:p>
            <a:pPr algn="just"/>
            <a:r>
              <a:rPr lang="pt-BR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Apresentar longo período de bons serviços (30 anos); </a:t>
            </a:r>
          </a:p>
          <a:p>
            <a:pPr algn="just"/>
            <a:r>
              <a:rPr lang="pt-BR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Apresentar geometria estrutural de boa qualidade;</a:t>
            </a:r>
          </a:p>
          <a:p>
            <a:pPr algn="just"/>
            <a:r>
              <a:rPr lang="pt-BR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Possuir materiais com resistências acima do previsto;</a:t>
            </a:r>
          </a:p>
          <a:p>
            <a:pPr algn="just"/>
            <a:r>
              <a:rPr lang="pt-BR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Não apresentar defeitos estruturais visíveis.</a:t>
            </a:r>
          </a:p>
        </p:txBody>
      </p:sp>
    </p:spTree>
    <p:extLst>
      <p:ext uri="{BB962C8B-B14F-4D97-AF65-F5344CB8AC3E}">
        <p14:creationId xmlns:p14="http://schemas.microsoft.com/office/powerpoint/2010/main" val="29514548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07568" y="764706"/>
            <a:ext cx="7772400" cy="720079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INTRODUÇÃO</a:t>
            </a:r>
            <a:endParaRPr lang="pt-BR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855640" y="1671901"/>
            <a:ext cx="6656784" cy="1368152"/>
          </a:xfrm>
        </p:spPr>
        <p:txBody>
          <a:bodyPr>
            <a:normAutofit/>
          </a:bodyPr>
          <a:lstStyle/>
          <a:p>
            <a:pPr algn="just"/>
            <a:r>
              <a:rPr lang="pt-BR" sz="2000" dirty="0">
                <a:latin typeface="Arial" pitchFamily="34" charset="0"/>
                <a:cs typeface="Arial" pitchFamily="34" charset="0"/>
              </a:rPr>
              <a:t>De acordo com prática européia (</a:t>
            </a:r>
            <a:r>
              <a:rPr lang="pt-BR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Mancini 2010 e Vrouwenvelder 2010</a:t>
            </a:r>
            <a:r>
              <a:rPr lang="pt-BR" sz="2000" dirty="0">
                <a:latin typeface="Arial" pitchFamily="34" charset="0"/>
                <a:cs typeface="Arial" pitchFamily="34" charset="0"/>
              </a:rPr>
              <a:t>), pode-se reduzir as margens de segurança desde que a obra tenha essas qualidades.  </a:t>
            </a:r>
          </a:p>
        </p:txBody>
      </p:sp>
      <p:sp>
        <p:nvSpPr>
          <p:cNvPr id="8" name="Subtítulo 2"/>
          <p:cNvSpPr txBox="1">
            <a:spLocks/>
          </p:cNvSpPr>
          <p:nvPr/>
        </p:nvSpPr>
        <p:spPr>
          <a:xfrm>
            <a:off x="2999656" y="3212977"/>
            <a:ext cx="6624736" cy="165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endParaRPr lang="pt-BR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pt-BR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pt-BR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pt-BR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pt-BR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pt-BR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25F1D0D-3420-5105-8BBE-9690BCE10CB4}"/>
              </a:ext>
            </a:extLst>
          </p:cNvPr>
          <p:cNvSpPr txBox="1"/>
          <p:nvPr/>
        </p:nvSpPr>
        <p:spPr>
          <a:xfrm>
            <a:off x="2123484" y="3111897"/>
            <a:ext cx="89771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Arial" pitchFamily="34" charset="0"/>
                <a:cs typeface="Arial" pitchFamily="34" charset="0"/>
              </a:rPr>
              <a:t>Isto permite </a:t>
            </a:r>
            <a:r>
              <a:rPr lang="pt-BR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reduzir os valores extremos de ações </a:t>
            </a:r>
            <a:r>
              <a:rPr lang="pt-BR" sz="2000" dirty="0">
                <a:latin typeface="Arial" pitchFamily="34" charset="0"/>
                <a:cs typeface="Arial" pitchFamily="34" charset="0"/>
              </a:rPr>
              <a:t>e mantendo resistências </a:t>
            </a:r>
          </a:p>
          <a:p>
            <a:r>
              <a:rPr lang="pt-BR" sz="2000" dirty="0">
                <a:latin typeface="Arial" pitchFamily="34" charset="0"/>
                <a:cs typeface="Arial" pitchFamily="34" charset="0"/>
              </a:rPr>
              <a:t>de projeto e de requisitos de durabilidade, </a:t>
            </a:r>
            <a:r>
              <a:rPr lang="pt-BR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via reduções dos </a:t>
            </a:r>
          </a:p>
          <a:p>
            <a:r>
              <a:rPr lang="pt-BR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coeficientes de ponderação</a:t>
            </a:r>
            <a:r>
              <a:rPr lang="pt-BR" sz="2000" dirty="0">
                <a:latin typeface="Arial" pitchFamily="34" charset="0"/>
                <a:cs typeface="Arial" pitchFamily="34" charset="0"/>
              </a:rPr>
              <a:t>, sem aumento da probabilidade de </a:t>
            </a:r>
          </a:p>
          <a:p>
            <a:r>
              <a:rPr lang="pt-BR" sz="2000" dirty="0">
                <a:latin typeface="Arial" pitchFamily="34" charset="0"/>
                <a:cs typeface="Arial" pitchFamily="34" charset="0"/>
              </a:rPr>
              <a:t>ruína (com base na Teoria da Confiabilidade) na vida útil remanescente.</a:t>
            </a:r>
          </a:p>
          <a:p>
            <a:endParaRPr lang="pt-BR" sz="2000" dirty="0">
              <a:latin typeface="Arial" pitchFamily="34" charset="0"/>
              <a:cs typeface="Arial" pitchFamily="34" charset="0"/>
            </a:endParaRPr>
          </a:p>
          <a:p>
            <a:r>
              <a:rPr lang="pt-BR" sz="2000" dirty="0">
                <a:latin typeface="Arial" pitchFamily="34" charset="0"/>
                <a:cs typeface="Arial" pitchFamily="34" charset="0"/>
              </a:rPr>
              <a:t>Hoje esse critério já está na </a:t>
            </a:r>
            <a:r>
              <a:rPr lang="pt-BR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NBR7187</a:t>
            </a:r>
            <a:r>
              <a:rPr lang="pt-BR" sz="2000" dirty="0">
                <a:latin typeface="Arial" pitchFamily="34" charset="0"/>
                <a:cs typeface="Arial" pitchFamily="34" charset="0"/>
              </a:rPr>
              <a:t>, bem apoiada na Tese de </a:t>
            </a:r>
          </a:p>
          <a:p>
            <a:r>
              <a:rPr lang="pt-BR" sz="2000" dirty="0">
                <a:latin typeface="Arial" pitchFamily="34" charset="0"/>
                <a:cs typeface="Arial" pitchFamily="34" charset="0"/>
              </a:rPr>
              <a:t>Doutoramento do Marcelo Melo, EPUSP.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368987732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09800" y="620689"/>
            <a:ext cx="7772400" cy="720079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 OBRA EXISTENTE – DER SP </a:t>
            </a:r>
            <a:endParaRPr lang="pt-BR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6" name="Objeto 5"/>
          <p:cNvGraphicFramePr>
            <a:graphicFrameLocks noChangeAspect="1"/>
          </p:cNvGraphicFramePr>
          <p:nvPr/>
        </p:nvGraphicFramePr>
        <p:xfrm>
          <a:off x="4799856" y="1409854"/>
          <a:ext cx="4328186" cy="23791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8097500" imgH="7543800" progId="DWGTrueView.Drawing.20">
                  <p:embed/>
                </p:oleObj>
              </mc:Choice>
              <mc:Fallback>
                <p:oleObj r:id="rId2" imgW="18097500" imgH="7543800" progId="DWGTrueView.Drawing.20">
                  <p:embed/>
                  <p:pic>
                    <p:nvPicPr>
                      <p:cNvPr id="6" name="Objeto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188" t="4514" r="23520" b="4514"/>
                      <a:stretch>
                        <a:fillRect/>
                      </a:stretch>
                    </p:blipFill>
                    <p:spPr bwMode="auto">
                      <a:xfrm>
                        <a:off x="4799856" y="1409854"/>
                        <a:ext cx="4328186" cy="23791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9" name="Objeto 8"/>
          <p:cNvGraphicFramePr>
            <a:graphicFrameLocks noChangeAspect="1"/>
          </p:cNvGraphicFramePr>
          <p:nvPr/>
        </p:nvGraphicFramePr>
        <p:xfrm>
          <a:off x="2603612" y="3933056"/>
          <a:ext cx="6984776" cy="2665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8097500" imgH="7543800" progId="DWGTrueView.Drawing.20">
                  <p:embed/>
                </p:oleObj>
              </mc:Choice>
              <mc:Fallback>
                <p:oleObj r:id="rId4" imgW="18097500" imgH="7543800" progId="DWGTrueView.Drawing.20">
                  <p:embed/>
                  <p:pic>
                    <p:nvPicPr>
                      <p:cNvPr id="9" name="Objeto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248" t="14583" r="8713" b="15973"/>
                      <a:stretch>
                        <a:fillRect/>
                      </a:stretch>
                    </p:blipFill>
                    <p:spPr bwMode="auto">
                      <a:xfrm>
                        <a:off x="2603612" y="3933056"/>
                        <a:ext cx="6984776" cy="26653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ubtítulo 2"/>
          <p:cNvSpPr>
            <a:spLocks noGrp="1"/>
          </p:cNvSpPr>
          <p:nvPr>
            <p:ph type="subTitle" idx="1"/>
          </p:nvPr>
        </p:nvSpPr>
        <p:spPr>
          <a:xfrm>
            <a:off x="2567608" y="1844824"/>
            <a:ext cx="2304256" cy="360040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pt-BR" sz="2000" dirty="0">
                <a:latin typeface="Arial" pitchFamily="34" charset="0"/>
                <a:cs typeface="Arial" pitchFamily="34" charset="0"/>
              </a:rPr>
              <a:t>Seção Transversal:</a:t>
            </a: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>
            <a:off x="2495600" y="3573016"/>
            <a:ext cx="2439888" cy="36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Seção Longitudinal:</a:t>
            </a:r>
          </a:p>
        </p:txBody>
      </p:sp>
    </p:spTree>
    <p:extLst>
      <p:ext uri="{BB962C8B-B14F-4D97-AF65-F5344CB8AC3E}">
        <p14:creationId xmlns:p14="http://schemas.microsoft.com/office/powerpoint/2010/main" val="12357862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81808" y="620689"/>
            <a:ext cx="7772400" cy="720079"/>
          </a:xfrm>
        </p:spPr>
        <p:txBody>
          <a:bodyPr>
            <a:norm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INSPEÇÃO E ENSAIOS REALIZADOS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705018" y="1412776"/>
            <a:ext cx="6919374" cy="4464496"/>
          </a:xfrm>
        </p:spPr>
        <p:txBody>
          <a:bodyPr>
            <a:normAutofit lnSpcReduction="10000"/>
          </a:bodyPr>
          <a:lstStyle/>
          <a:p>
            <a:pPr marL="342900" indent="-342900" algn="just">
              <a:buFontTx/>
              <a:buChar char="-"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Obra inspecionada em </a:t>
            </a:r>
            <a:r>
              <a:rPr lang="pt-BR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dez/2011</a:t>
            </a:r>
            <a:r>
              <a:rPr lang="pt-BR" sz="2000" dirty="0">
                <a:latin typeface="Arial" pitchFamily="34" charset="0"/>
                <a:cs typeface="Arial" pitchFamily="34" charset="0"/>
              </a:rPr>
              <a:t>;</a:t>
            </a:r>
          </a:p>
          <a:p>
            <a:pPr marL="342900" indent="-342900" algn="just">
              <a:buFontTx/>
              <a:buChar char="-"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Inspeção nas faces visíveis e acessíveis de cada elemento estrutural da OAE;</a:t>
            </a:r>
          </a:p>
          <a:p>
            <a:pPr marL="342900" indent="-342900" algn="just">
              <a:buFontTx/>
              <a:buChar char="-"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Resultado mostrou que a obra encontra-se em uma condição boa de conservação;</a:t>
            </a:r>
          </a:p>
          <a:p>
            <a:pPr marL="342900" indent="-342900" algn="just">
              <a:buFontTx/>
              <a:buChar char="-"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Manifestações patológicas encontradas: áreas superficiais de concreto disgregado e segregado e duas fissuras de até 0,3mm de abertura na longarina;</a:t>
            </a:r>
          </a:p>
          <a:p>
            <a:pPr algn="just"/>
            <a:endParaRPr lang="pt-BR" sz="2000" dirty="0"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Tx/>
              <a:buChar char="-"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Foi realizado ensaio de avaliação da resistência do concreto  por esclerometria (NBR 7584-12)</a:t>
            </a:r>
          </a:p>
        </p:txBody>
      </p:sp>
      <p:sp>
        <p:nvSpPr>
          <p:cNvPr id="9" name="Subtítulo 2"/>
          <p:cNvSpPr txBox="1">
            <a:spLocks/>
          </p:cNvSpPr>
          <p:nvPr/>
        </p:nvSpPr>
        <p:spPr>
          <a:xfrm>
            <a:off x="2839616" y="3176970"/>
            <a:ext cx="6656784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t-BR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98110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81808" y="620689"/>
            <a:ext cx="7772400" cy="720079"/>
          </a:xfrm>
        </p:spPr>
        <p:txBody>
          <a:bodyPr>
            <a:normAutofit/>
          </a:bodyPr>
          <a:lstStyle/>
          <a:p>
            <a:r>
              <a:rPr lang="pt-BR" dirty="0">
                <a:latin typeface="Arial" pitchFamily="34" charset="0"/>
                <a:cs typeface="Arial" pitchFamily="34" charset="0"/>
              </a:rPr>
              <a:t>A REFORMA</a:t>
            </a:r>
          </a:p>
        </p:txBody>
      </p:sp>
      <p:sp>
        <p:nvSpPr>
          <p:cNvPr id="9" name="Subtítulo 2"/>
          <p:cNvSpPr txBox="1">
            <a:spLocks/>
          </p:cNvSpPr>
          <p:nvPr/>
        </p:nvSpPr>
        <p:spPr>
          <a:xfrm>
            <a:off x="2839616" y="3176970"/>
            <a:ext cx="6656784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t-BR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2415580" y="4725144"/>
            <a:ext cx="7712868" cy="1800200"/>
          </a:xfrm>
        </p:spPr>
        <p:txBody>
          <a:bodyPr>
            <a:normAutofit fontScale="92500" lnSpcReduction="20000"/>
          </a:bodyPr>
          <a:lstStyle/>
          <a:p>
            <a:pPr marL="342900" indent="-342900" algn="l">
              <a:buFontTx/>
              <a:buChar char="-"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Reforma consiste na retirada dos passeios laterais e implantação dos </a:t>
            </a:r>
            <a:r>
              <a:rPr lang="pt-BR" sz="2000" dirty="0" err="1">
                <a:latin typeface="Arial" pitchFamily="34" charset="0"/>
                <a:cs typeface="Arial" pitchFamily="34" charset="0"/>
              </a:rPr>
              <a:t>GR´s</a:t>
            </a:r>
            <a:r>
              <a:rPr lang="pt-BR" sz="2000" dirty="0">
                <a:latin typeface="Arial" pitchFamily="34" charset="0"/>
                <a:cs typeface="Arial" pitchFamily="34" charset="0"/>
              </a:rPr>
              <a:t> nas extremidades dos balanços com aumento da largura útil das pistas;</a:t>
            </a:r>
          </a:p>
          <a:p>
            <a:pPr marL="342900" indent="-342900" algn="l">
              <a:buFontTx/>
              <a:buChar char="-"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Incorporação do pavimento rígido na laje;</a:t>
            </a:r>
          </a:p>
          <a:p>
            <a:pPr marL="342900" indent="-342900" algn="l">
              <a:buFontTx/>
              <a:buChar char="-"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Execução feita em 2 fases para não ter interrupção total do tráfego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6" name="Objeto 5"/>
          <p:cNvGraphicFramePr>
            <a:graphicFrameLocks noChangeAspect="1"/>
          </p:cNvGraphicFramePr>
          <p:nvPr/>
        </p:nvGraphicFramePr>
        <p:xfrm>
          <a:off x="3324225" y="1335198"/>
          <a:ext cx="5543550" cy="320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8097500" imgH="7543800" progId="DWGTrueView.Drawing.20">
                  <p:embed/>
                </p:oleObj>
              </mc:Choice>
              <mc:Fallback>
                <p:oleObj r:id="rId2" imgW="18097500" imgH="7543800" progId="DWGTrueView.Drawing.20">
                  <p:embed/>
                  <p:pic>
                    <p:nvPicPr>
                      <p:cNvPr id="6" name="Objeto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5759" t="2777" r="21802" b="1389"/>
                      <a:stretch>
                        <a:fillRect/>
                      </a:stretch>
                    </p:blipFill>
                    <p:spPr bwMode="auto">
                      <a:xfrm>
                        <a:off x="3324225" y="1335198"/>
                        <a:ext cx="5543550" cy="3209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02711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81808" y="620689"/>
            <a:ext cx="7772400" cy="720079"/>
          </a:xfrm>
        </p:spPr>
        <p:txBody>
          <a:bodyPr>
            <a:normAutofit/>
          </a:bodyPr>
          <a:lstStyle/>
          <a:p>
            <a:r>
              <a:rPr lang="pt-BR" dirty="0">
                <a:latin typeface="Arial" pitchFamily="34" charset="0"/>
                <a:cs typeface="Arial" pitchFamily="34" charset="0"/>
              </a:rPr>
              <a:t>DIMENSIONAMENTO</a:t>
            </a:r>
          </a:p>
        </p:txBody>
      </p:sp>
      <p:sp>
        <p:nvSpPr>
          <p:cNvPr id="9" name="Subtítulo 2"/>
          <p:cNvSpPr txBox="1">
            <a:spLocks/>
          </p:cNvSpPr>
          <p:nvPr/>
        </p:nvSpPr>
        <p:spPr>
          <a:xfrm>
            <a:off x="2839616" y="3501008"/>
            <a:ext cx="6656784" cy="2160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t-BR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1" name="Subtítulo 3"/>
          <p:cNvSpPr>
            <a:spLocks noGrp="1"/>
          </p:cNvSpPr>
          <p:nvPr>
            <p:ph type="subTitle" idx="1"/>
          </p:nvPr>
        </p:nvSpPr>
        <p:spPr>
          <a:xfrm>
            <a:off x="2639616" y="1484784"/>
            <a:ext cx="6856784" cy="792088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pt-BR" sz="2000" dirty="0">
                <a:latin typeface="Arial" pitchFamily="34" charset="0"/>
                <a:cs typeface="Arial" pitchFamily="34" charset="0"/>
              </a:rPr>
              <a:t>Os parâmetros utilizados para os cálculos da obra nas condições original e reformada, foram:  </a:t>
            </a:r>
          </a:p>
        </p:txBody>
      </p:sp>
      <p:sp>
        <p:nvSpPr>
          <p:cNvPr id="7" name="Retângulo 6"/>
          <p:cNvSpPr/>
          <p:nvPr/>
        </p:nvSpPr>
        <p:spPr>
          <a:xfrm>
            <a:off x="6456041" y="2454395"/>
            <a:ext cx="3915181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en-US" b="1" u="sng" dirty="0" err="1"/>
              <a:t>Obra</a:t>
            </a:r>
            <a:r>
              <a:rPr lang="en-US" b="1" u="sng" dirty="0"/>
              <a:t> </a:t>
            </a:r>
            <a:r>
              <a:rPr lang="en-US" b="1" u="sng" dirty="0" err="1"/>
              <a:t>Reformada</a:t>
            </a:r>
            <a:r>
              <a:rPr lang="en-US" b="1" dirty="0"/>
              <a:t>:</a:t>
            </a:r>
          </a:p>
          <a:p>
            <a:pPr hangingPunct="0"/>
            <a:endParaRPr lang="pt-BR" sz="1000" b="1" dirty="0"/>
          </a:p>
          <a:p>
            <a:pPr hangingPunct="0"/>
            <a:r>
              <a:rPr lang="en-US" dirty="0"/>
              <a:t>Norma </a:t>
            </a:r>
            <a:r>
              <a:rPr lang="en-US" dirty="0">
                <a:solidFill>
                  <a:srgbClr val="FF0000"/>
                </a:solidFill>
              </a:rPr>
              <a:t>NBR6118/2003 </a:t>
            </a:r>
            <a:endParaRPr lang="pt-BR" dirty="0">
              <a:solidFill>
                <a:srgbClr val="FF0000"/>
              </a:solidFill>
            </a:endParaRPr>
          </a:p>
          <a:p>
            <a:r>
              <a:rPr lang="en-US" dirty="0"/>
              <a:t>Trem Tipo </a:t>
            </a:r>
            <a:r>
              <a:rPr lang="en-US" dirty="0">
                <a:solidFill>
                  <a:srgbClr val="FF0000"/>
                </a:solidFill>
              </a:rPr>
              <a:t>TB45/1984</a:t>
            </a:r>
            <a:endParaRPr lang="pt-BR" dirty="0">
              <a:solidFill>
                <a:srgbClr val="FF0000"/>
              </a:solidFill>
            </a:endParaRPr>
          </a:p>
          <a:p>
            <a:r>
              <a:rPr lang="pt-BR" dirty="0"/>
              <a:t>f</a:t>
            </a:r>
            <a:r>
              <a:rPr lang="pt-BR" baseline="-25000" dirty="0"/>
              <a:t>ck</a:t>
            </a:r>
            <a:r>
              <a:rPr lang="pt-BR" dirty="0"/>
              <a:t> = 15	              30 Mpa </a:t>
            </a:r>
            <a:r>
              <a:rPr lang="pt-BR" dirty="0">
                <a:solidFill>
                  <a:srgbClr val="FF0000"/>
                </a:solidFill>
              </a:rPr>
              <a:t>(medido e</a:t>
            </a:r>
          </a:p>
          <a:p>
            <a:r>
              <a:rPr lang="pt-BR" dirty="0">
                <a:solidFill>
                  <a:srgbClr val="FF0000"/>
                </a:solidFill>
              </a:rPr>
              <a:t>reduzido por conta do Efeito Rusch) </a:t>
            </a:r>
            <a:r>
              <a:rPr lang="pt-BR" dirty="0"/>
              <a:t>                                                         f</a:t>
            </a:r>
            <a:r>
              <a:rPr lang="pt-BR" baseline="-25000" dirty="0"/>
              <a:t>ck</a:t>
            </a:r>
            <a:r>
              <a:rPr lang="pt-BR" dirty="0"/>
              <a:t> = 25 MPa (capa complementar) </a:t>
            </a:r>
          </a:p>
          <a:p>
            <a:pPr hangingPunct="0"/>
            <a:r>
              <a:rPr lang="en-US" dirty="0"/>
              <a:t>Aço 37CA (tensão de escoamento =  320  MPa)</a:t>
            </a:r>
            <a:endParaRPr lang="pt-BR" dirty="0"/>
          </a:p>
          <a:p>
            <a:pPr hangingPunct="0"/>
            <a:r>
              <a:rPr lang="en-US" dirty="0"/>
              <a:t>Aço CA50 (tensão de escoamento =  500 MPa - Balanço)</a:t>
            </a:r>
          </a:p>
          <a:p>
            <a:pPr hangingPunct="0"/>
            <a:r>
              <a:rPr lang="en-US" dirty="0"/>
              <a:t>Fatores parciais de segurança:</a:t>
            </a:r>
            <a:endParaRPr lang="pt-BR" dirty="0"/>
          </a:p>
          <a:p>
            <a:pPr hangingPunct="0"/>
            <a:r>
              <a:rPr lang="en-US" dirty="0" err="1">
                <a:latin typeface="Symbol" pitchFamily="18" charset="2"/>
              </a:rPr>
              <a:t>g</a:t>
            </a:r>
            <a:r>
              <a:rPr lang="en-US" baseline="-25000" dirty="0" err="1"/>
              <a:t>c</a:t>
            </a:r>
            <a:r>
              <a:rPr lang="en-US" dirty="0"/>
              <a:t> = 1,4      </a:t>
            </a:r>
            <a:r>
              <a:rPr lang="en-US" dirty="0" err="1">
                <a:latin typeface="Symbol" pitchFamily="18" charset="2"/>
              </a:rPr>
              <a:t>g</a:t>
            </a:r>
            <a:r>
              <a:rPr lang="en-US" baseline="-25000" dirty="0" err="1"/>
              <a:t>s</a:t>
            </a:r>
            <a:r>
              <a:rPr lang="en-US" dirty="0"/>
              <a:t> = 1,15</a:t>
            </a:r>
            <a:endParaRPr lang="pt-BR" dirty="0"/>
          </a:p>
          <a:p>
            <a:pPr hangingPunct="0"/>
            <a:r>
              <a:rPr lang="en-US" dirty="0" err="1">
                <a:latin typeface="Symbol" pitchFamily="18" charset="2"/>
              </a:rPr>
              <a:t>g</a:t>
            </a:r>
            <a:r>
              <a:rPr lang="en-US" baseline="-25000" dirty="0" err="1"/>
              <a:t>q</a:t>
            </a:r>
            <a:r>
              <a:rPr lang="en-US" dirty="0"/>
              <a:t> = 1,35    </a:t>
            </a:r>
            <a:r>
              <a:rPr lang="en-US" dirty="0" err="1">
                <a:latin typeface="Symbol" pitchFamily="18" charset="2"/>
              </a:rPr>
              <a:t>g</a:t>
            </a:r>
            <a:r>
              <a:rPr lang="en-US" baseline="-25000" dirty="0" err="1"/>
              <a:t>q</a:t>
            </a:r>
            <a:r>
              <a:rPr lang="en-US" dirty="0"/>
              <a:t> = 1,50</a:t>
            </a:r>
            <a:endParaRPr lang="pt-BR" dirty="0"/>
          </a:p>
          <a:p>
            <a:pPr hangingPunct="0"/>
            <a:endParaRPr lang="pt-BR" dirty="0"/>
          </a:p>
        </p:txBody>
      </p:sp>
      <p:sp>
        <p:nvSpPr>
          <p:cNvPr id="12" name="Retângulo 11"/>
          <p:cNvSpPr/>
          <p:nvPr/>
        </p:nvSpPr>
        <p:spPr>
          <a:xfrm>
            <a:off x="2135560" y="2485760"/>
            <a:ext cx="3816424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en-US" b="1" u="sng" dirty="0" err="1"/>
              <a:t>Obra</a:t>
            </a:r>
            <a:r>
              <a:rPr lang="en-US" b="1" u="sng" dirty="0"/>
              <a:t> Original</a:t>
            </a:r>
            <a:r>
              <a:rPr lang="en-US" b="1" dirty="0"/>
              <a:t>:</a:t>
            </a:r>
          </a:p>
          <a:p>
            <a:pPr hangingPunct="0"/>
            <a:endParaRPr lang="pt-BR" sz="1000" b="1" dirty="0"/>
          </a:p>
          <a:p>
            <a:pPr hangingPunct="0"/>
            <a:r>
              <a:rPr lang="en-US" dirty="0"/>
              <a:t>Norma </a:t>
            </a:r>
            <a:r>
              <a:rPr lang="en-US" dirty="0">
                <a:solidFill>
                  <a:srgbClr val="FF0000"/>
                </a:solidFill>
              </a:rPr>
              <a:t>NB-1/1950</a:t>
            </a:r>
            <a:endParaRPr lang="pt-BR" dirty="0">
              <a:solidFill>
                <a:srgbClr val="FF0000"/>
              </a:solidFill>
            </a:endParaRPr>
          </a:p>
          <a:p>
            <a:pPr hangingPunct="0"/>
            <a:r>
              <a:rPr lang="en-US" dirty="0"/>
              <a:t>Trem Tipo </a:t>
            </a:r>
            <a:r>
              <a:rPr lang="en-US" dirty="0">
                <a:solidFill>
                  <a:srgbClr val="FF0000"/>
                </a:solidFill>
              </a:rPr>
              <a:t>TB24/1950</a:t>
            </a:r>
            <a:endParaRPr lang="pt-BR" dirty="0">
              <a:solidFill>
                <a:srgbClr val="FF0000"/>
              </a:solidFill>
            </a:endParaRPr>
          </a:p>
          <a:p>
            <a:pPr hangingPunct="0"/>
            <a:r>
              <a:rPr lang="en-US" dirty="0">
                <a:latin typeface="Symbol" pitchFamily="18" charset="2"/>
              </a:rPr>
              <a:t>s</a:t>
            </a:r>
            <a:r>
              <a:rPr lang="en-US" baseline="-25000" dirty="0"/>
              <a:t>c,28</a:t>
            </a:r>
            <a:r>
              <a:rPr lang="en-US" dirty="0"/>
              <a:t> = 20 MPa</a:t>
            </a:r>
            <a:endParaRPr lang="pt-BR" dirty="0"/>
          </a:p>
          <a:p>
            <a:pPr hangingPunct="0"/>
            <a:r>
              <a:rPr lang="en-US" dirty="0"/>
              <a:t>Aço 37CA (tensão de escoamento limite = 320 MPa)</a:t>
            </a:r>
          </a:p>
          <a:p>
            <a:pPr hangingPunct="0"/>
            <a:r>
              <a:rPr lang="en-US" dirty="0"/>
              <a:t>Fatores de segurança externos:</a:t>
            </a:r>
            <a:endParaRPr lang="pt-BR" dirty="0"/>
          </a:p>
          <a:p>
            <a:pPr hangingPunct="0"/>
            <a:r>
              <a:rPr lang="en-US" dirty="0"/>
              <a:t>F</a:t>
            </a:r>
            <a:r>
              <a:rPr lang="en-US" baseline="-25000" dirty="0"/>
              <a:t>g</a:t>
            </a:r>
            <a:r>
              <a:rPr lang="en-US" dirty="0"/>
              <a:t> = 1,65</a:t>
            </a:r>
            <a:endParaRPr lang="pt-BR" dirty="0"/>
          </a:p>
          <a:p>
            <a:pPr hangingPunct="0"/>
            <a:r>
              <a:rPr lang="en-US" dirty="0"/>
              <a:t>F</a:t>
            </a:r>
            <a:r>
              <a:rPr lang="en-US" baseline="-25000" dirty="0"/>
              <a:t>q</a:t>
            </a:r>
            <a:r>
              <a:rPr lang="en-US" dirty="0"/>
              <a:t> = 1,20 x 1,65 ~ 2,00</a:t>
            </a:r>
            <a:endParaRPr lang="pt-BR" dirty="0"/>
          </a:p>
        </p:txBody>
      </p:sp>
      <p:cxnSp>
        <p:nvCxnSpPr>
          <p:cNvPr id="4" name="Conector de seta reta 3"/>
          <p:cNvCxnSpPr/>
          <p:nvPr/>
        </p:nvCxnSpPr>
        <p:spPr>
          <a:xfrm>
            <a:off x="7464152" y="3645024"/>
            <a:ext cx="58043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76049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81808" y="620689"/>
            <a:ext cx="7772400" cy="720079"/>
          </a:xfrm>
        </p:spPr>
        <p:txBody>
          <a:bodyPr>
            <a:normAutofit/>
          </a:bodyPr>
          <a:lstStyle/>
          <a:p>
            <a:r>
              <a:rPr lang="pt-BR" dirty="0">
                <a:latin typeface="Arial" pitchFamily="34" charset="0"/>
                <a:cs typeface="Arial" pitchFamily="34" charset="0"/>
              </a:rPr>
              <a:t>DIMENSIONAMENTO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8" t="56343" r="25659" b="29297"/>
          <a:stretch/>
        </p:blipFill>
        <p:spPr bwMode="auto">
          <a:xfrm>
            <a:off x="3359696" y="1844824"/>
            <a:ext cx="4823558" cy="201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Subtítulo 3"/>
          <p:cNvSpPr>
            <a:spLocks noGrp="1"/>
          </p:cNvSpPr>
          <p:nvPr>
            <p:ph type="subTitle" idx="1"/>
          </p:nvPr>
        </p:nvSpPr>
        <p:spPr>
          <a:xfrm>
            <a:off x="2855640" y="1412776"/>
            <a:ext cx="5832648" cy="360040"/>
          </a:xfrm>
        </p:spPr>
        <p:txBody>
          <a:bodyPr>
            <a:noAutofit/>
          </a:bodyPr>
          <a:lstStyle/>
          <a:p>
            <a:pPr algn="l"/>
            <a:r>
              <a:rPr lang="pt-BR" sz="1800" dirty="0">
                <a:latin typeface="Arial" pitchFamily="34" charset="0"/>
                <a:cs typeface="Arial" pitchFamily="34" charset="0"/>
              </a:rPr>
              <a:t>Esforços Solicitantes na Obra Original cf. projeto:  </a:t>
            </a:r>
          </a:p>
        </p:txBody>
      </p:sp>
      <p:sp>
        <p:nvSpPr>
          <p:cNvPr id="13" name="Subtítulo 3"/>
          <p:cNvSpPr txBox="1">
            <a:spLocks/>
          </p:cNvSpPr>
          <p:nvPr/>
        </p:nvSpPr>
        <p:spPr>
          <a:xfrm>
            <a:off x="2965802" y="4001456"/>
            <a:ext cx="6249744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Esforços Solicitantes na Obra Reformada cf. norma atual:</a:t>
            </a:r>
            <a:r>
              <a:rPr lang="pt-BR" sz="1800" dirty="0">
                <a:latin typeface="Arial" pitchFamily="34" charset="0"/>
                <a:cs typeface="Arial" pitchFamily="34" charset="0"/>
              </a:rPr>
              <a:t>  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61" t="47266" r="3697" b="38085"/>
          <a:stretch/>
        </p:blipFill>
        <p:spPr bwMode="auto">
          <a:xfrm>
            <a:off x="2135561" y="4505514"/>
            <a:ext cx="4752527" cy="209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3" name="Tinta 22">
                <a:extLst>
                  <a:ext uri="{FF2B5EF4-FFF2-40B4-BE49-F238E27FC236}">
                    <a16:creationId xmlns:a16="http://schemas.microsoft.com/office/drawing/2014/main" id="{00BA90B1-67E2-6D49-9D62-D7F1B079A5A0}"/>
                  </a:ext>
                </a:extLst>
              </p14:cNvPr>
              <p14:cNvContentPartPr/>
              <p14:nvPr/>
            </p14:nvContentPartPr>
            <p14:xfrm>
              <a:off x="5528835" y="6017062"/>
              <a:ext cx="485280" cy="60840"/>
            </p14:xfrm>
          </p:contentPart>
        </mc:Choice>
        <mc:Fallback xmlns="">
          <p:pic>
            <p:nvPicPr>
              <p:cNvPr id="23" name="Tinta 22">
                <a:extLst>
                  <a:ext uri="{FF2B5EF4-FFF2-40B4-BE49-F238E27FC236}">
                    <a16:creationId xmlns:a16="http://schemas.microsoft.com/office/drawing/2014/main" id="{00BA90B1-67E2-6D49-9D62-D7F1B079A5A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74835" y="5909062"/>
                <a:ext cx="592920" cy="27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4" name="Tinta 23">
                <a:extLst>
                  <a:ext uri="{FF2B5EF4-FFF2-40B4-BE49-F238E27FC236}">
                    <a16:creationId xmlns:a16="http://schemas.microsoft.com/office/drawing/2014/main" id="{C526993F-4FE1-6686-80CD-2A14AC5E40ED}"/>
                  </a:ext>
                </a:extLst>
              </p14:cNvPr>
              <p14:cNvContentPartPr/>
              <p14:nvPr/>
            </p14:nvContentPartPr>
            <p14:xfrm>
              <a:off x="5528835" y="6247009"/>
              <a:ext cx="496800" cy="31320"/>
            </p14:xfrm>
          </p:contentPart>
        </mc:Choice>
        <mc:Fallback xmlns="">
          <p:pic>
            <p:nvPicPr>
              <p:cNvPr id="24" name="Tinta 23">
                <a:extLst>
                  <a:ext uri="{FF2B5EF4-FFF2-40B4-BE49-F238E27FC236}">
                    <a16:creationId xmlns:a16="http://schemas.microsoft.com/office/drawing/2014/main" id="{C526993F-4FE1-6686-80CD-2A14AC5E40E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74835" y="6139009"/>
                <a:ext cx="604440" cy="24696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CaixaDeTexto 2">
            <a:extLst>
              <a:ext uri="{FF2B5EF4-FFF2-40B4-BE49-F238E27FC236}">
                <a16:creationId xmlns:a16="http://schemas.microsoft.com/office/drawing/2014/main" id="{78E09D31-4CC4-A659-4668-6BCAE713EA0A}"/>
              </a:ext>
            </a:extLst>
          </p:cNvPr>
          <p:cNvSpPr txBox="1"/>
          <p:nvPr/>
        </p:nvSpPr>
        <p:spPr>
          <a:xfrm>
            <a:off x="7320136" y="5356620"/>
            <a:ext cx="30513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Aumento de 47% na armadura</a:t>
            </a:r>
          </a:p>
          <a:p>
            <a:r>
              <a:rPr lang="pt-BR" dirty="0"/>
              <a:t>negativa (dá pra reforçar) e</a:t>
            </a:r>
          </a:p>
          <a:p>
            <a:r>
              <a:rPr lang="pt-BR" dirty="0"/>
              <a:t>de 23% na positiva??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Tinta 3">
                <a:extLst>
                  <a:ext uri="{FF2B5EF4-FFF2-40B4-BE49-F238E27FC236}">
                    <a16:creationId xmlns:a16="http://schemas.microsoft.com/office/drawing/2014/main" id="{1BB877E5-2E1E-B446-A71D-340BC95650FF}"/>
                  </a:ext>
                </a:extLst>
              </p14:cNvPr>
              <p14:cNvContentPartPr/>
              <p14:nvPr/>
            </p14:nvContentPartPr>
            <p14:xfrm>
              <a:off x="6735074" y="3203868"/>
              <a:ext cx="523440" cy="103320"/>
            </p14:xfrm>
          </p:contentPart>
        </mc:Choice>
        <mc:Fallback xmlns="">
          <p:pic>
            <p:nvPicPr>
              <p:cNvPr id="4" name="Tinta 3">
                <a:extLst>
                  <a:ext uri="{FF2B5EF4-FFF2-40B4-BE49-F238E27FC236}">
                    <a16:creationId xmlns:a16="http://schemas.microsoft.com/office/drawing/2014/main" id="{1BB877E5-2E1E-B446-A71D-340BC95650F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699074" y="3131868"/>
                <a:ext cx="595080" cy="24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Tinta 5">
                <a:extLst>
                  <a:ext uri="{FF2B5EF4-FFF2-40B4-BE49-F238E27FC236}">
                    <a16:creationId xmlns:a16="http://schemas.microsoft.com/office/drawing/2014/main" id="{1EA2C4CB-AB4E-D532-C140-F8E1DFDCEC20}"/>
                  </a:ext>
                </a:extLst>
              </p14:cNvPr>
              <p14:cNvContentPartPr/>
              <p14:nvPr/>
            </p14:nvContentPartPr>
            <p14:xfrm>
              <a:off x="6770714" y="3478188"/>
              <a:ext cx="479160" cy="124200"/>
            </p14:xfrm>
          </p:contentPart>
        </mc:Choice>
        <mc:Fallback xmlns="">
          <p:pic>
            <p:nvPicPr>
              <p:cNvPr id="6" name="Tinta 5">
                <a:extLst>
                  <a:ext uri="{FF2B5EF4-FFF2-40B4-BE49-F238E27FC236}">
                    <a16:creationId xmlns:a16="http://schemas.microsoft.com/office/drawing/2014/main" id="{1EA2C4CB-AB4E-D532-C140-F8E1DFDCEC2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734741" y="3406188"/>
                <a:ext cx="550746" cy="26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Tinta 6">
                <a:extLst>
                  <a:ext uri="{FF2B5EF4-FFF2-40B4-BE49-F238E27FC236}">
                    <a16:creationId xmlns:a16="http://schemas.microsoft.com/office/drawing/2014/main" id="{7E4FAD5B-7765-73C8-9154-83C6183CB5A5}"/>
                  </a:ext>
                </a:extLst>
              </p14:cNvPr>
              <p14:cNvContentPartPr/>
              <p14:nvPr/>
            </p14:nvContentPartPr>
            <p14:xfrm>
              <a:off x="7393874" y="5523348"/>
              <a:ext cx="2862720" cy="61560"/>
            </p14:xfrm>
          </p:contentPart>
        </mc:Choice>
        <mc:Fallback xmlns="">
          <p:pic>
            <p:nvPicPr>
              <p:cNvPr id="7" name="Tinta 6">
                <a:extLst>
                  <a:ext uri="{FF2B5EF4-FFF2-40B4-BE49-F238E27FC236}">
                    <a16:creationId xmlns:a16="http://schemas.microsoft.com/office/drawing/2014/main" id="{7E4FAD5B-7765-73C8-9154-83C6183CB5A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357874" y="5451348"/>
                <a:ext cx="2934360" cy="20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Tinta 7">
                <a:extLst>
                  <a:ext uri="{FF2B5EF4-FFF2-40B4-BE49-F238E27FC236}">
                    <a16:creationId xmlns:a16="http://schemas.microsoft.com/office/drawing/2014/main" id="{748F5BBD-616E-1BD5-8986-7A652D9A9779}"/>
                  </a:ext>
                </a:extLst>
              </p14:cNvPr>
              <p14:cNvContentPartPr/>
              <p14:nvPr/>
            </p14:nvContentPartPr>
            <p14:xfrm>
              <a:off x="7482074" y="5868948"/>
              <a:ext cx="2418120" cy="71640"/>
            </p14:xfrm>
          </p:contentPart>
        </mc:Choice>
        <mc:Fallback xmlns="">
          <p:pic>
            <p:nvPicPr>
              <p:cNvPr id="8" name="Tinta 7">
                <a:extLst>
                  <a:ext uri="{FF2B5EF4-FFF2-40B4-BE49-F238E27FC236}">
                    <a16:creationId xmlns:a16="http://schemas.microsoft.com/office/drawing/2014/main" id="{748F5BBD-616E-1BD5-8986-7A652D9A977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446079" y="5797308"/>
                <a:ext cx="2489749" cy="2145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Tinta 8">
                <a:extLst>
                  <a:ext uri="{FF2B5EF4-FFF2-40B4-BE49-F238E27FC236}">
                    <a16:creationId xmlns:a16="http://schemas.microsoft.com/office/drawing/2014/main" id="{3CC75D21-AD73-3362-04C5-7C0132899381}"/>
                  </a:ext>
                </a:extLst>
              </p14:cNvPr>
              <p14:cNvContentPartPr/>
              <p14:nvPr/>
            </p14:nvContentPartPr>
            <p14:xfrm>
              <a:off x="9399434" y="5843388"/>
              <a:ext cx="39240" cy="56160"/>
            </p14:xfrm>
          </p:contentPart>
        </mc:Choice>
        <mc:Fallback xmlns="">
          <p:pic>
            <p:nvPicPr>
              <p:cNvPr id="9" name="Tinta 8">
                <a:extLst>
                  <a:ext uri="{FF2B5EF4-FFF2-40B4-BE49-F238E27FC236}">
                    <a16:creationId xmlns:a16="http://schemas.microsoft.com/office/drawing/2014/main" id="{3CC75D21-AD73-3362-04C5-7C013289938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363101" y="5771388"/>
                <a:ext cx="111543" cy="19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Tinta 10">
                <a:extLst>
                  <a:ext uri="{FF2B5EF4-FFF2-40B4-BE49-F238E27FC236}">
                    <a16:creationId xmlns:a16="http://schemas.microsoft.com/office/drawing/2014/main" id="{0581B6E7-B278-9C04-EEDC-1137A9392B14}"/>
                  </a:ext>
                </a:extLst>
              </p14:cNvPr>
              <p14:cNvContentPartPr/>
              <p14:nvPr/>
            </p14:nvContentPartPr>
            <p14:xfrm>
              <a:off x="9104594" y="5859948"/>
              <a:ext cx="708120" cy="9720"/>
            </p14:xfrm>
          </p:contentPart>
        </mc:Choice>
        <mc:Fallback xmlns="">
          <p:pic>
            <p:nvPicPr>
              <p:cNvPr id="11" name="Tinta 10">
                <a:extLst>
                  <a:ext uri="{FF2B5EF4-FFF2-40B4-BE49-F238E27FC236}">
                    <a16:creationId xmlns:a16="http://schemas.microsoft.com/office/drawing/2014/main" id="{0581B6E7-B278-9C04-EEDC-1137A9392B14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068594" y="5787948"/>
                <a:ext cx="77976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Tinta 13">
                <a:extLst>
                  <a:ext uri="{FF2B5EF4-FFF2-40B4-BE49-F238E27FC236}">
                    <a16:creationId xmlns:a16="http://schemas.microsoft.com/office/drawing/2014/main" id="{88C8690D-A47F-BE8B-74F8-646AAD6BC46E}"/>
                  </a:ext>
                </a:extLst>
              </p14:cNvPr>
              <p14:cNvContentPartPr/>
              <p14:nvPr/>
            </p14:nvContentPartPr>
            <p14:xfrm>
              <a:off x="7403594" y="6096108"/>
              <a:ext cx="1946880" cy="60120"/>
            </p14:xfrm>
          </p:contentPart>
        </mc:Choice>
        <mc:Fallback xmlns="">
          <p:pic>
            <p:nvPicPr>
              <p:cNvPr id="14" name="Tinta 13">
                <a:extLst>
                  <a:ext uri="{FF2B5EF4-FFF2-40B4-BE49-F238E27FC236}">
                    <a16:creationId xmlns:a16="http://schemas.microsoft.com/office/drawing/2014/main" id="{88C8690D-A47F-BE8B-74F8-646AAD6BC46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367594" y="6024537"/>
                <a:ext cx="2018520" cy="2029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" name="Tinta 14">
                <a:extLst>
                  <a:ext uri="{FF2B5EF4-FFF2-40B4-BE49-F238E27FC236}">
                    <a16:creationId xmlns:a16="http://schemas.microsoft.com/office/drawing/2014/main" id="{7501F5D4-9634-F56D-D97B-804761BC4B85}"/>
                  </a:ext>
                </a:extLst>
              </p14:cNvPr>
              <p14:cNvContentPartPr/>
              <p14:nvPr/>
            </p14:nvContentPartPr>
            <p14:xfrm>
              <a:off x="8976794" y="5899188"/>
              <a:ext cx="360" cy="360"/>
            </p14:xfrm>
          </p:contentPart>
        </mc:Choice>
        <mc:Fallback xmlns="">
          <p:pic>
            <p:nvPicPr>
              <p:cNvPr id="15" name="Tinta 14">
                <a:extLst>
                  <a:ext uri="{FF2B5EF4-FFF2-40B4-BE49-F238E27FC236}">
                    <a16:creationId xmlns:a16="http://schemas.microsoft.com/office/drawing/2014/main" id="{7501F5D4-9634-F56D-D97B-804761BC4B8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940794" y="5827188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7" name="Tinta 16">
                <a:extLst>
                  <a:ext uri="{FF2B5EF4-FFF2-40B4-BE49-F238E27FC236}">
                    <a16:creationId xmlns:a16="http://schemas.microsoft.com/office/drawing/2014/main" id="{53BA3849-D33F-4BB9-109A-E2AACE09CCE5}"/>
                  </a:ext>
                </a:extLst>
              </p14:cNvPr>
              <p14:cNvContentPartPr/>
              <p14:nvPr/>
            </p14:nvContentPartPr>
            <p14:xfrm>
              <a:off x="7422674" y="5712348"/>
              <a:ext cx="2774160" cy="720"/>
            </p14:xfrm>
          </p:contentPart>
        </mc:Choice>
        <mc:Fallback xmlns="">
          <p:pic>
            <p:nvPicPr>
              <p:cNvPr id="17" name="Tinta 16">
                <a:extLst>
                  <a:ext uri="{FF2B5EF4-FFF2-40B4-BE49-F238E27FC236}">
                    <a16:creationId xmlns:a16="http://schemas.microsoft.com/office/drawing/2014/main" id="{53BA3849-D33F-4BB9-109A-E2AACE09CCE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386674" y="5568348"/>
                <a:ext cx="28458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8" name="Tinta 17">
                <a:extLst>
                  <a:ext uri="{FF2B5EF4-FFF2-40B4-BE49-F238E27FC236}">
                    <a16:creationId xmlns:a16="http://schemas.microsoft.com/office/drawing/2014/main" id="{D7EB983D-C291-F7DC-524F-4EB954247635}"/>
                  </a:ext>
                </a:extLst>
              </p14:cNvPr>
              <p14:cNvContentPartPr/>
              <p14:nvPr/>
            </p14:nvContentPartPr>
            <p14:xfrm>
              <a:off x="7479554" y="5908188"/>
              <a:ext cx="2236680" cy="138960"/>
            </p14:xfrm>
          </p:contentPart>
        </mc:Choice>
        <mc:Fallback xmlns="">
          <p:pic>
            <p:nvPicPr>
              <p:cNvPr id="18" name="Tinta 17">
                <a:extLst>
                  <a:ext uri="{FF2B5EF4-FFF2-40B4-BE49-F238E27FC236}">
                    <a16:creationId xmlns:a16="http://schemas.microsoft.com/office/drawing/2014/main" id="{D7EB983D-C291-F7DC-524F-4EB954247635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443554" y="5836374"/>
                <a:ext cx="2308320" cy="2822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9" name="Tinta 18">
                <a:extLst>
                  <a:ext uri="{FF2B5EF4-FFF2-40B4-BE49-F238E27FC236}">
                    <a16:creationId xmlns:a16="http://schemas.microsoft.com/office/drawing/2014/main" id="{E7531C42-96B1-C6AB-16B3-479ED019B946}"/>
                  </a:ext>
                </a:extLst>
              </p14:cNvPr>
              <p14:cNvContentPartPr/>
              <p14:nvPr/>
            </p14:nvContentPartPr>
            <p14:xfrm>
              <a:off x="7669274" y="6046788"/>
              <a:ext cx="431640" cy="360"/>
            </p14:xfrm>
          </p:contentPart>
        </mc:Choice>
        <mc:Fallback xmlns="">
          <p:pic>
            <p:nvPicPr>
              <p:cNvPr id="19" name="Tinta 18">
                <a:extLst>
                  <a:ext uri="{FF2B5EF4-FFF2-40B4-BE49-F238E27FC236}">
                    <a16:creationId xmlns:a16="http://schemas.microsoft.com/office/drawing/2014/main" id="{E7531C42-96B1-C6AB-16B3-479ED019B946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7633274" y="5974788"/>
                <a:ext cx="50328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0" name="Tinta 19">
                <a:extLst>
                  <a:ext uri="{FF2B5EF4-FFF2-40B4-BE49-F238E27FC236}">
                    <a16:creationId xmlns:a16="http://schemas.microsoft.com/office/drawing/2014/main" id="{E350DBFC-660F-54D9-8418-D920BD3A2F00}"/>
                  </a:ext>
                </a:extLst>
              </p14:cNvPr>
              <p14:cNvContentPartPr/>
              <p14:nvPr/>
            </p14:nvContentPartPr>
            <p14:xfrm>
              <a:off x="7452554" y="5928708"/>
              <a:ext cx="59400" cy="7920"/>
            </p14:xfrm>
          </p:contentPart>
        </mc:Choice>
        <mc:Fallback xmlns="">
          <p:pic>
            <p:nvPicPr>
              <p:cNvPr id="20" name="Tinta 19">
                <a:extLst>
                  <a:ext uri="{FF2B5EF4-FFF2-40B4-BE49-F238E27FC236}">
                    <a16:creationId xmlns:a16="http://schemas.microsoft.com/office/drawing/2014/main" id="{E350DBFC-660F-54D9-8418-D920BD3A2F00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7416554" y="5856708"/>
                <a:ext cx="131040" cy="15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2" name="Tinta 21">
                <a:extLst>
                  <a:ext uri="{FF2B5EF4-FFF2-40B4-BE49-F238E27FC236}">
                    <a16:creationId xmlns:a16="http://schemas.microsoft.com/office/drawing/2014/main" id="{1FF7855F-CAEB-42BF-9292-FBD7BFF02190}"/>
                  </a:ext>
                </a:extLst>
              </p14:cNvPr>
              <p14:cNvContentPartPr/>
              <p14:nvPr/>
            </p14:nvContentPartPr>
            <p14:xfrm>
              <a:off x="9340394" y="6105828"/>
              <a:ext cx="335160" cy="360"/>
            </p14:xfrm>
          </p:contentPart>
        </mc:Choice>
        <mc:Fallback xmlns="">
          <p:pic>
            <p:nvPicPr>
              <p:cNvPr id="22" name="Tinta 21">
                <a:extLst>
                  <a:ext uri="{FF2B5EF4-FFF2-40B4-BE49-F238E27FC236}">
                    <a16:creationId xmlns:a16="http://schemas.microsoft.com/office/drawing/2014/main" id="{1FF7855F-CAEB-42BF-9292-FBD7BFF02190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9304394" y="6033828"/>
                <a:ext cx="4068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5" name="Tinta 24">
                <a:extLst>
                  <a:ext uri="{FF2B5EF4-FFF2-40B4-BE49-F238E27FC236}">
                    <a16:creationId xmlns:a16="http://schemas.microsoft.com/office/drawing/2014/main" id="{20D05194-D01F-A525-F11F-0CBBDBDCE399}"/>
                  </a:ext>
                </a:extLst>
              </p14:cNvPr>
              <p14:cNvContentPartPr/>
              <p14:nvPr/>
            </p14:nvContentPartPr>
            <p14:xfrm>
              <a:off x="9232394" y="6164868"/>
              <a:ext cx="383400" cy="360"/>
            </p14:xfrm>
          </p:contentPart>
        </mc:Choice>
        <mc:Fallback xmlns="">
          <p:pic>
            <p:nvPicPr>
              <p:cNvPr id="25" name="Tinta 24">
                <a:extLst>
                  <a:ext uri="{FF2B5EF4-FFF2-40B4-BE49-F238E27FC236}">
                    <a16:creationId xmlns:a16="http://schemas.microsoft.com/office/drawing/2014/main" id="{20D05194-D01F-A525-F11F-0CBBDBDCE399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9196394" y="6092868"/>
                <a:ext cx="45504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6" name="Tinta 25">
                <a:extLst>
                  <a:ext uri="{FF2B5EF4-FFF2-40B4-BE49-F238E27FC236}">
                    <a16:creationId xmlns:a16="http://schemas.microsoft.com/office/drawing/2014/main" id="{3D3ADAE4-545B-4376-EBF0-620E9D3A22D5}"/>
                  </a:ext>
                </a:extLst>
              </p14:cNvPr>
              <p14:cNvContentPartPr/>
              <p14:nvPr/>
            </p14:nvContentPartPr>
            <p14:xfrm>
              <a:off x="9763394" y="5879028"/>
              <a:ext cx="452160" cy="10800"/>
            </p14:xfrm>
          </p:contentPart>
        </mc:Choice>
        <mc:Fallback xmlns="">
          <p:pic>
            <p:nvPicPr>
              <p:cNvPr id="26" name="Tinta 25">
                <a:extLst>
                  <a:ext uri="{FF2B5EF4-FFF2-40B4-BE49-F238E27FC236}">
                    <a16:creationId xmlns:a16="http://schemas.microsoft.com/office/drawing/2014/main" id="{3D3ADAE4-545B-4376-EBF0-620E9D3A22D5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9727394" y="5807028"/>
                <a:ext cx="523800" cy="15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7" name="Tinta 26">
                <a:extLst>
                  <a:ext uri="{FF2B5EF4-FFF2-40B4-BE49-F238E27FC236}">
                    <a16:creationId xmlns:a16="http://schemas.microsoft.com/office/drawing/2014/main" id="{CF2AD741-5142-B10D-2802-328EE95CE340}"/>
                  </a:ext>
                </a:extLst>
              </p14:cNvPr>
              <p14:cNvContentPartPr/>
              <p14:nvPr/>
            </p14:nvContentPartPr>
            <p14:xfrm>
              <a:off x="9822074" y="5790828"/>
              <a:ext cx="400680" cy="30600"/>
            </p14:xfrm>
          </p:contentPart>
        </mc:Choice>
        <mc:Fallback xmlns="">
          <p:pic>
            <p:nvPicPr>
              <p:cNvPr id="27" name="Tinta 26">
                <a:extLst>
                  <a:ext uri="{FF2B5EF4-FFF2-40B4-BE49-F238E27FC236}">
                    <a16:creationId xmlns:a16="http://schemas.microsoft.com/office/drawing/2014/main" id="{CF2AD741-5142-B10D-2802-328EE95CE340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9786074" y="5718828"/>
                <a:ext cx="472320" cy="17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8" name="Tinta 27">
                <a:extLst>
                  <a:ext uri="{FF2B5EF4-FFF2-40B4-BE49-F238E27FC236}">
                    <a16:creationId xmlns:a16="http://schemas.microsoft.com/office/drawing/2014/main" id="{F161D292-EED6-40DA-E74E-58834E8FAD6B}"/>
                  </a:ext>
                </a:extLst>
              </p14:cNvPr>
              <p14:cNvContentPartPr/>
              <p14:nvPr/>
            </p14:nvContentPartPr>
            <p14:xfrm>
              <a:off x="7856114" y="5573028"/>
              <a:ext cx="2355840" cy="61200"/>
            </p14:xfrm>
          </p:contentPart>
        </mc:Choice>
        <mc:Fallback xmlns="">
          <p:pic>
            <p:nvPicPr>
              <p:cNvPr id="28" name="Tinta 27">
                <a:extLst>
                  <a:ext uri="{FF2B5EF4-FFF2-40B4-BE49-F238E27FC236}">
                    <a16:creationId xmlns:a16="http://schemas.microsoft.com/office/drawing/2014/main" id="{F161D292-EED6-40DA-E74E-58834E8FAD6B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820114" y="5501028"/>
                <a:ext cx="2427480" cy="20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9" name="Tinta 28">
                <a:extLst>
                  <a:ext uri="{FF2B5EF4-FFF2-40B4-BE49-F238E27FC236}">
                    <a16:creationId xmlns:a16="http://schemas.microsoft.com/office/drawing/2014/main" id="{D17BDD34-8A39-427F-CD2B-83EB79D3A57E}"/>
                  </a:ext>
                </a:extLst>
              </p14:cNvPr>
              <p14:cNvContentPartPr/>
              <p14:nvPr/>
            </p14:nvContentPartPr>
            <p14:xfrm>
              <a:off x="8347514" y="5788668"/>
              <a:ext cx="937440" cy="100800"/>
            </p14:xfrm>
          </p:contentPart>
        </mc:Choice>
        <mc:Fallback xmlns="">
          <p:pic>
            <p:nvPicPr>
              <p:cNvPr id="29" name="Tinta 28">
                <a:extLst>
                  <a:ext uri="{FF2B5EF4-FFF2-40B4-BE49-F238E27FC236}">
                    <a16:creationId xmlns:a16="http://schemas.microsoft.com/office/drawing/2014/main" id="{D17BDD34-8A39-427F-CD2B-83EB79D3A57E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8311514" y="5716668"/>
                <a:ext cx="1009080" cy="244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6304943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81808" y="620689"/>
            <a:ext cx="7772400" cy="720079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REDUÇÃO DAS MARGENS DE SEGURANÇA</a:t>
            </a:r>
          </a:p>
        </p:txBody>
      </p:sp>
      <p:sp>
        <p:nvSpPr>
          <p:cNvPr id="9" name="Subtítulo 2"/>
          <p:cNvSpPr txBox="1">
            <a:spLocks/>
          </p:cNvSpPr>
          <p:nvPr/>
        </p:nvSpPr>
        <p:spPr>
          <a:xfrm>
            <a:off x="2839616" y="3501008"/>
            <a:ext cx="6656784" cy="2160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t-BR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1" name="Subtítulo 3"/>
          <p:cNvSpPr>
            <a:spLocks noGrp="1"/>
          </p:cNvSpPr>
          <p:nvPr>
            <p:ph type="subTitle" idx="1"/>
          </p:nvPr>
        </p:nvSpPr>
        <p:spPr>
          <a:xfrm>
            <a:off x="2639616" y="1700808"/>
            <a:ext cx="6856784" cy="792088"/>
          </a:xfrm>
        </p:spPr>
        <p:txBody>
          <a:bodyPr>
            <a:normAutofit/>
          </a:bodyPr>
          <a:lstStyle/>
          <a:p>
            <a:pPr algn="l"/>
            <a:r>
              <a:rPr lang="pt-BR" sz="2000" dirty="0"/>
              <a:t> </a:t>
            </a:r>
          </a:p>
        </p:txBody>
      </p:sp>
      <p:sp>
        <p:nvSpPr>
          <p:cNvPr id="3" name="Retângulo 2"/>
          <p:cNvSpPr/>
          <p:nvPr/>
        </p:nvSpPr>
        <p:spPr>
          <a:xfrm>
            <a:off x="2567608" y="1481428"/>
            <a:ext cx="70567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dirty="0">
                <a:latin typeface="Arial" pitchFamily="34" charset="0"/>
                <a:cs typeface="Arial" pitchFamily="34" charset="0"/>
              </a:rPr>
              <a:t>Aplicando a Teoria da Confiabilidade, dado que a obra existente apresenta bom desempenho após 60 anos com verificação de resistência e geometria, pode-se aplicar redutores para a majoração das ações .</a:t>
            </a:r>
          </a:p>
        </p:txBody>
      </p:sp>
      <p:pic>
        <p:nvPicPr>
          <p:cNvPr id="12" name="Imagem 11"/>
          <p:cNvPicPr/>
          <p:nvPr/>
        </p:nvPicPr>
        <p:blipFill rotWithShape="1">
          <a:blip r:embed="rId3"/>
          <a:srcRect l="53327" t="43802" r="25783" b="35688"/>
          <a:stretch/>
        </p:blipFill>
        <p:spPr bwMode="auto">
          <a:xfrm>
            <a:off x="3431704" y="2924944"/>
            <a:ext cx="5328592" cy="32403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tângulo 3"/>
          <p:cNvSpPr/>
          <p:nvPr/>
        </p:nvSpPr>
        <p:spPr>
          <a:xfrm>
            <a:off x="3431704" y="4797152"/>
            <a:ext cx="2952328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9045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173796" y="102883"/>
            <a:ext cx="7772400" cy="720079"/>
          </a:xfrm>
        </p:spPr>
        <p:txBody>
          <a:bodyPr>
            <a:normAutofit/>
          </a:bodyPr>
          <a:lstStyle/>
          <a:p>
            <a:r>
              <a:rPr lang="pt-BR" dirty="0">
                <a:latin typeface="Arial" pitchFamily="34" charset="0"/>
                <a:cs typeface="Arial" pitchFamily="34" charset="0"/>
              </a:rPr>
              <a:t>TEORIA DA CONFIABILIDADE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1" name="Subtítulo 3"/>
          <p:cNvSpPr>
            <a:spLocks noGrp="1"/>
          </p:cNvSpPr>
          <p:nvPr>
            <p:ph type="subTitle" idx="1"/>
          </p:nvPr>
        </p:nvSpPr>
        <p:spPr>
          <a:xfrm>
            <a:off x="2135560" y="1064848"/>
            <a:ext cx="7848872" cy="1440160"/>
          </a:xfrm>
        </p:spPr>
        <p:txBody>
          <a:bodyPr>
            <a:normAutofit lnSpcReduction="10000"/>
          </a:bodyPr>
          <a:lstStyle/>
          <a:p>
            <a:pPr marL="342900" indent="-342900" algn="just">
              <a:buFontTx/>
              <a:buChar char="-"/>
            </a:pPr>
            <a:r>
              <a:rPr lang="pt-BR" sz="2000" dirty="0"/>
              <a:t>Foi com base na Teoria da Confiabilidade que se evitaram reforços para os momentos positivos e as forças cortantes, aceitando probabilidades de ruína um pouco maiores, ainda aceitas pelas publicações citadas.</a:t>
            </a:r>
          </a:p>
        </p:txBody>
      </p:sp>
      <p:sp>
        <p:nvSpPr>
          <p:cNvPr id="7" name="Subtítulo 3"/>
          <p:cNvSpPr txBox="1">
            <a:spLocks/>
          </p:cNvSpPr>
          <p:nvPr/>
        </p:nvSpPr>
        <p:spPr>
          <a:xfrm>
            <a:off x="1775521" y="3606244"/>
            <a:ext cx="2383409" cy="187220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000" dirty="0">
                <a:solidFill>
                  <a:schemeClr val="tx1"/>
                </a:solidFill>
              </a:rPr>
              <a:t>Para a verificação da segurança à Flexão e Força Cortante foram usadas as seguintes equações:</a:t>
            </a:r>
          </a:p>
          <a:p>
            <a:pPr algn="just"/>
            <a:endParaRPr lang="pt-BR" sz="2000" dirty="0">
              <a:solidFill>
                <a:srgbClr val="FF0000"/>
              </a:solidFill>
            </a:endParaRPr>
          </a:p>
        </p:txBody>
      </p:sp>
      <p:sp>
        <p:nvSpPr>
          <p:cNvPr id="8" name="Seta para a direita 7"/>
          <p:cNvSpPr/>
          <p:nvPr/>
        </p:nvSpPr>
        <p:spPr>
          <a:xfrm>
            <a:off x="4181007" y="4352993"/>
            <a:ext cx="648072" cy="324036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9558561-EE4C-7AB7-9221-15C6D6912CA5}"/>
              </a:ext>
            </a:extLst>
          </p:cNvPr>
          <p:cNvSpPr txBox="1"/>
          <p:nvPr/>
        </p:nvSpPr>
        <p:spPr>
          <a:xfrm>
            <a:off x="5231904" y="2420889"/>
            <a:ext cx="50405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dirty="0"/>
              <a:t>Flexão</a:t>
            </a:r>
          </a:p>
          <a:p>
            <a:r>
              <a:rPr lang="pt-BR" dirty="0"/>
              <a:t>      </a:t>
            </a:r>
            <a:r>
              <a:rPr lang="pt-BR" dirty="0">
                <a:solidFill>
                  <a:srgbClr val="FF0000"/>
                </a:solidFill>
              </a:rPr>
              <a:t>M</a:t>
            </a:r>
            <a:r>
              <a:rPr lang="pt-BR" dirty="0"/>
              <a:t>= ((AS.fy.</a:t>
            </a:r>
            <a:r>
              <a:rPr lang="pt-BR" dirty="0">
                <a:solidFill>
                  <a:srgbClr val="FF0000"/>
                </a:solidFill>
              </a:rPr>
              <a:t>E</a:t>
            </a:r>
            <a:r>
              <a:rPr lang="pt-BR" dirty="0"/>
              <a:t>z) – (Mg + Mq)) </a:t>
            </a:r>
          </a:p>
          <a:p>
            <a:r>
              <a:rPr lang="pt-BR" dirty="0"/>
              <a:t>       Cada uma das variaveis dessa eq deve estar estatisticamente bem definida – modelo, média e desvio padrão. </a:t>
            </a:r>
            <a:r>
              <a:rPr lang="pt-BR" dirty="0">
                <a:solidFill>
                  <a:srgbClr val="FF0000"/>
                </a:solidFill>
              </a:rPr>
              <a:t>E </a:t>
            </a:r>
            <a:r>
              <a:rPr lang="pt-BR" dirty="0"/>
              <a:t>é o erro do modelo de cállculo da flexão no ELU.  </a:t>
            </a:r>
            <a:r>
              <a:rPr lang="pt-BR" dirty="0">
                <a:solidFill>
                  <a:srgbClr val="FF0000"/>
                </a:solidFill>
              </a:rPr>
              <a:t>M</a:t>
            </a:r>
            <a:r>
              <a:rPr lang="pt-BR" dirty="0"/>
              <a:t> é a margemde segurança entre resistencia e solicitação.</a:t>
            </a:r>
          </a:p>
          <a:p>
            <a:r>
              <a:rPr lang="pt-BR" dirty="0">
                <a:solidFill>
                  <a:srgbClr val="FF0000"/>
                </a:solidFill>
              </a:rPr>
              <a:t>E tem média 1,02 e CV 6%</a:t>
            </a:r>
          </a:p>
          <a:p>
            <a:endParaRPr lang="pt-BR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pt-BR" dirty="0"/>
              <a:t>Força Cortante</a:t>
            </a:r>
          </a:p>
          <a:p>
            <a:r>
              <a:rPr lang="pt-BR" dirty="0"/>
              <a:t>      Uma equação equivalente pode ser escrita para a Força Cortante com base na nossa norma, mas atenção com o erro do modelo </a:t>
            </a:r>
            <a:r>
              <a:rPr lang="pt-BR" dirty="0">
                <a:solidFill>
                  <a:srgbClr val="FF0000"/>
                </a:solidFill>
              </a:rPr>
              <a:t>E, que nesse caso tem média de 1,08 e CV 11%</a:t>
            </a:r>
          </a:p>
          <a:p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800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000" dirty="0"/>
              <a:t>NÃO FOI LOCALIZADO O PROJETO EXECUTIVO DA PONTE</a:t>
            </a:r>
          </a:p>
          <a:p>
            <a:r>
              <a:rPr lang="pt-BR" sz="2000" dirty="0"/>
              <a:t>RECONSTITUIRAM-SE AS ARMADURAS CONFORME NORMAS VIGENTES À ÉPOCA, COM OS  </a:t>
            </a:r>
            <a:r>
              <a:rPr lang="pt-BR" sz="2000" i="1" dirty="0"/>
              <a:t>f</a:t>
            </a:r>
            <a:r>
              <a:rPr lang="pt-BR" sz="2000" baseline="-25000" dirty="0"/>
              <a:t>c</a:t>
            </a:r>
            <a:r>
              <a:rPr lang="pt-BR" sz="2000" dirty="0"/>
              <a:t> OBTIDOS DOS= ENSAIOS DE RESISTÊNCIA À COMPRESSÃO, </a:t>
            </a:r>
            <a:r>
              <a:rPr lang="pt-BR" sz="2000" dirty="0">
                <a:solidFill>
                  <a:srgbClr val="FF0000"/>
                </a:solidFill>
              </a:rPr>
              <a:t>COM REDUÇÃO DO GANHO COM IDADE! – </a:t>
            </a:r>
            <a:r>
              <a:rPr lang="pt-BR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σ</a:t>
            </a:r>
            <a:r>
              <a:rPr lang="pt-BR" sz="2400" baseline="-25000" dirty="0">
                <a:solidFill>
                  <a:srgbClr val="FF0000"/>
                </a:solidFill>
              </a:rPr>
              <a:t>c</a:t>
            </a:r>
            <a:r>
              <a:rPr lang="pt-BR" baseline="-25000" dirty="0">
                <a:solidFill>
                  <a:srgbClr val="FF0000"/>
                </a:solidFill>
              </a:rPr>
              <a:t>28</a:t>
            </a:r>
            <a:r>
              <a:rPr lang="pt-BR" sz="2400" dirty="0">
                <a:solidFill>
                  <a:srgbClr val="FF0000"/>
                </a:solidFill>
              </a:rPr>
              <a:t> = </a:t>
            </a:r>
            <a:r>
              <a:rPr lang="pt-BR" sz="2000" dirty="0">
                <a:solidFill>
                  <a:srgbClr val="FF0000"/>
                </a:solidFill>
              </a:rPr>
              <a:t>15MPA</a:t>
            </a:r>
          </a:p>
          <a:p>
            <a:r>
              <a:rPr lang="pt-BR" sz="2000" dirty="0"/>
              <a:t>NA VERIFICAÇÃO DAS ARMADURAS FORAM IDENTIFICADOS  DOIS TIPOS DE AÇO NAS ESTRUTURAS: 37-CA E 50-CA - EM GERAL, BITOLAS MAIORES QUE 8mm SÃO </a:t>
            </a:r>
            <a:r>
              <a:rPr lang="pt-BR" sz="2000" dirty="0">
                <a:solidFill>
                  <a:srgbClr val="FF0000"/>
                </a:solidFill>
              </a:rPr>
              <a:t>50-CA (</a:t>
            </a:r>
            <a:r>
              <a:rPr lang="pt-BR" sz="2000" dirty="0" err="1">
                <a:solidFill>
                  <a:srgbClr val="FF0000"/>
                </a:solidFill>
              </a:rPr>
              <a:t>f</a:t>
            </a:r>
            <a:r>
              <a:rPr lang="pt-BR" sz="2000" baseline="-25000" dirty="0" err="1">
                <a:solidFill>
                  <a:srgbClr val="FF0000"/>
                </a:solidFill>
              </a:rPr>
              <a:t>y</a:t>
            </a:r>
            <a:r>
              <a:rPr lang="pt-BR" sz="2000" dirty="0">
                <a:solidFill>
                  <a:srgbClr val="FF0000"/>
                </a:solidFill>
              </a:rPr>
              <a:t>=3TF/CM2), </a:t>
            </a:r>
            <a:r>
              <a:rPr lang="pt-BR" sz="2000" dirty="0"/>
              <a:t>E AS DEMAIS </a:t>
            </a:r>
            <a:r>
              <a:rPr lang="pt-BR" sz="2000" dirty="0">
                <a:solidFill>
                  <a:srgbClr val="FF0000"/>
                </a:solidFill>
              </a:rPr>
              <a:t>37-CA (</a:t>
            </a:r>
            <a:r>
              <a:rPr lang="pt-BR" sz="2000" dirty="0" err="1">
                <a:solidFill>
                  <a:srgbClr val="FF0000"/>
                </a:solidFill>
              </a:rPr>
              <a:t>f</a:t>
            </a:r>
            <a:r>
              <a:rPr lang="pt-BR" sz="2000" baseline="-25000" dirty="0" err="1">
                <a:solidFill>
                  <a:srgbClr val="FF0000"/>
                </a:solidFill>
              </a:rPr>
              <a:t>y</a:t>
            </a:r>
            <a:r>
              <a:rPr lang="pt-BR" sz="2000" dirty="0">
                <a:solidFill>
                  <a:srgbClr val="FF0000"/>
                </a:solidFill>
              </a:rPr>
              <a:t>=2,5TF/CM2).</a:t>
            </a:r>
          </a:p>
          <a:p>
            <a:r>
              <a:rPr lang="pt-BR" sz="2000" dirty="0"/>
              <a:t>A PARTIR DESSAS ARMADURAS, REALIZOU-SE VERIFICAÇÃO ESTRUTURAL PARA </a:t>
            </a:r>
            <a:r>
              <a:rPr lang="pt-BR" sz="2000" dirty="0">
                <a:solidFill>
                  <a:srgbClr val="FF0000"/>
                </a:solidFill>
              </a:rPr>
              <a:t>USO ATUAL EM TERMOS DE CARGAS E CRITÉRIOS DE PROJETO </a:t>
            </a:r>
            <a:r>
              <a:rPr lang="pt-BR" sz="2000" dirty="0"/>
              <a:t>– </a:t>
            </a:r>
            <a:r>
              <a:rPr lang="pt-BR" sz="2000" dirty="0">
                <a:solidFill>
                  <a:srgbClr val="FF0000"/>
                </a:solidFill>
              </a:rPr>
              <a:t>CONSIDERANDO GANHO COM IDADE E PERDA POR EFEITO RUSCH!</a:t>
            </a:r>
            <a:endParaRPr lang="pt-BR" sz="2000" dirty="0"/>
          </a:p>
          <a:p>
            <a:r>
              <a:rPr lang="pt-BR" sz="2000" dirty="0">
                <a:solidFill>
                  <a:srgbClr val="FF0000"/>
                </a:solidFill>
              </a:rPr>
              <a:t>UTILIZOU-SE REDUÇÃO DOS </a:t>
            </a:r>
            <a:r>
              <a:rPr lang="pt-BR" dirty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pt-BR" baseline="-25000" dirty="0">
                <a:solidFill>
                  <a:srgbClr val="FF0000"/>
                </a:solidFill>
              </a:rPr>
              <a:t>(g e q) </a:t>
            </a:r>
            <a:r>
              <a:rPr lang="pt-BR" sz="2000" dirty="0"/>
              <a:t>EM ALGUNS CASOS, CONSIDERANDO A BOA RESPOSTA ESTRUTURAL</a:t>
            </a: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6" name="Título 5"/>
          <p:cNvSpPr>
            <a:spLocks noGrp="1"/>
          </p:cNvSpPr>
          <p:nvPr>
            <p:ph type="title" idx="4294967295"/>
          </p:nvPr>
        </p:nvSpPr>
        <p:spPr>
          <a:xfrm>
            <a:off x="170945" y="43872"/>
            <a:ext cx="8648202" cy="640428"/>
          </a:xfrm>
        </p:spPr>
        <p:txBody>
          <a:bodyPr>
            <a:normAutofit/>
          </a:bodyPr>
          <a:lstStyle/>
          <a:p>
            <a:r>
              <a:rPr lang="pt-BR" dirty="0"/>
              <a:t>VERIFICAÇÃO ESTRUTURAL – </a:t>
            </a:r>
            <a:r>
              <a:rPr lang="pt-BR" dirty="0">
                <a:solidFill>
                  <a:srgbClr val="FF0000"/>
                </a:solidFill>
              </a:rPr>
              <a:t>VÃOS 2, 3 E 4 </a:t>
            </a:r>
            <a:r>
              <a:rPr lang="pt-BR" dirty="0"/>
              <a:t>– VIGA CONTINUA CA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7C35B0A-9865-4DAF-8013-174077F3A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501" y="3951782"/>
            <a:ext cx="9853695" cy="241140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6905842-17DD-DCD1-47BE-F4F6D179978E}"/>
              </a:ext>
            </a:extLst>
          </p:cNvPr>
          <p:cNvSpPr txBox="1"/>
          <p:nvPr/>
        </p:nvSpPr>
        <p:spPr>
          <a:xfrm>
            <a:off x="11226515" y="5230762"/>
            <a:ext cx="914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FF0000"/>
                </a:solidFill>
              </a:rPr>
              <a:t>20MPa</a:t>
            </a:r>
          </a:p>
        </p:txBody>
      </p:sp>
    </p:spTree>
    <p:extLst>
      <p:ext uri="{BB962C8B-B14F-4D97-AF65-F5344CB8AC3E}">
        <p14:creationId xmlns:p14="http://schemas.microsoft.com/office/powerpoint/2010/main" val="402412580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81808" y="476673"/>
            <a:ext cx="7772400" cy="720079"/>
          </a:xfrm>
        </p:spPr>
        <p:txBody>
          <a:bodyPr>
            <a:normAutofit/>
          </a:bodyPr>
          <a:lstStyle/>
          <a:p>
            <a:r>
              <a:rPr lang="pt-BR" dirty="0">
                <a:latin typeface="Arial" pitchFamily="34" charset="0"/>
                <a:cs typeface="Arial" pitchFamily="34" charset="0"/>
              </a:rPr>
              <a:t>TEORIA DA CONFIABILIDADE</a:t>
            </a:r>
          </a:p>
        </p:txBody>
      </p:sp>
      <p:sp>
        <p:nvSpPr>
          <p:cNvPr id="9" name="Subtítulo 2"/>
          <p:cNvSpPr txBox="1">
            <a:spLocks/>
          </p:cNvSpPr>
          <p:nvPr/>
        </p:nvSpPr>
        <p:spPr>
          <a:xfrm>
            <a:off x="2279576" y="2492896"/>
            <a:ext cx="7776864" cy="3960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Onde. Para a obra reformada:</a:t>
            </a:r>
          </a:p>
          <a:p>
            <a:pPr algn="just"/>
            <a:r>
              <a:rPr lang="pt-B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 – M. positivo - </a:t>
            </a:r>
            <a:r>
              <a:rPr lang="pt-BR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condição de projeto</a:t>
            </a:r>
            <a:r>
              <a:rPr lang="pt-B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com </a:t>
            </a:r>
            <a:r>
              <a:rPr lang="pt-BR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fck</a:t>
            </a:r>
            <a:r>
              <a:rPr lang="pt-B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15 MPa e CV 15% </a:t>
            </a:r>
          </a:p>
          <a:p>
            <a:pPr algn="just"/>
            <a:r>
              <a:rPr lang="pt-B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 – M. positivo – </a:t>
            </a:r>
            <a:r>
              <a:rPr lang="pt-BR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condição reforçada</a:t>
            </a:r>
            <a:r>
              <a:rPr lang="pt-B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com fck 30 MPa e </a:t>
            </a:r>
            <a:r>
              <a:rPr lang="pt-BR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CV10%</a:t>
            </a:r>
          </a:p>
          <a:p>
            <a:pPr algn="just"/>
            <a:r>
              <a:rPr lang="pt-B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 – M. positivo – </a:t>
            </a:r>
            <a:r>
              <a:rPr lang="pt-BR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projeto</a:t>
            </a:r>
            <a:r>
              <a:rPr lang="pt-B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com fck 15 Mpa e redução do </a:t>
            </a:r>
            <a:r>
              <a:rPr lang="pt-BR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CV (h) de 6 para 3%</a:t>
            </a:r>
          </a:p>
          <a:p>
            <a:pPr algn="just"/>
            <a:r>
              <a:rPr lang="pt-B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 – M. positivo – </a:t>
            </a:r>
            <a:r>
              <a:rPr lang="pt-BR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reforçada, </a:t>
            </a:r>
            <a:r>
              <a:rPr lang="pt-B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com fck 30 Mpa, </a:t>
            </a:r>
            <a:r>
              <a:rPr lang="pt-BR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CV15%, em conjunto com C</a:t>
            </a:r>
          </a:p>
          <a:p>
            <a:pPr algn="just"/>
            <a:r>
              <a:rPr lang="pt-B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 – M. negativo - condição de projeto, com </a:t>
            </a:r>
            <a:r>
              <a:rPr lang="pt-BR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fck</a:t>
            </a:r>
            <a:r>
              <a:rPr lang="pt-B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15 MPa e CV 15% </a:t>
            </a:r>
          </a:p>
          <a:p>
            <a:pPr algn="just"/>
            <a:r>
              <a:rPr lang="pt-B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 – Força Cortante -  condição de projeto, com </a:t>
            </a:r>
            <a:r>
              <a:rPr lang="pt-BR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fck</a:t>
            </a:r>
            <a:r>
              <a:rPr lang="pt-B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15 MPa e CV 15% </a:t>
            </a:r>
          </a:p>
          <a:p>
            <a:pPr algn="just"/>
            <a:endParaRPr lang="pt-B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Como as probabilidades dos casos B a D e F são aceitáveis pela literatura indicada não foram reforçados o vão a flexão e o apoio à f. cortante.</a:t>
            </a:r>
          </a:p>
          <a:p>
            <a:pPr algn="just"/>
            <a:r>
              <a:rPr lang="pt-B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IMPORTANTE – O DER-SP aceitou esses critérios – ano 2012.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04" t="39544" r="25590" b="50004"/>
          <a:stretch/>
        </p:blipFill>
        <p:spPr bwMode="auto">
          <a:xfrm>
            <a:off x="3971764" y="1196752"/>
            <a:ext cx="4248472" cy="1171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Tinta 2">
                <a:extLst>
                  <a:ext uri="{FF2B5EF4-FFF2-40B4-BE49-F238E27FC236}">
                    <a16:creationId xmlns:a16="http://schemas.microsoft.com/office/drawing/2014/main" id="{D90A2044-D552-8A1C-72EB-E1F97CD94C74}"/>
                  </a:ext>
                </a:extLst>
              </p14:cNvPr>
              <p14:cNvContentPartPr/>
              <p14:nvPr/>
            </p14:nvContentPartPr>
            <p14:xfrm>
              <a:off x="5535194" y="1631028"/>
              <a:ext cx="1359720" cy="70200"/>
            </p14:xfrm>
          </p:contentPart>
        </mc:Choice>
        <mc:Fallback xmlns="">
          <p:pic>
            <p:nvPicPr>
              <p:cNvPr id="3" name="Tinta 2">
                <a:extLst>
                  <a:ext uri="{FF2B5EF4-FFF2-40B4-BE49-F238E27FC236}">
                    <a16:creationId xmlns:a16="http://schemas.microsoft.com/office/drawing/2014/main" id="{D90A2044-D552-8A1C-72EB-E1F97CD94C7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99184" y="1559028"/>
                <a:ext cx="1431379" cy="21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Tinta 3">
                <a:extLst>
                  <a:ext uri="{FF2B5EF4-FFF2-40B4-BE49-F238E27FC236}">
                    <a16:creationId xmlns:a16="http://schemas.microsoft.com/office/drawing/2014/main" id="{5D47FFB2-7B12-A96F-AE4E-E701C3589265}"/>
                  </a:ext>
                </a:extLst>
              </p14:cNvPr>
              <p14:cNvContentPartPr/>
              <p14:nvPr/>
            </p14:nvContentPartPr>
            <p14:xfrm>
              <a:off x="7728314" y="1691148"/>
              <a:ext cx="241920" cy="10440"/>
            </p14:xfrm>
          </p:contentPart>
        </mc:Choice>
        <mc:Fallback xmlns="">
          <p:pic>
            <p:nvPicPr>
              <p:cNvPr id="4" name="Tinta 3">
                <a:extLst>
                  <a:ext uri="{FF2B5EF4-FFF2-40B4-BE49-F238E27FC236}">
                    <a16:creationId xmlns:a16="http://schemas.microsoft.com/office/drawing/2014/main" id="{5D47FFB2-7B12-A96F-AE4E-E701C358926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92367" y="1619148"/>
                <a:ext cx="313454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Tinta 5">
                <a:extLst>
                  <a:ext uri="{FF2B5EF4-FFF2-40B4-BE49-F238E27FC236}">
                    <a16:creationId xmlns:a16="http://schemas.microsoft.com/office/drawing/2014/main" id="{2727B31E-7485-057F-B784-408FCD5C7170}"/>
                  </a:ext>
                </a:extLst>
              </p14:cNvPr>
              <p14:cNvContentPartPr/>
              <p14:nvPr/>
            </p14:nvContentPartPr>
            <p14:xfrm>
              <a:off x="6312434" y="1710588"/>
              <a:ext cx="360" cy="360"/>
            </p14:xfrm>
          </p:contentPart>
        </mc:Choice>
        <mc:Fallback xmlns="">
          <p:pic>
            <p:nvPicPr>
              <p:cNvPr id="6" name="Tinta 5">
                <a:extLst>
                  <a:ext uri="{FF2B5EF4-FFF2-40B4-BE49-F238E27FC236}">
                    <a16:creationId xmlns:a16="http://schemas.microsoft.com/office/drawing/2014/main" id="{2727B31E-7485-057F-B784-408FCD5C717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276434" y="1638588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Tinta 7">
                <a:extLst>
                  <a:ext uri="{FF2B5EF4-FFF2-40B4-BE49-F238E27FC236}">
                    <a16:creationId xmlns:a16="http://schemas.microsoft.com/office/drawing/2014/main" id="{87B38B58-E121-36A5-D86D-1AFCD432E44D}"/>
                  </a:ext>
                </a:extLst>
              </p14:cNvPr>
              <p14:cNvContentPartPr/>
              <p14:nvPr/>
            </p14:nvContentPartPr>
            <p14:xfrm>
              <a:off x="2290514" y="5535228"/>
              <a:ext cx="5929560" cy="59400"/>
            </p14:xfrm>
          </p:contentPart>
        </mc:Choice>
        <mc:Fallback xmlns="">
          <p:pic>
            <p:nvPicPr>
              <p:cNvPr id="8" name="Tinta 7">
                <a:extLst>
                  <a:ext uri="{FF2B5EF4-FFF2-40B4-BE49-F238E27FC236}">
                    <a16:creationId xmlns:a16="http://schemas.microsoft.com/office/drawing/2014/main" id="{87B38B58-E121-36A5-D86D-1AFCD432E44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254514" y="5463228"/>
                <a:ext cx="6001200" cy="203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2626512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ítulo 2"/>
          <p:cNvSpPr txBox="1">
            <a:spLocks/>
          </p:cNvSpPr>
          <p:nvPr/>
        </p:nvSpPr>
        <p:spPr>
          <a:xfrm>
            <a:off x="2839616" y="3501008"/>
            <a:ext cx="6656784" cy="2160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t-BR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1" name="Subtítulo 3"/>
          <p:cNvSpPr>
            <a:spLocks noGrp="1"/>
          </p:cNvSpPr>
          <p:nvPr>
            <p:ph type="subTitle" idx="1"/>
          </p:nvPr>
        </p:nvSpPr>
        <p:spPr>
          <a:xfrm>
            <a:off x="2639616" y="1700808"/>
            <a:ext cx="6856784" cy="792088"/>
          </a:xfrm>
        </p:spPr>
        <p:txBody>
          <a:bodyPr>
            <a:normAutofit/>
          </a:bodyPr>
          <a:lstStyle/>
          <a:p>
            <a:pPr algn="l"/>
            <a:r>
              <a:rPr lang="pt-BR" sz="2000" dirty="0"/>
              <a:t> </a:t>
            </a:r>
          </a:p>
        </p:txBody>
      </p:sp>
      <p:sp>
        <p:nvSpPr>
          <p:cNvPr id="3" name="Título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OBRIGADO!</a:t>
            </a:r>
          </a:p>
        </p:txBody>
      </p:sp>
    </p:spTree>
    <p:extLst>
      <p:ext uri="{BB962C8B-B14F-4D97-AF65-F5344CB8AC3E}">
        <p14:creationId xmlns:p14="http://schemas.microsoft.com/office/powerpoint/2010/main" val="1189726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898860" y="469721"/>
            <a:ext cx="1003461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1"/>
            <a:endParaRPr lang="pt-BR" sz="2400" b="1" dirty="0">
              <a:solidFill>
                <a:srgbClr val="00808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1"/>
            <a:r>
              <a:rPr lang="pt-BR" sz="2400" b="1" dirty="0">
                <a:solidFill>
                  <a:srgbClr val="008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NORMAS BRASILEIRAS DE CONCRETO  </a:t>
            </a:r>
            <a:endParaRPr lang="pt-BR" sz="2400" dirty="0">
              <a:solidFill>
                <a:srgbClr val="00808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pt-BR" sz="2400" b="1" dirty="0">
                <a:solidFill>
                  <a:srgbClr val="008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    CASO DA FLEXÃO SIMPLES NO ELU (ESTÁDIO III) NB1- 40</a:t>
            </a:r>
            <a:endParaRPr lang="pt-BR" sz="2400" dirty="0">
              <a:solidFill>
                <a:srgbClr val="00808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333" name="Text Box 45"/>
          <p:cNvSpPr txBox="1">
            <a:spLocks noChangeArrowheads="1"/>
          </p:cNvSpPr>
          <p:nvPr/>
        </p:nvSpPr>
        <p:spPr bwMode="auto">
          <a:xfrm>
            <a:off x="1676400" y="4800601"/>
            <a:ext cx="79654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sz="2400" b="1" dirty="0">
                <a:latin typeface="Arial" pitchFamily="34" charset="0"/>
                <a:cs typeface="Arial" pitchFamily="34" charset="0"/>
                <a:sym typeface="Symbol" pitchFamily="18" charset="2"/>
              </a:rPr>
              <a:t></a:t>
            </a:r>
            <a:r>
              <a:rPr lang="pt-BR" sz="2400" b="1" baseline="-25000" dirty="0">
                <a:latin typeface="Arial" pitchFamily="34" charset="0"/>
                <a:cs typeface="Arial" pitchFamily="34" charset="0"/>
              </a:rPr>
              <a:t>R</a:t>
            </a:r>
            <a:r>
              <a:rPr lang="pt-BR" sz="2400" b="1" dirty="0">
                <a:latin typeface="Arial" pitchFamily="34" charset="0"/>
                <a:cs typeface="Arial" pitchFamily="34" charset="0"/>
              </a:rPr>
              <a:t> = 0,75f</a:t>
            </a:r>
            <a:r>
              <a:rPr lang="pt-BR" sz="2400" b="1" baseline="-25000" dirty="0">
                <a:latin typeface="Arial" pitchFamily="34" charset="0"/>
                <a:cs typeface="Arial" pitchFamily="34" charset="0"/>
              </a:rPr>
              <a:t>cm</a:t>
            </a:r>
            <a:r>
              <a:rPr lang="pt-BR" sz="2400" b="1" dirty="0">
                <a:latin typeface="Arial" pitchFamily="34" charset="0"/>
                <a:cs typeface="Arial" pitchFamily="34" charset="0"/>
              </a:rPr>
              <a:t>                            R</a:t>
            </a:r>
            <a:r>
              <a:rPr lang="pt-BR" sz="2400" b="1" baseline="-25000" dirty="0">
                <a:latin typeface="Arial" pitchFamily="34" charset="0"/>
                <a:cs typeface="Arial" pitchFamily="34" charset="0"/>
              </a:rPr>
              <a:t>c</a:t>
            </a:r>
            <a:r>
              <a:rPr lang="pt-BR" sz="2400" b="1" dirty="0">
                <a:latin typeface="Arial" pitchFamily="34" charset="0"/>
                <a:cs typeface="Arial" pitchFamily="34" charset="0"/>
              </a:rPr>
              <a:t> = 0,75f</a:t>
            </a:r>
            <a:r>
              <a:rPr lang="pt-BR" sz="2400" b="1" baseline="-25000" dirty="0">
                <a:latin typeface="Arial" pitchFamily="34" charset="0"/>
                <a:cs typeface="Arial" pitchFamily="34" charset="0"/>
              </a:rPr>
              <a:t>cm</a:t>
            </a:r>
            <a:r>
              <a:rPr lang="pt-BR" sz="2400" b="1" dirty="0">
                <a:latin typeface="Arial" pitchFamily="34" charset="0"/>
                <a:cs typeface="Arial" pitchFamily="34" charset="0"/>
              </a:rPr>
              <a:t>bx = R</a:t>
            </a:r>
            <a:r>
              <a:rPr lang="pt-BR" sz="2400" b="1" baseline="-25000" dirty="0">
                <a:latin typeface="Arial" pitchFamily="34" charset="0"/>
                <a:cs typeface="Arial" pitchFamily="34" charset="0"/>
              </a:rPr>
              <a:t>S</a:t>
            </a:r>
            <a:r>
              <a:rPr lang="pt-BR" sz="2400" b="1" dirty="0">
                <a:latin typeface="Arial" pitchFamily="34" charset="0"/>
                <a:cs typeface="Arial" pitchFamily="34" charset="0"/>
              </a:rPr>
              <a:t> = A</a:t>
            </a:r>
            <a:r>
              <a:rPr lang="pt-BR" sz="2400" b="1" baseline="-25000" dirty="0">
                <a:latin typeface="Arial" pitchFamily="34" charset="0"/>
                <a:cs typeface="Arial" pitchFamily="34" charset="0"/>
              </a:rPr>
              <a:t>s</a:t>
            </a:r>
            <a:r>
              <a:rPr lang="pt-BR" sz="2400" b="1" dirty="0">
                <a:latin typeface="Arial" pitchFamily="34" charset="0"/>
                <a:cs typeface="Arial" pitchFamily="34" charset="0"/>
              </a:rPr>
              <a:t>f</a:t>
            </a:r>
            <a:r>
              <a:rPr lang="pt-BR" sz="2400" b="1" baseline="-25000" dirty="0">
                <a:latin typeface="Arial" pitchFamily="34" charset="0"/>
                <a:cs typeface="Arial" pitchFamily="34" charset="0"/>
              </a:rPr>
              <a:t>y</a:t>
            </a:r>
            <a:endParaRPr lang="pt-BR" sz="24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334" name="Object 46"/>
          <p:cNvGraphicFramePr>
            <a:graphicFrameLocks noChangeAspect="1"/>
          </p:cNvGraphicFramePr>
          <p:nvPr/>
        </p:nvGraphicFramePr>
        <p:xfrm>
          <a:off x="1763713" y="5334001"/>
          <a:ext cx="3403600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ção" r:id="rId2" imgW="1650960" imgH="431640" progId="Equation.3">
                  <p:embed/>
                </p:oleObj>
              </mc:Choice>
              <mc:Fallback>
                <p:oleObj name="Equação" r:id="rId2" imgW="1650960" imgH="431640" progId="Equation.3">
                  <p:embed/>
                  <p:pic>
                    <p:nvPicPr>
                      <p:cNvPr id="12334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5334001"/>
                        <a:ext cx="3403600" cy="885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35" name="Text Box 47"/>
          <p:cNvSpPr txBox="1">
            <a:spLocks noChangeArrowheads="1"/>
          </p:cNvSpPr>
          <p:nvPr/>
        </p:nvSpPr>
        <p:spPr bwMode="auto">
          <a:xfrm>
            <a:off x="5791201" y="5410200"/>
            <a:ext cx="2741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sz="2400" b="1" dirty="0">
                <a:latin typeface="Arial" pitchFamily="34" charset="0"/>
                <a:cs typeface="Arial" pitchFamily="34" charset="0"/>
                <a:sym typeface="Symbol" pitchFamily="18" charset="2"/>
              </a:rPr>
              <a:t></a:t>
            </a:r>
            <a:r>
              <a:rPr lang="pt-BR" sz="2400" b="1" baseline="-25000" dirty="0">
                <a:latin typeface="Arial" pitchFamily="34" charset="0"/>
                <a:cs typeface="Arial" pitchFamily="34" charset="0"/>
              </a:rPr>
              <a:t>s</a:t>
            </a:r>
            <a:r>
              <a:rPr lang="pt-BR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2400" b="1" dirty="0">
                <a:latin typeface="Arial" pitchFamily="34" charset="0"/>
                <a:cs typeface="Arial" pitchFamily="34" charset="0"/>
                <a:sym typeface="Symbol" pitchFamily="18" charset="2"/>
              </a:rPr>
              <a:t></a:t>
            </a:r>
            <a:r>
              <a:rPr lang="pt-BR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2400" b="1" dirty="0">
                <a:latin typeface="Arial" pitchFamily="34" charset="0"/>
                <a:cs typeface="Arial" pitchFamily="34" charset="0"/>
                <a:sym typeface="Symbol" pitchFamily="18" charset="2"/>
              </a:rPr>
              <a:t></a:t>
            </a:r>
            <a:r>
              <a:rPr lang="pt-BR" sz="2400" b="1" baseline="-25000" dirty="0">
                <a:latin typeface="Arial" pitchFamily="34" charset="0"/>
                <a:cs typeface="Arial" pitchFamily="34" charset="0"/>
              </a:rPr>
              <a:t>y</a:t>
            </a:r>
            <a:r>
              <a:rPr lang="pt-BR" sz="2400" b="1" dirty="0">
                <a:latin typeface="Arial" pitchFamily="34" charset="0"/>
                <a:cs typeface="Arial" pitchFamily="34" charset="0"/>
              </a:rPr>
              <a:t> (desejável)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2337" name="Rectangle 49"/>
          <p:cNvSpPr>
            <a:spLocks noChangeArrowheads="1"/>
          </p:cNvSpPr>
          <p:nvPr/>
        </p:nvSpPr>
        <p:spPr bwMode="auto">
          <a:xfrm>
            <a:off x="1828800" y="6172200"/>
            <a:ext cx="10668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sz="2400" b="1" dirty="0">
                <a:latin typeface="Arial" pitchFamily="34" charset="0"/>
                <a:cs typeface="Arial" pitchFamily="34" charset="0"/>
              </a:rPr>
              <a:t>FS </a:t>
            </a:r>
            <a:r>
              <a:rPr lang="pt-BR" sz="2400" b="1" dirty="0">
                <a:latin typeface="Arial" pitchFamily="34" charset="0"/>
                <a:cs typeface="Arial" pitchFamily="34" charset="0"/>
                <a:sym typeface="Symbol" pitchFamily="18" charset="2"/>
              </a:rPr>
              <a:t> 2</a:t>
            </a:r>
            <a:endParaRPr lang="pt-BR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339" name="Text Box 51"/>
          <p:cNvSpPr txBox="1">
            <a:spLocks noChangeArrowheads="1"/>
          </p:cNvSpPr>
          <p:nvPr/>
        </p:nvSpPr>
        <p:spPr bwMode="auto">
          <a:xfrm>
            <a:off x="5791200" y="6019801"/>
            <a:ext cx="382508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</a:t>
            </a:r>
            <a:r>
              <a:rPr lang="pt-BR" sz="2400" b="1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pt-BR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e  </a:t>
            </a:r>
            <a:r>
              <a:rPr lang="pt-BR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</a:t>
            </a:r>
            <a:r>
              <a:rPr lang="pt-BR" sz="2400" b="1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pt-BR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sem limitações</a:t>
            </a:r>
            <a:endParaRPr lang="pt-BR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Text Box 8"/>
          <p:cNvSpPr txBox="1">
            <a:spLocks noChangeArrowheads="1"/>
          </p:cNvSpPr>
          <p:nvPr/>
        </p:nvSpPr>
        <p:spPr bwMode="auto">
          <a:xfrm>
            <a:off x="5470525" y="324008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1" name="Text Box 9"/>
          <p:cNvSpPr txBox="1">
            <a:spLocks noChangeArrowheads="1"/>
          </p:cNvSpPr>
          <p:nvPr/>
        </p:nvSpPr>
        <p:spPr bwMode="auto">
          <a:xfrm>
            <a:off x="5318125" y="339248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2" name="Text Box 10"/>
          <p:cNvSpPr txBox="1">
            <a:spLocks noChangeArrowheads="1"/>
          </p:cNvSpPr>
          <p:nvPr/>
        </p:nvSpPr>
        <p:spPr bwMode="auto">
          <a:xfrm>
            <a:off x="5318125" y="331628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3" name="Text Box 11"/>
          <p:cNvSpPr txBox="1">
            <a:spLocks noChangeArrowheads="1"/>
          </p:cNvSpPr>
          <p:nvPr/>
        </p:nvSpPr>
        <p:spPr bwMode="auto">
          <a:xfrm>
            <a:off x="5318125" y="339248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4" name="Text Box 12"/>
          <p:cNvSpPr txBox="1">
            <a:spLocks noChangeArrowheads="1"/>
          </p:cNvSpPr>
          <p:nvPr/>
        </p:nvSpPr>
        <p:spPr bwMode="auto">
          <a:xfrm>
            <a:off x="5470525" y="331628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7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371600"/>
            <a:ext cx="7924800" cy="417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" name="Line 14"/>
          <p:cNvSpPr>
            <a:spLocks noChangeShapeType="1"/>
          </p:cNvSpPr>
          <p:nvPr/>
        </p:nvSpPr>
        <p:spPr bwMode="auto">
          <a:xfrm>
            <a:off x="2895600" y="4038600"/>
            <a:ext cx="381000" cy="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kern="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7" name="Line 15"/>
          <p:cNvSpPr>
            <a:spLocks noChangeShapeType="1"/>
          </p:cNvSpPr>
          <p:nvPr/>
        </p:nvSpPr>
        <p:spPr bwMode="auto">
          <a:xfrm>
            <a:off x="5562600" y="4038600"/>
            <a:ext cx="8382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kern="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8" name="Line 16"/>
          <p:cNvSpPr>
            <a:spLocks noChangeShapeType="1"/>
          </p:cNvSpPr>
          <p:nvPr/>
        </p:nvSpPr>
        <p:spPr bwMode="auto">
          <a:xfrm>
            <a:off x="7772400" y="4038600"/>
            <a:ext cx="1219200" cy="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kern="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9" name="Line 17"/>
          <p:cNvSpPr>
            <a:spLocks noChangeShapeType="1"/>
          </p:cNvSpPr>
          <p:nvPr/>
        </p:nvSpPr>
        <p:spPr bwMode="auto">
          <a:xfrm flipH="1">
            <a:off x="7772400" y="3048000"/>
            <a:ext cx="1143000" cy="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kern="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0" name="Text Box 18"/>
          <p:cNvSpPr txBox="1">
            <a:spLocks noChangeArrowheads="1"/>
          </p:cNvSpPr>
          <p:nvPr/>
        </p:nvSpPr>
        <p:spPr bwMode="auto">
          <a:xfrm>
            <a:off x="2895600" y="1981200"/>
            <a:ext cx="369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</a:rPr>
              <a:t>b</a:t>
            </a: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1" name="Text Box 19"/>
          <p:cNvSpPr txBox="1">
            <a:spLocks noChangeArrowheads="1"/>
          </p:cNvSpPr>
          <p:nvPr/>
        </p:nvSpPr>
        <p:spPr bwMode="auto">
          <a:xfrm>
            <a:off x="1812925" y="3163888"/>
            <a:ext cx="369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</a:rPr>
              <a:t>d</a:t>
            </a:r>
          </a:p>
        </p:txBody>
      </p:sp>
      <p:sp>
        <p:nvSpPr>
          <p:cNvPr id="82" name="Text Box 20"/>
          <p:cNvSpPr txBox="1">
            <a:spLocks noChangeArrowheads="1"/>
          </p:cNvSpPr>
          <p:nvPr/>
        </p:nvSpPr>
        <p:spPr bwMode="auto">
          <a:xfrm>
            <a:off x="3794126" y="2782888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</a:rPr>
              <a:t>x</a:t>
            </a:r>
          </a:p>
        </p:txBody>
      </p:sp>
      <p:sp>
        <p:nvSpPr>
          <p:cNvPr id="83" name="Text Box 21"/>
          <p:cNvSpPr txBox="1">
            <a:spLocks noChangeArrowheads="1"/>
          </p:cNvSpPr>
          <p:nvPr/>
        </p:nvSpPr>
        <p:spPr bwMode="auto">
          <a:xfrm>
            <a:off x="4724400" y="2127250"/>
            <a:ext cx="463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Symbol" pitchFamily="18" charset="2"/>
              </a:rPr>
              <a:t>e</a:t>
            </a:r>
            <a:r>
              <a:rPr lang="en-US" sz="2400" b="1" baseline="-25000" dirty="0">
                <a:solidFill>
                  <a:srgbClr val="000000"/>
                </a:solidFill>
                <a:latin typeface="Arial" pitchFamily="34" charset="0"/>
              </a:rPr>
              <a:t>C</a:t>
            </a:r>
            <a:endParaRPr lang="en-US" sz="2400" b="1" dirty="0">
              <a:solidFill>
                <a:srgbClr val="000000"/>
              </a:solidFill>
              <a:latin typeface="GreekC" pitchFamily="2" charset="0"/>
            </a:endParaRPr>
          </a:p>
        </p:txBody>
      </p:sp>
      <p:sp>
        <p:nvSpPr>
          <p:cNvPr id="84" name="Text Box 22"/>
          <p:cNvSpPr txBox="1">
            <a:spLocks noChangeArrowheads="1"/>
          </p:cNvSpPr>
          <p:nvPr/>
        </p:nvSpPr>
        <p:spPr bwMode="auto">
          <a:xfrm>
            <a:off x="6400800" y="2133600"/>
            <a:ext cx="514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en-US" sz="2400" b="1" baseline="-25000" dirty="0">
                <a:solidFill>
                  <a:srgbClr val="FF0000"/>
                </a:solidFill>
                <a:latin typeface="Arial" pitchFamily="34" charset="0"/>
              </a:rPr>
              <a:t>R</a:t>
            </a:r>
            <a:endParaRPr lang="en-US" sz="2400" b="1" dirty="0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85" name="Text Box 24"/>
          <p:cNvSpPr txBox="1">
            <a:spLocks noChangeArrowheads="1"/>
          </p:cNvSpPr>
          <p:nvPr/>
        </p:nvSpPr>
        <p:spPr bwMode="auto">
          <a:xfrm>
            <a:off x="4175125" y="354488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6" name="Text Box 25"/>
          <p:cNvSpPr txBox="1">
            <a:spLocks noChangeArrowheads="1"/>
          </p:cNvSpPr>
          <p:nvPr/>
        </p:nvSpPr>
        <p:spPr bwMode="auto">
          <a:xfrm>
            <a:off x="5089525" y="232568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7" name="Text Box 26"/>
          <p:cNvSpPr txBox="1">
            <a:spLocks noChangeArrowheads="1"/>
          </p:cNvSpPr>
          <p:nvPr/>
        </p:nvSpPr>
        <p:spPr bwMode="auto">
          <a:xfrm>
            <a:off x="4098925" y="354488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8" name="Text Box 27"/>
          <p:cNvSpPr txBox="1">
            <a:spLocks noChangeArrowheads="1"/>
          </p:cNvSpPr>
          <p:nvPr/>
        </p:nvSpPr>
        <p:spPr bwMode="auto">
          <a:xfrm>
            <a:off x="4419600" y="4184651"/>
            <a:ext cx="43313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Symbol" pitchFamily="18" charset="2"/>
              </a:rPr>
              <a:t>e</a:t>
            </a:r>
            <a:r>
              <a:rPr lang="en-US" sz="2400" b="1" baseline="-25000" dirty="0">
                <a:solidFill>
                  <a:srgbClr val="000000"/>
                </a:solidFill>
                <a:latin typeface="Arial" pitchFamily="34" charset="0"/>
              </a:rPr>
              <a:t>s</a:t>
            </a:r>
            <a:endParaRPr lang="en-US" sz="2400" b="1" dirty="0">
              <a:solidFill>
                <a:srgbClr val="000000"/>
              </a:solidFill>
              <a:latin typeface="GreekC" pitchFamily="2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9" name="Text Box 28"/>
          <p:cNvSpPr txBox="1">
            <a:spLocks noChangeArrowheads="1"/>
          </p:cNvSpPr>
          <p:nvPr/>
        </p:nvSpPr>
        <p:spPr bwMode="auto">
          <a:xfrm>
            <a:off x="5715000" y="4191001"/>
            <a:ext cx="4219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GreekC" pitchFamily="2" charset="0"/>
              </a:rPr>
              <a:t>s</a:t>
            </a:r>
            <a:r>
              <a:rPr lang="en-US" sz="2400" b="1" baseline="-25000" dirty="0">
                <a:solidFill>
                  <a:srgbClr val="000000"/>
                </a:solidFill>
                <a:latin typeface="Arial" pitchFamily="34" charset="0"/>
              </a:rPr>
              <a:t>y</a:t>
            </a:r>
          </a:p>
        </p:txBody>
      </p:sp>
      <p:sp>
        <p:nvSpPr>
          <p:cNvPr id="90" name="Line 29"/>
          <p:cNvSpPr>
            <a:spLocks noChangeShapeType="1"/>
          </p:cNvSpPr>
          <p:nvPr/>
        </p:nvSpPr>
        <p:spPr bwMode="auto">
          <a:xfrm>
            <a:off x="4572000" y="4038600"/>
            <a:ext cx="2286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kern="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1" name="Text Box 30"/>
          <p:cNvSpPr txBox="1">
            <a:spLocks noChangeArrowheads="1"/>
          </p:cNvSpPr>
          <p:nvPr/>
        </p:nvSpPr>
        <p:spPr bwMode="auto">
          <a:xfrm>
            <a:off x="2895601" y="4191000"/>
            <a:ext cx="51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</a:rPr>
              <a:t>A</a:t>
            </a:r>
            <a:r>
              <a:rPr lang="en-US" sz="2400" b="1" baseline="-25000" dirty="0">
                <a:solidFill>
                  <a:srgbClr val="000000"/>
                </a:solidFill>
                <a:latin typeface="Arial" pitchFamily="34" charset="0"/>
              </a:rPr>
              <a:t>s</a:t>
            </a:r>
            <a:endParaRPr lang="en-US" sz="24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2" name="Text Box 31"/>
          <p:cNvSpPr txBox="1">
            <a:spLocks noChangeArrowheads="1"/>
          </p:cNvSpPr>
          <p:nvPr/>
        </p:nvSpPr>
        <p:spPr bwMode="auto">
          <a:xfrm>
            <a:off x="8747125" y="3316288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</a:rPr>
              <a:t>z</a:t>
            </a:r>
          </a:p>
        </p:txBody>
      </p:sp>
      <p:sp>
        <p:nvSpPr>
          <p:cNvPr id="93" name="Text Box 32"/>
          <p:cNvSpPr txBox="1">
            <a:spLocks noChangeArrowheads="1"/>
          </p:cNvSpPr>
          <p:nvPr/>
        </p:nvSpPr>
        <p:spPr bwMode="auto">
          <a:xfrm>
            <a:off x="9067801" y="3962400"/>
            <a:ext cx="51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</a:rPr>
              <a:t>R</a:t>
            </a:r>
            <a:r>
              <a:rPr lang="en-US" sz="2400" b="1" baseline="-25000" dirty="0">
                <a:solidFill>
                  <a:srgbClr val="000000"/>
                </a:solidFill>
                <a:latin typeface="Arial" pitchFamily="34" charset="0"/>
              </a:rPr>
              <a:t>s</a:t>
            </a:r>
            <a:endParaRPr lang="en-US" sz="24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4" name="Text Box 33"/>
          <p:cNvSpPr txBox="1">
            <a:spLocks noChangeArrowheads="1"/>
          </p:cNvSpPr>
          <p:nvPr/>
        </p:nvSpPr>
        <p:spPr bwMode="auto">
          <a:xfrm>
            <a:off x="8991601" y="2743200"/>
            <a:ext cx="51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</a:rPr>
              <a:t>R</a:t>
            </a:r>
            <a:r>
              <a:rPr lang="en-US" sz="2400" b="1" baseline="-25000" dirty="0">
                <a:solidFill>
                  <a:srgbClr val="000000"/>
                </a:solidFill>
                <a:latin typeface="Arial" pitchFamily="34" charset="0"/>
              </a:rPr>
              <a:t>c</a:t>
            </a: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5" name="Rectangle 34"/>
          <p:cNvSpPr>
            <a:spLocks noChangeArrowheads="1"/>
          </p:cNvSpPr>
          <p:nvPr/>
        </p:nvSpPr>
        <p:spPr bwMode="auto">
          <a:xfrm>
            <a:off x="2667000" y="2667000"/>
            <a:ext cx="838200" cy="1600200"/>
          </a:xfrm>
          <a:prstGeom prst="rect">
            <a:avLst/>
          </a:prstGeom>
          <a:solidFill>
            <a:srgbClr val="80808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kern="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6" name="Line 35"/>
          <p:cNvSpPr>
            <a:spLocks noChangeShapeType="1"/>
          </p:cNvSpPr>
          <p:nvPr/>
        </p:nvSpPr>
        <p:spPr bwMode="auto">
          <a:xfrm>
            <a:off x="2819400" y="4038600"/>
            <a:ext cx="533400" cy="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kern="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7" name="Rectangle 36"/>
          <p:cNvSpPr>
            <a:spLocks noChangeArrowheads="1"/>
          </p:cNvSpPr>
          <p:nvPr/>
        </p:nvSpPr>
        <p:spPr bwMode="auto">
          <a:xfrm>
            <a:off x="6324600" y="2667000"/>
            <a:ext cx="609600" cy="838200"/>
          </a:xfrm>
          <a:prstGeom prst="rect">
            <a:avLst/>
          </a:prstGeom>
          <a:solidFill>
            <a:srgbClr val="3333CC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kern="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8" name="Line 41"/>
          <p:cNvSpPr>
            <a:spLocks noChangeShapeType="1"/>
          </p:cNvSpPr>
          <p:nvPr/>
        </p:nvSpPr>
        <p:spPr bwMode="auto">
          <a:xfrm>
            <a:off x="5638800" y="3505200"/>
            <a:ext cx="990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kern="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9" name="Line 42"/>
          <p:cNvSpPr>
            <a:spLocks noChangeShapeType="1"/>
          </p:cNvSpPr>
          <p:nvPr/>
        </p:nvSpPr>
        <p:spPr bwMode="auto">
          <a:xfrm>
            <a:off x="5791200" y="2590800"/>
            <a:ext cx="0" cy="1066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kern="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0" name="Text Box 43"/>
          <p:cNvSpPr txBox="1">
            <a:spLocks noChangeArrowheads="1"/>
          </p:cNvSpPr>
          <p:nvPr/>
        </p:nvSpPr>
        <p:spPr bwMode="auto">
          <a:xfrm>
            <a:off x="5410201" y="28194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400" b="1" dirty="0">
                <a:solidFill>
                  <a:srgbClr val="FF0000"/>
                </a:solidFill>
                <a:latin typeface="Arial" pitchFamily="34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509475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 idx="4294967295"/>
          </p:nvPr>
        </p:nvSpPr>
        <p:spPr>
          <a:xfrm>
            <a:off x="170945" y="43872"/>
            <a:ext cx="11850109" cy="640428"/>
          </a:xfrm>
        </p:spPr>
        <p:txBody>
          <a:bodyPr>
            <a:normAutofit/>
          </a:bodyPr>
          <a:lstStyle/>
          <a:p>
            <a:r>
              <a:rPr lang="pt-BR" dirty="0"/>
              <a:t>MODELO DO TRECHO 2,3,4 – 6 LONGARINAS COM ALTURA VARIÁVEL (23m,46m,23m)</a:t>
            </a:r>
          </a:p>
        </p:txBody>
      </p:sp>
      <p:pic>
        <p:nvPicPr>
          <p:cNvPr id="10" name="Imagem 9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1" b="20829"/>
          <a:stretch/>
        </p:blipFill>
        <p:spPr bwMode="auto">
          <a:xfrm>
            <a:off x="158470" y="1534342"/>
            <a:ext cx="8460495" cy="1449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Espaço Reservado para Conteúdo 10"/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52"/>
          <a:stretch/>
        </p:blipFill>
        <p:spPr bwMode="auto">
          <a:xfrm>
            <a:off x="5099472" y="2792009"/>
            <a:ext cx="3518055" cy="11514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7731" y="2685850"/>
            <a:ext cx="2980849" cy="258253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7323" y="2020535"/>
            <a:ext cx="2921663" cy="608862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472" y="3908807"/>
            <a:ext cx="8459056" cy="2185982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C6B693AF-DF98-45A7-8159-8AF4375F6D95}"/>
              </a:ext>
            </a:extLst>
          </p:cNvPr>
          <p:cNvSpPr txBox="1"/>
          <p:nvPr/>
        </p:nvSpPr>
        <p:spPr>
          <a:xfrm>
            <a:off x="9713139" y="647656"/>
            <a:ext cx="17876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Obra 1940</a:t>
            </a:r>
          </a:p>
          <a:p>
            <a:r>
              <a:rPr lang="pt-BR" b="1" dirty="0"/>
              <a:t>NB1-40? e TB24?</a:t>
            </a:r>
          </a:p>
          <a:p>
            <a:r>
              <a:rPr lang="pt-BR" b="1" dirty="0">
                <a:solidFill>
                  <a:srgbClr val="FF0000"/>
                </a:solidFill>
              </a:rPr>
              <a:t>Obra 1964</a:t>
            </a:r>
          </a:p>
          <a:p>
            <a:r>
              <a:rPr lang="pt-BR" b="1" dirty="0"/>
              <a:t>NB1-60 e TB36</a:t>
            </a:r>
          </a:p>
        </p:txBody>
      </p:sp>
    </p:spTree>
    <p:extLst>
      <p:ext uri="{BB962C8B-B14F-4D97-AF65-F5344CB8AC3E}">
        <p14:creationId xmlns:p14="http://schemas.microsoft.com/office/powerpoint/2010/main" val="266330401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3150</TotalTime>
  <Words>4137</Words>
  <Application>Microsoft Office PowerPoint</Application>
  <PresentationFormat>Ecrã Panorâmico</PresentationFormat>
  <Paragraphs>502</Paragraphs>
  <Slides>71</Slides>
  <Notes>10</Notes>
  <HiddenSlides>0</HiddenSlides>
  <MMClips>0</MMClips>
  <ScaleCrop>false</ScaleCrop>
  <HeadingPairs>
    <vt:vector size="8" baseType="variant">
      <vt:variant>
        <vt:lpstr>Tipos de letra usados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incorporados</vt:lpstr>
      </vt:variant>
      <vt:variant>
        <vt:i4>3</vt:i4>
      </vt:variant>
      <vt:variant>
        <vt:lpstr>Títulos dos diapositivos</vt:lpstr>
      </vt:variant>
      <vt:variant>
        <vt:i4>71</vt:i4>
      </vt:variant>
    </vt:vector>
  </HeadingPairs>
  <TitlesOfParts>
    <vt:vector size="82" baseType="lpstr">
      <vt:lpstr>Aptos</vt:lpstr>
      <vt:lpstr>Arial</vt:lpstr>
      <vt:lpstr>Calibri</vt:lpstr>
      <vt:lpstr>GreekC</vt:lpstr>
      <vt:lpstr>Swis721 BlkCn BT</vt:lpstr>
      <vt:lpstr>Swis721 Cn BT</vt:lpstr>
      <vt:lpstr>Symbol</vt:lpstr>
      <vt:lpstr>Tema do Office</vt:lpstr>
      <vt:lpstr>Equação</vt:lpstr>
      <vt:lpstr>Acrobat Document</vt:lpstr>
      <vt:lpstr>DWGTrueView.Drawing.20</vt:lpstr>
      <vt:lpstr>Apresentação do PowerPoint</vt:lpstr>
      <vt:lpstr>INSPEÇÕES EMERGENCIAIS E VERIFICAÇÕES DE PROJETO DE OBRAS DE ARTE ESPECIAIS (OAEs) NA CIDADE DE SÃO PAULO </vt:lpstr>
      <vt:lpstr>CADASTRO GEOMÉTRICO</vt:lpstr>
      <vt:lpstr>CADASTRO GEOMÉTRICO</vt:lpstr>
      <vt:lpstr>INSPEÇÕES ESPECIAIS</vt:lpstr>
      <vt:lpstr>INSPEÇÕES ESPECIAIS</vt:lpstr>
      <vt:lpstr>VERIFICAÇÃO ESTRUTURAL – VÃOS 2, 3 E 4 – VIGA CONTINUA CA</vt:lpstr>
      <vt:lpstr>Apresentação do PowerPoint</vt:lpstr>
      <vt:lpstr>MODELO DO TRECHO 2,3,4 – 6 LONGARINAS COM ALTURA VARIÁVEL (23m,46m,23m)</vt:lpstr>
      <vt:lpstr>Apresentação do PowerPoint</vt:lpstr>
      <vt:lpstr>OBRA 1964 - CORTANTE E MOMENTO FLETOR RESISTENTES VS ESFORÇOS SOLICITANTES - OK</vt:lpstr>
      <vt:lpstr>PROVA DE CARGA ESTÁTICA</vt:lpstr>
      <vt:lpstr>Apresentação do PowerPoint</vt:lpstr>
      <vt:lpstr>Apresentação do PowerPoint</vt:lpstr>
      <vt:lpstr>Apresentação do PowerPoint</vt:lpstr>
      <vt:lpstr>CADASTRO GEOMÉTRICO</vt:lpstr>
      <vt:lpstr>CADASTRO GEOMÉTRICO</vt:lpstr>
      <vt:lpstr>INSPEÇÕES ESPECIAIS</vt:lpstr>
      <vt:lpstr>VERIFICAÇÃO ESTRUTURAL</vt:lpstr>
      <vt:lpstr>Apresentação do PowerPoint</vt:lpstr>
      <vt:lpstr>Apresentação do PowerPoint</vt:lpstr>
      <vt:lpstr>Apresentação do PowerPoint</vt:lpstr>
      <vt:lpstr>PROVA DE CARGA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Projeto original da Cablagem – cabos de 231 m não executados. As built da Cablagem - Tomografia</vt:lpstr>
      <vt:lpstr>Esforços – ao longo da queda </vt:lpstr>
      <vt:lpstr>Momento curvatura na seção “danificada”</vt:lpstr>
      <vt:lpstr>Esforços – ao longo do levantamento</vt:lpstr>
      <vt:lpstr>Apresentação do PowerPoint</vt:lpstr>
      <vt:lpstr>Apresentação do PowerPoint</vt:lpstr>
      <vt:lpstr>Apresentação do PowerPoint</vt:lpstr>
      <vt:lpstr>Apresentação do PowerPoint</vt:lpstr>
      <vt:lpstr>Vantagens da Fibra de Carbono </vt:lpstr>
      <vt:lpstr>Comparação Manta x Lâmina</vt:lpstr>
      <vt:lpstr>Apresentação do PowerPoint</vt:lpstr>
      <vt:lpstr>Apresentação do PowerPoint</vt:lpstr>
      <vt:lpstr>Apresentação do PowerPoint</vt:lpstr>
      <vt:lpstr>Apresentação do PowerPoint</vt:lpstr>
      <vt:lpstr>Argamassa para proteção contra fogo</vt:lpstr>
      <vt:lpstr>Apresentação do PowerPoint</vt:lpstr>
      <vt:lpstr>Apresentação do PowerPoint</vt:lpstr>
      <vt:lpstr>Apresentação do PowerPoint</vt:lpstr>
      <vt:lpstr>Apresentação do PowerPoint</vt:lpstr>
      <vt:lpstr>Problema construtivo adicional – Grave!</vt:lpstr>
      <vt:lpstr>A SEGURANÇA DE OBRAS DE ARTE EXISTENTES</vt:lpstr>
      <vt:lpstr>INTRODUÇÃO</vt:lpstr>
      <vt:lpstr>INTRODUÇÃO</vt:lpstr>
      <vt:lpstr>INTRODUÇÃO</vt:lpstr>
      <vt:lpstr>A OBRA EXISTENTE – DER SP </vt:lpstr>
      <vt:lpstr>INSPEÇÃO E ENSAIOS REALIZADOS</vt:lpstr>
      <vt:lpstr>A REFORMA</vt:lpstr>
      <vt:lpstr>DIMENSIONAMENTO</vt:lpstr>
      <vt:lpstr>DIMENSIONAMENTO</vt:lpstr>
      <vt:lpstr>REDUÇÃO DAS MARGENS DE SEGURANÇA</vt:lpstr>
      <vt:lpstr>TEORIA DA CONFIABILIDADE</vt:lpstr>
      <vt:lpstr>TEORIA DA CONFIABILIDADE</vt:lpstr>
      <vt:lpstr>OBRIGADO!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Matheus Moyses Pain</dc:creator>
  <cp:lastModifiedBy>Fernando Stucchi</cp:lastModifiedBy>
  <cp:revision>188</cp:revision>
  <dcterms:created xsi:type="dcterms:W3CDTF">2019-05-29T12:34:34Z</dcterms:created>
  <dcterms:modified xsi:type="dcterms:W3CDTF">2025-05-12T02:46:57Z</dcterms:modified>
</cp:coreProperties>
</file>