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Default Extension="png" ContentType="image/png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Default Extension="tiff" ContentType="image/tiff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0" r:id="rId1"/>
    <p:sldMasterId id="2147483751" r:id="rId2"/>
  </p:sldMasterIdLst>
  <p:sldIdLst>
    <p:sldId id="259" r:id="rId3"/>
    <p:sldId id="361" r:id="rId4"/>
    <p:sldId id="355" r:id="rId5"/>
    <p:sldId id="312" r:id="rId6"/>
    <p:sldId id="341" r:id="rId7"/>
    <p:sldId id="314" r:id="rId8"/>
    <p:sldId id="356" r:id="rId9"/>
    <p:sldId id="265" r:id="rId10"/>
    <p:sldId id="387" r:id="rId11"/>
    <p:sldId id="388" r:id="rId12"/>
    <p:sldId id="267" r:id="rId13"/>
    <p:sldId id="396" r:id="rId14"/>
    <p:sldId id="270" r:id="rId15"/>
    <p:sldId id="271" r:id="rId16"/>
    <p:sldId id="315" r:id="rId17"/>
    <p:sldId id="357" r:id="rId18"/>
    <p:sldId id="333" r:id="rId19"/>
    <p:sldId id="274" r:id="rId20"/>
    <p:sldId id="275" r:id="rId21"/>
    <p:sldId id="394" r:id="rId22"/>
    <p:sldId id="334" r:id="rId23"/>
    <p:sldId id="389" r:id="rId24"/>
    <p:sldId id="335" r:id="rId25"/>
    <p:sldId id="367" r:id="rId26"/>
    <p:sldId id="280" r:id="rId27"/>
    <p:sldId id="281" r:id="rId28"/>
    <p:sldId id="282" r:id="rId29"/>
    <p:sldId id="287" r:id="rId30"/>
    <p:sldId id="347" r:id="rId31"/>
    <p:sldId id="348" r:id="rId32"/>
    <p:sldId id="392" r:id="rId33"/>
    <p:sldId id="381" r:id="rId34"/>
    <p:sldId id="360" r:id="rId35"/>
    <p:sldId id="364" r:id="rId36"/>
    <p:sldId id="369" r:id="rId37"/>
    <p:sldId id="284" r:id="rId38"/>
    <p:sldId id="393" r:id="rId39"/>
    <p:sldId id="390" r:id="rId40"/>
    <p:sldId id="288" r:id="rId41"/>
    <p:sldId id="349" r:id="rId42"/>
    <p:sldId id="391" r:id="rId43"/>
    <p:sldId id="397" r:id="rId44"/>
    <p:sldId id="375" r:id="rId45"/>
    <p:sldId id="374" r:id="rId46"/>
    <p:sldId id="377" r:id="rId47"/>
    <p:sldId id="289" r:id="rId48"/>
    <p:sldId id="365" r:id="rId49"/>
    <p:sldId id="372" r:id="rId50"/>
    <p:sldId id="358" r:id="rId51"/>
    <p:sldId id="340" r:id="rId52"/>
    <p:sldId id="373" r:id="rId53"/>
    <p:sldId id="386" r:id="rId54"/>
    <p:sldId id="385" r:id="rId55"/>
    <p:sldId id="350" r:id="rId56"/>
    <p:sldId id="298" r:id="rId57"/>
    <p:sldId id="351" r:id="rId58"/>
    <p:sldId id="346" r:id="rId59"/>
    <p:sldId id="352" r:id="rId60"/>
    <p:sldId id="353" r:id="rId61"/>
    <p:sldId id="371" r:id="rId62"/>
    <p:sldId id="343" r:id="rId63"/>
    <p:sldId id="344" r:id="rId64"/>
    <p:sldId id="380" r:id="rId65"/>
    <p:sldId id="379" r:id="rId66"/>
    <p:sldId id="378" r:id="rId67"/>
    <p:sldId id="337" r:id="rId68"/>
    <p:sldId id="395" r:id="rId69"/>
    <p:sldId id="338" r:id="rId70"/>
    <p:sldId id="336" r:id="rId71"/>
    <p:sldId id="339" r:id="rId72"/>
    <p:sldId id="383" r:id="rId73"/>
    <p:sldId id="384" r:id="rId74"/>
    <p:sldId id="382" r:id="rId75"/>
    <p:sldId id="362" r:id="rId76"/>
    <p:sldId id="368" r:id="rId77"/>
    <p:sldId id="320" r:id="rId78"/>
  </p:sldIdLst>
  <p:sldSz cx="9144000" cy="6858000" type="screen4x3"/>
  <p:notesSz cx="7315200" cy="96012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69" autoAdjust="0"/>
    <p:restoredTop sz="94660"/>
  </p:normalViewPr>
  <p:slideViewPr>
    <p:cSldViewPr snapToGrid="0">
      <p:cViewPr>
        <p:scale>
          <a:sx n="75" d="100"/>
          <a:sy n="75" d="100"/>
        </p:scale>
        <p:origin x="-403" y="8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76" Type="http://schemas.openxmlformats.org/officeDocument/2006/relationships/slide" Target="slides/slide74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slide" Target="slides/slide72.xml"/><Relationship Id="rId79" Type="http://schemas.openxmlformats.org/officeDocument/2006/relationships/presProps" Target="presProps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viewProps" Target="view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A987CA6-BFD9-4CB1-8892-F6B062E824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51370" y="602568"/>
            <a:ext cx="5894962" cy="489409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0CDA8C3-9C0C-4E52-9A62-E4DB159E6B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32573" y="1712068"/>
            <a:ext cx="6639053" cy="488328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25E644A-4A37-4757-9809-5B035E287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197368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92F8A75A-A388-12FB-5E9B-03AF83448A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="" xmlns:a16="http://schemas.microsoft.com/office/drawing/2014/main" id="{200CFDED-7E11-C55D-3642-8AFD4920EF1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="" xmlns:a16="http://schemas.microsoft.com/office/drawing/2014/main" id="{12160C34-CE35-7F44-B873-E5BE475CB0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="" xmlns:a16="http://schemas.microsoft.com/office/drawing/2014/main" id="{498E906D-5B01-FB6B-90F1-3A777098CF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28236-765E-4390-A43C-6120DEF0C6E2}" type="datetimeFigureOut">
              <a:rPr lang="pt-BR" smtClean="0"/>
              <a:pPr/>
              <a:t>11/05/2025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="" xmlns:a16="http://schemas.microsoft.com/office/drawing/2014/main" id="{4291D4EE-D4E4-8DBA-9F2A-055718FD06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="" xmlns:a16="http://schemas.microsoft.com/office/drawing/2014/main" id="{6B978D18-3573-279E-C20F-83221D9F5E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E6A13-5DA2-4D31-B26A-C355ABC1E0A8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16516301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1918B1E7-A5A2-9E54-4982-BDCBE5A21D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="" xmlns:a16="http://schemas.microsoft.com/office/drawing/2014/main" id="{F12DF854-0EAE-3475-1C09-A71BC0FB2B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="" xmlns:a16="http://schemas.microsoft.com/office/drawing/2014/main" id="{53C20406-97DD-C0AB-AE23-5C6794ED12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28236-765E-4390-A43C-6120DEF0C6E2}" type="datetimeFigureOut">
              <a:rPr lang="pt-BR" smtClean="0"/>
              <a:pPr/>
              <a:t>11/05/2025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="" xmlns:a16="http://schemas.microsoft.com/office/drawing/2014/main" id="{3048B08F-804C-3423-1E37-0FD6AE754D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="" xmlns:a16="http://schemas.microsoft.com/office/drawing/2014/main" id="{477A7F90-5695-15CC-2E9C-3A2F1C4888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E6A13-5DA2-4D31-B26A-C355ABC1E0A8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34333346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="" xmlns:a16="http://schemas.microsoft.com/office/drawing/2014/main" id="{D9B39B35-CD94-5370-8A66-303831B9326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="" xmlns:a16="http://schemas.microsoft.com/office/drawing/2014/main" id="{124E728A-883A-7A26-1EE0-B74E3DF9D9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="" xmlns:a16="http://schemas.microsoft.com/office/drawing/2014/main" id="{5308CBE6-376F-BE02-833A-4BF7F9C751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28236-765E-4390-A43C-6120DEF0C6E2}" type="datetimeFigureOut">
              <a:rPr lang="pt-BR" smtClean="0"/>
              <a:pPr/>
              <a:t>11/05/2025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="" xmlns:a16="http://schemas.microsoft.com/office/drawing/2014/main" id="{EAF1EB58-9EEF-AB92-7B47-45355A01A6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="" xmlns:a16="http://schemas.microsoft.com/office/drawing/2014/main" id="{A1E2242F-9498-3F85-1AC4-4393378BE1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E6A13-5DA2-4D31-B26A-C355ABC1E0A8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32437462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ACDB332D-EACE-4A5C-5255-926142D489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="" xmlns:a16="http://schemas.microsoft.com/office/drawing/2014/main" id="{04390BBE-E8FE-1457-0399-6930EFE474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="" xmlns:a16="http://schemas.microsoft.com/office/drawing/2014/main" id="{2CC243C7-C77D-C0AA-FE91-48B2794851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28236-765E-4390-A43C-6120DEF0C6E2}" type="datetimeFigureOut">
              <a:rPr lang="pt-BR" smtClean="0"/>
              <a:pPr/>
              <a:t>11/05/2025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="" xmlns:a16="http://schemas.microsoft.com/office/drawing/2014/main" id="{6A583A6F-65D3-5320-E87F-CCA6DF412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="" xmlns:a16="http://schemas.microsoft.com/office/drawing/2014/main" id="{77EFA835-2D73-1935-1F5E-23FC205474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E6A13-5DA2-4D31-B26A-C355ABC1E0A8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18349887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D6C49F58-9D51-AA3F-DE16-F252E0BF8E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="" xmlns:a16="http://schemas.microsoft.com/office/drawing/2014/main" id="{218B148D-213F-5E99-36DF-E3A47AD0F2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="" xmlns:a16="http://schemas.microsoft.com/office/drawing/2014/main" id="{47AA2B51-AE0E-9859-E163-6CE9D961A5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28236-765E-4390-A43C-6120DEF0C6E2}" type="datetimeFigureOut">
              <a:rPr lang="pt-BR" smtClean="0"/>
              <a:pPr/>
              <a:t>11/05/2025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="" xmlns:a16="http://schemas.microsoft.com/office/drawing/2014/main" id="{CE032388-9B52-D060-9261-888922314C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="" xmlns:a16="http://schemas.microsoft.com/office/drawing/2014/main" id="{D60027E6-B389-8DAB-6F51-DEB9B2A4D6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E6A13-5DA2-4D31-B26A-C355ABC1E0A8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12444603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E87EBDDC-FA54-25E8-5A3C-A43EF6731F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="" xmlns:a16="http://schemas.microsoft.com/office/drawing/2014/main" id="{A8829C1D-AA4C-D77E-947B-833FF4433E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="" xmlns:a16="http://schemas.microsoft.com/office/drawing/2014/main" id="{14B823A0-3C21-045D-47C4-6F309DAC52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28236-765E-4390-A43C-6120DEF0C6E2}" type="datetimeFigureOut">
              <a:rPr lang="pt-BR" smtClean="0"/>
              <a:pPr/>
              <a:t>11/05/2025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="" xmlns:a16="http://schemas.microsoft.com/office/drawing/2014/main" id="{0DE2A5CF-B450-6449-2691-1A31F8FF4B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="" xmlns:a16="http://schemas.microsoft.com/office/drawing/2014/main" id="{ABD78193-C7ED-E958-2C2E-7D649B62C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E6A13-5DA2-4D31-B26A-C355ABC1E0A8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16546238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4AF4AFCD-E52C-74C1-14D6-5334F92596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="" xmlns:a16="http://schemas.microsoft.com/office/drawing/2014/main" id="{5A211A76-1D07-B975-7BF0-EC23D3663D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="" xmlns:a16="http://schemas.microsoft.com/office/drawing/2014/main" id="{600FA156-E9C1-52DE-23F5-8C4390233F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="" xmlns:a16="http://schemas.microsoft.com/office/drawing/2014/main" id="{28BEB2C2-DCB0-EA65-AF23-080F287C29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28236-765E-4390-A43C-6120DEF0C6E2}" type="datetimeFigureOut">
              <a:rPr lang="pt-BR" smtClean="0"/>
              <a:pPr/>
              <a:t>11/05/2025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="" xmlns:a16="http://schemas.microsoft.com/office/drawing/2014/main" id="{D59BF4F8-3ADA-2207-40BA-4746C33980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="" xmlns:a16="http://schemas.microsoft.com/office/drawing/2014/main" id="{A985976A-383D-E071-FB80-5BFAA23D9D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E6A13-5DA2-4D31-B26A-C355ABC1E0A8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8811200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4B369088-7E59-10D7-DB8C-9B0D2696F9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="" xmlns:a16="http://schemas.microsoft.com/office/drawing/2014/main" id="{08AB33B5-50EB-E96C-DCC9-A29FAC4F4C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="" xmlns:a16="http://schemas.microsoft.com/office/drawing/2014/main" id="{3221E2F2-0AE3-4AFB-FB81-4961F13ED8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="" xmlns:a16="http://schemas.microsoft.com/office/drawing/2014/main" id="{69815118-C0E3-B275-8D96-3FB04F305C4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="" xmlns:a16="http://schemas.microsoft.com/office/drawing/2014/main" id="{572C6C8D-9884-D81D-306E-B166E65B715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="" xmlns:a16="http://schemas.microsoft.com/office/drawing/2014/main" id="{D376CED3-BB90-9022-2382-3D8E10F943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28236-765E-4390-A43C-6120DEF0C6E2}" type="datetimeFigureOut">
              <a:rPr lang="pt-BR" smtClean="0"/>
              <a:pPr/>
              <a:t>11/05/2025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="" xmlns:a16="http://schemas.microsoft.com/office/drawing/2014/main" id="{A1163660-F0E0-A8D0-CC0B-61D5ED8492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="" xmlns:a16="http://schemas.microsoft.com/office/drawing/2014/main" id="{3DEC0356-227D-631F-69E2-2A71BE6C28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E6A13-5DA2-4D31-B26A-C355ABC1E0A8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21135365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B9D91BCB-BEB2-C882-8C1A-A7442BBFB6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="" xmlns:a16="http://schemas.microsoft.com/office/drawing/2014/main" id="{EE71E325-33D6-5B8F-EFBC-00B39050B5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28236-765E-4390-A43C-6120DEF0C6E2}" type="datetimeFigureOut">
              <a:rPr lang="pt-BR" smtClean="0"/>
              <a:pPr/>
              <a:t>11/05/2025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="" xmlns:a16="http://schemas.microsoft.com/office/drawing/2014/main" id="{D0C5A27A-D792-F7CA-EF73-A07CAF10B4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="" xmlns:a16="http://schemas.microsoft.com/office/drawing/2014/main" id="{E09A1833-EFFC-9446-8636-FB74E54245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E6A13-5DA2-4D31-B26A-C355ABC1E0A8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12420207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="" xmlns:a16="http://schemas.microsoft.com/office/drawing/2014/main" id="{45C69197-B3A9-8203-CD53-CEC197F7AE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28236-765E-4390-A43C-6120DEF0C6E2}" type="datetimeFigureOut">
              <a:rPr lang="pt-BR" smtClean="0"/>
              <a:pPr/>
              <a:t>11/05/2025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="" xmlns:a16="http://schemas.microsoft.com/office/drawing/2014/main" id="{64CAE51F-563E-87CF-7338-7C869D920A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="" xmlns:a16="http://schemas.microsoft.com/office/drawing/2014/main" id="{39C7EC06-9B29-0E4D-48D9-54F8D1748F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E6A13-5DA2-4D31-B26A-C355ABC1E0A8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23915342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EBDE1EC3-99B8-4E53-CD0D-F1BCEC3A8D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="" xmlns:a16="http://schemas.microsoft.com/office/drawing/2014/main" id="{43B03661-1E9F-4826-2C04-31E0C83959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="" xmlns:a16="http://schemas.microsoft.com/office/drawing/2014/main" id="{305ACACC-6784-0934-6FAD-3B3AF2B4DF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="" xmlns:a16="http://schemas.microsoft.com/office/drawing/2014/main" id="{F9563A32-810F-376C-0B42-E90A439614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28236-765E-4390-A43C-6120DEF0C6E2}" type="datetimeFigureOut">
              <a:rPr lang="pt-BR" smtClean="0"/>
              <a:pPr/>
              <a:t>11/05/2025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="" xmlns:a16="http://schemas.microsoft.com/office/drawing/2014/main" id="{2B73CE55-6E63-EA7B-0DC7-64E1A0D1FC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="" xmlns:a16="http://schemas.microsoft.com/office/drawing/2014/main" id="{D600E892-0571-40A3-4770-B99EED76C9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E6A13-5DA2-4D31-B26A-C355ABC1E0A8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15797986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8CC75B8-AF8F-4D8A-9B3D-D1951A64BA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19012" y="6356350"/>
            <a:ext cx="6723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/>
                </a:solidFill>
              </a:defRPr>
            </a:lvl1pPr>
          </a:lstStyle>
          <a:p>
            <a:fld id="{C3DB2ADC-AF19-4574-8C10-79B5B04FCA27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="" xmlns:a16="http://schemas.microsoft.com/office/drawing/2014/main" id="{4D0BBF25-8C30-235F-DCDA-17D3DEE06B59}"/>
              </a:ext>
            </a:extLst>
          </p:cNvPr>
          <p:cNvSpPr txBox="1">
            <a:spLocks/>
          </p:cNvSpPr>
          <p:nvPr userDrawn="1"/>
        </p:nvSpPr>
        <p:spPr>
          <a:xfrm>
            <a:off x="2451370" y="602568"/>
            <a:ext cx="5894962" cy="48940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b="1" kern="1200" cap="all" spc="30" baseline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="" xmlns:a16="http://schemas.microsoft.com/office/drawing/2014/main" id="{FC822F2A-82FB-2B77-CC65-7E8F71FD61CE}"/>
              </a:ext>
            </a:extLst>
          </p:cNvPr>
          <p:cNvSpPr txBox="1">
            <a:spLocks/>
          </p:cNvSpPr>
          <p:nvPr userDrawn="1"/>
        </p:nvSpPr>
        <p:spPr>
          <a:xfrm>
            <a:off x="2232573" y="1712068"/>
            <a:ext cx="6639053" cy="488328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11" name="Agrupar 10">
            <a:extLst>
              <a:ext uri="{FF2B5EF4-FFF2-40B4-BE49-F238E27FC236}">
                <a16:creationId xmlns="" xmlns:a16="http://schemas.microsoft.com/office/drawing/2014/main" id="{E3D9ED98-E073-103E-D433-B5429C98FC7A}"/>
              </a:ext>
            </a:extLst>
          </p:cNvPr>
          <p:cNvGrpSpPr/>
          <p:nvPr userDrawn="1"/>
        </p:nvGrpSpPr>
        <p:grpSpPr>
          <a:xfrm>
            <a:off x="244" y="0"/>
            <a:ext cx="2033407" cy="6857989"/>
            <a:chOff x="0" y="0"/>
            <a:chExt cx="2033407" cy="6857989"/>
          </a:xfrm>
        </p:grpSpPr>
        <p:pic>
          <p:nvPicPr>
            <p:cNvPr id="12" name="Imagem 11" descr="Uma imagem contendo Desenho técnico&#10;&#10;Descrição gerada automaticamente">
              <a:extLst>
                <a:ext uri="{FF2B5EF4-FFF2-40B4-BE49-F238E27FC236}">
                  <a16:creationId xmlns="" xmlns:a16="http://schemas.microsoft.com/office/drawing/2014/main" id="{D25AB11F-12B6-86F4-3E66-1B77679073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2214" r="60053" b="-1"/>
            <a:stretch/>
          </p:blipFill>
          <p:spPr>
            <a:xfrm>
              <a:off x="0" y="0"/>
              <a:ext cx="2033407" cy="6857989"/>
            </a:xfrm>
            <a:prstGeom prst="rect">
              <a:avLst/>
            </a:prstGeom>
          </p:spPr>
        </p:pic>
        <p:pic>
          <p:nvPicPr>
            <p:cNvPr id="13" name="Imagem 12" descr="Interface gráfica do usuário, Aplicativo&#10;&#10;Descrição gerada automaticamente">
              <a:extLst>
                <a:ext uri="{FF2B5EF4-FFF2-40B4-BE49-F238E27FC236}">
                  <a16:creationId xmlns="" xmlns:a16="http://schemas.microsoft.com/office/drawing/2014/main" id="{32278E27-73D5-CCFB-482C-09A6B371A8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r="60703"/>
            <a:stretch/>
          </p:blipFill>
          <p:spPr>
            <a:xfrm>
              <a:off x="198922" y="723900"/>
              <a:ext cx="1607347" cy="149859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xmlns="" val="27293145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000" kern="1200" cap="all" spc="3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="" xmlns:a16="http://schemas.microsoft.com/office/drawing/2014/main" id="{57B9580D-EC97-9BAC-189A-61F9F4F3B5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="" xmlns:a16="http://schemas.microsoft.com/office/drawing/2014/main" id="{6C9C0F30-93C5-20EE-3071-A6D9B9919B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="" xmlns:a16="http://schemas.microsoft.com/office/drawing/2014/main" id="{B22B0F46-372F-65F8-4D87-C2A1634B496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828236-765E-4390-A43C-6120DEF0C6E2}" type="datetimeFigureOut">
              <a:rPr lang="pt-BR" smtClean="0"/>
              <a:pPr/>
              <a:t>11/05/2025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="" xmlns:a16="http://schemas.microsoft.com/office/drawing/2014/main" id="{79D3380C-E879-ABC4-85A4-28BE907B30C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="" xmlns:a16="http://schemas.microsoft.com/office/drawing/2014/main" id="{B0F2C4E0-97AD-41F4-53DA-BA55F87C1D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4E6A13-5DA2-4D31-B26A-C355ABC1E0A8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3187389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Uma imagem contendo Texto&#10;&#10;Descrição gerada automaticamente">
            <a:extLst>
              <a:ext uri="{FF2B5EF4-FFF2-40B4-BE49-F238E27FC236}">
                <a16:creationId xmlns="" xmlns:a16="http://schemas.microsoft.com/office/drawing/2014/main" id="{5966513A-EDEA-863F-CCC9-6E909BF886E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1283"/>
          <a:stretch/>
        </p:blipFill>
        <p:spPr>
          <a:xfrm>
            <a:off x="286602" y="310126"/>
            <a:ext cx="1596789" cy="1213635"/>
          </a:xfrm>
          <a:prstGeom prst="rect">
            <a:avLst/>
          </a:prstGeom>
        </p:spPr>
      </p:pic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>
          <a:xfrm>
            <a:off x="323557" y="1523761"/>
            <a:ext cx="8299938" cy="5334238"/>
          </a:xfrm>
        </p:spPr>
        <p:txBody>
          <a:bodyPr/>
          <a:lstStyle/>
          <a:p>
            <a:pPr>
              <a:buNone/>
            </a:pPr>
            <a:r>
              <a:rPr lang="pt-BR" sz="3600" b="1" dirty="0" smtClean="0"/>
              <a:t>  Recomendações para aumentar a segurança e a vida útil das pontes rodoviárias diante de eventos climáticos extremos</a:t>
            </a:r>
          </a:p>
          <a:p>
            <a:pPr>
              <a:buNone/>
            </a:pPr>
            <a:r>
              <a:rPr lang="pt-BR" sz="4000" b="1" dirty="0" smtClean="0"/>
              <a:t>  </a:t>
            </a:r>
            <a:r>
              <a:rPr lang="pt-BR" sz="3200" b="1" dirty="0" smtClean="0"/>
              <a:t>José Afonso Pereira Vitório</a:t>
            </a:r>
          </a:p>
          <a:p>
            <a:pPr>
              <a:buNone/>
            </a:pPr>
            <a:r>
              <a:rPr lang="pt-BR" sz="2400" b="1" dirty="0" smtClean="0"/>
              <a:t>   Engenheiro Civil, D.Sc. </a:t>
            </a:r>
          </a:p>
          <a:p>
            <a:pPr>
              <a:buNone/>
            </a:pPr>
            <a:r>
              <a:rPr lang="pt-BR" sz="2400" b="1" dirty="0" smtClean="0"/>
              <a:t>   Universidade de Pernambuco- Vitório &amp; Melo Projetos Estruturais e Consultoria</a:t>
            </a:r>
          </a:p>
          <a:p>
            <a:pPr>
              <a:buNone/>
            </a:pPr>
            <a:r>
              <a:rPr lang="pt-BR" sz="4000" b="1" dirty="0" smtClean="0"/>
              <a:t>      </a:t>
            </a:r>
            <a:endParaRPr lang="pt-BR" sz="4000" b="1" dirty="0"/>
          </a:p>
        </p:txBody>
      </p:sp>
    </p:spTree>
    <p:extLst>
      <p:ext uri="{BB962C8B-B14F-4D97-AF65-F5344CB8AC3E}">
        <p14:creationId xmlns:p14="http://schemas.microsoft.com/office/powerpoint/2010/main" xmlns="" val="1324191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032000" y="602568"/>
            <a:ext cx="6847840" cy="489409"/>
          </a:xfrm>
        </p:spPr>
        <p:txBody>
          <a:bodyPr/>
          <a:lstStyle/>
          <a:p>
            <a:r>
              <a:rPr lang="pt-BR" sz="2000" dirty="0" smtClean="0"/>
              <a:t>EXEMPLO DE PONTES DESTRUÍDAS NO RS</a:t>
            </a:r>
            <a:endParaRPr lang="pt-BR" sz="2000" dirty="0"/>
          </a:p>
        </p:txBody>
      </p:sp>
      <p:pic>
        <p:nvPicPr>
          <p:cNvPr id="4" name="Imagem 3" descr="Uma imagem contendo Texto&#10;&#10;Descrição gerada automaticamente">
            <a:extLst>
              <a:ext uri="{FF2B5EF4-FFF2-40B4-BE49-F238E27FC236}">
                <a16:creationId xmlns="" xmlns:a16="http://schemas.microsoft.com/office/drawing/2014/main" id="{5966513A-EDEA-863F-CCC9-6E909BF886E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1283"/>
          <a:stretch/>
        </p:blipFill>
        <p:spPr>
          <a:xfrm>
            <a:off x="286602" y="310126"/>
            <a:ext cx="1596789" cy="1213635"/>
          </a:xfrm>
          <a:prstGeom prst="rect">
            <a:avLst/>
          </a:prstGeom>
        </p:spPr>
      </p:pic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1200" y="1717040"/>
            <a:ext cx="7640320" cy="4145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00628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1280" y="1290919"/>
            <a:ext cx="8790347" cy="5304436"/>
          </a:xfrm>
        </p:spPr>
        <p:txBody>
          <a:bodyPr/>
          <a:lstStyle/>
          <a:p>
            <a:pPr>
              <a:buNone/>
            </a:pPr>
            <a:r>
              <a:rPr lang="pt-BR" sz="2800" dirty="0" smtClean="0"/>
              <a:t>   </a:t>
            </a:r>
            <a:r>
              <a:rPr lang="pt-BR" sz="2400" b="1" dirty="0" smtClean="0"/>
              <a:t>2. Cheia em Valência- Espanha</a:t>
            </a:r>
            <a:r>
              <a:rPr lang="pt-BR" sz="2800" dirty="0" smtClean="0"/>
              <a:t> </a:t>
            </a:r>
            <a:endParaRPr lang="pt-BR" sz="2400" dirty="0" smtClean="0"/>
          </a:p>
          <a:p>
            <a:pPr>
              <a:buNone/>
            </a:pPr>
            <a:r>
              <a:rPr lang="pt-BR" sz="2400" dirty="0" smtClean="0"/>
              <a:t>   Um evento climático de grande intensidade e graves consequências, aconteceu em outubro de 2024 em Valência na Espanha.</a:t>
            </a:r>
          </a:p>
          <a:p>
            <a:pPr>
              <a:buNone/>
            </a:pPr>
            <a:r>
              <a:rPr lang="pt-BR" sz="2400" dirty="0"/>
              <a:t> </a:t>
            </a:r>
            <a:r>
              <a:rPr lang="pt-BR" sz="2400" dirty="0" smtClean="0"/>
              <a:t>  </a:t>
            </a:r>
            <a:r>
              <a:rPr lang="pt-BR" sz="2400" dirty="0"/>
              <a:t>T</a:t>
            </a:r>
            <a:r>
              <a:rPr lang="pt-BR" sz="2400" dirty="0" smtClean="0"/>
              <a:t>empestade causada por chuvas torrenciais com precipitação de 180mm  em 12h, causou 158 mortes, danificou 80km de estradas, arrastou carros e </a:t>
            </a:r>
            <a:r>
              <a:rPr lang="pt-BR" sz="2400" dirty="0" err="1" smtClean="0"/>
              <a:t>inudou</a:t>
            </a:r>
            <a:r>
              <a:rPr lang="pt-BR" sz="2400" dirty="0" smtClean="0"/>
              <a:t> vários vilarejos.</a:t>
            </a:r>
          </a:p>
          <a:p>
            <a:pPr>
              <a:buNone/>
            </a:pPr>
            <a:r>
              <a:rPr lang="pt-BR" sz="2400" dirty="0" smtClean="0"/>
              <a:t>   Foi considerada a tempestade mais severa já ocorrida na região e está relacionada ao aumento da temperatura e ao aquecimento do Mar Mediterrâneo, de acordo com os cientistas.</a:t>
            </a:r>
            <a:endParaRPr lang="pt-BR" sz="2400" dirty="0"/>
          </a:p>
        </p:txBody>
      </p:sp>
      <p:pic>
        <p:nvPicPr>
          <p:cNvPr id="4" name="Imagem 3" descr="Uma imagem contendo Texto&#10;&#10;Descrição gerada automaticamente">
            <a:extLst>
              <a:ext uri="{FF2B5EF4-FFF2-40B4-BE49-F238E27FC236}">
                <a16:creationId xmlns="" xmlns:a16="http://schemas.microsoft.com/office/drawing/2014/main" id="{5966513A-EDEA-863F-CCC9-6E909BF886E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1283"/>
          <a:stretch/>
        </p:blipFill>
        <p:spPr>
          <a:xfrm>
            <a:off x="286602" y="310126"/>
            <a:ext cx="1596789" cy="12136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2000" dirty="0" smtClean="0"/>
              <a:t>Cheia em valência</a:t>
            </a:r>
            <a:endParaRPr lang="pt-BR" sz="2000" dirty="0"/>
          </a:p>
        </p:txBody>
      </p:sp>
      <p:pic>
        <p:nvPicPr>
          <p:cNvPr id="4" name="Imagem 3" descr="Uma imagem contendo Texto&#10;&#10;Descrição gerada automaticamente">
            <a:extLst>
              <a:ext uri="{FF2B5EF4-FFF2-40B4-BE49-F238E27FC236}">
                <a16:creationId xmlns="" xmlns:a16="http://schemas.microsoft.com/office/drawing/2014/main" id="{5966513A-EDEA-863F-CCC9-6E909BF886E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1283"/>
          <a:stretch/>
        </p:blipFill>
        <p:spPr>
          <a:xfrm>
            <a:off x="286602" y="310126"/>
            <a:ext cx="1596789" cy="1213635"/>
          </a:xfrm>
          <a:prstGeom prst="rect">
            <a:avLst/>
          </a:prstGeom>
        </p:spPr>
      </p:pic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0880" y="1645920"/>
            <a:ext cx="7772400" cy="4653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86601" y="1411941"/>
            <a:ext cx="8857399" cy="5446058"/>
          </a:xfrm>
        </p:spPr>
        <p:txBody>
          <a:bodyPr/>
          <a:lstStyle/>
          <a:p>
            <a:pPr>
              <a:buNone/>
            </a:pPr>
            <a:r>
              <a:rPr lang="pt-BR" sz="2400" dirty="0" smtClean="0"/>
              <a:t>   </a:t>
            </a:r>
            <a:r>
              <a:rPr lang="pt-BR" sz="2400" b="1" dirty="0" smtClean="0"/>
              <a:t>3. Efeito da temperatura sobre ponte em Nova Iorque</a:t>
            </a:r>
          </a:p>
          <a:p>
            <a:pPr>
              <a:buNone/>
            </a:pPr>
            <a:r>
              <a:rPr lang="pt-BR" sz="2400" b="1" dirty="0" smtClean="0"/>
              <a:t>   </a:t>
            </a:r>
            <a:r>
              <a:rPr lang="pt-BR" sz="2400" dirty="0" smtClean="0"/>
              <a:t>Um evento climático que causou muita repercussão na mídia internacional, aconteceu em julho de 2024 em Nova Iorque.</a:t>
            </a:r>
          </a:p>
          <a:p>
            <a:pPr>
              <a:buNone/>
            </a:pPr>
            <a:r>
              <a:rPr lang="pt-BR" sz="2400" dirty="0" smtClean="0"/>
              <a:t>   Em um  dia que a temperatura atingiu 35ºC houve o travamento de uma ponte metálica giratória sobre o Rio </a:t>
            </a:r>
            <a:r>
              <a:rPr lang="pt-BR" sz="2400" dirty="0" err="1" smtClean="0"/>
              <a:t>Harlen</a:t>
            </a:r>
            <a:r>
              <a:rPr lang="pt-BR" sz="2400" dirty="0" smtClean="0"/>
              <a:t> que liga </a:t>
            </a:r>
            <a:r>
              <a:rPr lang="pt-BR" sz="2400" dirty="0" err="1" smtClean="0"/>
              <a:t>Mahattan</a:t>
            </a:r>
            <a:r>
              <a:rPr lang="pt-BR" sz="2400" dirty="0" smtClean="0"/>
              <a:t> ao </a:t>
            </a:r>
            <a:r>
              <a:rPr lang="pt-BR" sz="2400" dirty="0" err="1" smtClean="0"/>
              <a:t>Bronx</a:t>
            </a:r>
            <a:r>
              <a:rPr lang="pt-BR" sz="2400" dirty="0" smtClean="0"/>
              <a:t>.</a:t>
            </a:r>
          </a:p>
          <a:p>
            <a:pPr>
              <a:buNone/>
            </a:pPr>
            <a:r>
              <a:rPr lang="pt-BR" sz="2400" dirty="0" smtClean="0"/>
              <a:t>   O tramo móvel girou para permitir o tráfego fluvial sob a ponte mas não conseguiu voltar a se alinhar à parte fixa do tabuleiro por causa da dilatação da estrutura metálica, o que só foi conseguido com o arrefecimento da estrutura com jatos de água pelos bombeiros.  </a:t>
            </a:r>
            <a:endParaRPr lang="pt-BR" sz="2400" dirty="0"/>
          </a:p>
        </p:txBody>
      </p:sp>
      <p:pic>
        <p:nvPicPr>
          <p:cNvPr id="4" name="Imagem 3" descr="Uma imagem contendo Texto&#10;&#10;Descrição gerada automaticamente">
            <a:extLst>
              <a:ext uri="{FF2B5EF4-FFF2-40B4-BE49-F238E27FC236}">
                <a16:creationId xmlns="" xmlns:a16="http://schemas.microsoft.com/office/drawing/2014/main" id="{5966513A-EDEA-863F-CCC9-6E909BF886E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1283"/>
          <a:stretch/>
        </p:blipFill>
        <p:spPr>
          <a:xfrm>
            <a:off x="286602" y="310126"/>
            <a:ext cx="1596789" cy="12136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Uma imagem contendo Texto&#10;&#10;Descrição gerada automaticamente">
            <a:extLst>
              <a:ext uri="{FF2B5EF4-FFF2-40B4-BE49-F238E27FC236}">
                <a16:creationId xmlns="" xmlns:a16="http://schemas.microsoft.com/office/drawing/2014/main" id="{5966513A-EDEA-863F-CCC9-6E909BF886E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1283"/>
          <a:stretch/>
        </p:blipFill>
        <p:spPr>
          <a:xfrm>
            <a:off x="286602" y="310126"/>
            <a:ext cx="1596789" cy="1213635"/>
          </a:xfrm>
          <a:prstGeom prst="rect">
            <a:avLst/>
          </a:prstGeom>
        </p:spPr>
      </p:pic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989015"/>
            <a:ext cx="8721969" cy="46845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84996" y="1835673"/>
            <a:ext cx="7117710" cy="4370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m 4" descr="Uma imagem contendo Texto&#10;&#10;Descrição gerada automaticamente">
            <a:extLst>
              <a:ext uri="{FF2B5EF4-FFF2-40B4-BE49-F238E27FC236}">
                <a16:creationId xmlns="" xmlns:a16="http://schemas.microsoft.com/office/drawing/2014/main" id="{5966513A-EDEA-863F-CCC9-6E909BF886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1283"/>
          <a:stretch/>
        </p:blipFill>
        <p:spPr>
          <a:xfrm>
            <a:off x="286602" y="310126"/>
            <a:ext cx="1596789" cy="1213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85054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092411" y="602568"/>
            <a:ext cx="6253921" cy="880243"/>
          </a:xfrm>
        </p:spPr>
        <p:txBody>
          <a:bodyPr/>
          <a:lstStyle/>
          <a:p>
            <a:r>
              <a:rPr lang="pt-BR" sz="2000" dirty="0" smtClean="0"/>
              <a:t>Projetos de pontes RODOVIÁRIAS em cenário de eventos extremos</a:t>
            </a:r>
            <a:endParaRPr lang="pt-BR" sz="200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66700" y="1523760"/>
            <a:ext cx="8877300" cy="5334239"/>
          </a:xfrm>
        </p:spPr>
        <p:txBody>
          <a:bodyPr/>
          <a:lstStyle/>
          <a:p>
            <a:pPr>
              <a:buNone/>
            </a:pPr>
            <a:r>
              <a:rPr lang="pt-BR" dirty="0" smtClean="0"/>
              <a:t>   </a:t>
            </a:r>
            <a:r>
              <a:rPr lang="pt-BR" sz="2400" dirty="0" smtClean="0"/>
              <a:t>Este novo cenário de alterações climáticas exige uma nova abordagem dos  atuais procedimentos dos projetos de pontes, para tornar as  obras mais seguras, </a:t>
            </a:r>
            <a:r>
              <a:rPr lang="pt-BR" sz="2400" dirty="0" err="1" smtClean="0"/>
              <a:t>resilientes</a:t>
            </a:r>
            <a:r>
              <a:rPr lang="pt-BR" sz="2400" dirty="0" smtClean="0"/>
              <a:t> e duráveis diante dos fenômenos climáticos extremos. </a:t>
            </a:r>
          </a:p>
          <a:p>
            <a:pPr>
              <a:buNone/>
            </a:pPr>
            <a:r>
              <a:rPr lang="pt-BR" sz="2400" dirty="0" smtClean="0"/>
              <a:t>   O Eng.º</a:t>
            </a:r>
            <a:r>
              <a:rPr lang="pt-BR" sz="2400" b="1" dirty="0" smtClean="0"/>
              <a:t> Ubirajara Ferreira da Silva </a:t>
            </a:r>
            <a:r>
              <a:rPr lang="pt-BR" sz="2400" dirty="0" smtClean="0"/>
              <a:t>em palestra</a:t>
            </a:r>
            <a:r>
              <a:rPr lang="pt-BR" sz="2400" b="1" dirty="0" smtClean="0"/>
              <a:t> </a:t>
            </a:r>
            <a:r>
              <a:rPr lang="pt-BR" sz="2400" dirty="0" smtClean="0"/>
              <a:t>no </a:t>
            </a:r>
            <a:r>
              <a:rPr lang="pt-BR" sz="2400" b="1" dirty="0" smtClean="0"/>
              <a:t>VI CBPE </a:t>
            </a:r>
            <a:r>
              <a:rPr lang="pt-BR" sz="2400" dirty="0" smtClean="0"/>
              <a:t>(2013) já alertava para deficiências em  projetos de pontes no Brasil e em outros países. Recomendava sempre  estruturas hiperestáticas e nunca  pontes com extremidades em balanço. As pontes com um vão ou um vão e dois balanços correspondiam a 50 % das </a:t>
            </a:r>
            <a:r>
              <a:rPr lang="pt-BR" sz="2400" dirty="0" err="1" smtClean="0"/>
              <a:t>OAEs</a:t>
            </a:r>
            <a:r>
              <a:rPr lang="pt-BR" sz="2400" dirty="0" smtClean="0"/>
              <a:t> cadastradas nas rodovias federais, segundo </a:t>
            </a:r>
            <a:r>
              <a:rPr lang="pt-BR" sz="2400" b="1" dirty="0" smtClean="0"/>
              <a:t>MENDES</a:t>
            </a:r>
            <a:r>
              <a:rPr lang="pt-BR" sz="2400" dirty="0" smtClean="0"/>
              <a:t> (2009)   </a:t>
            </a:r>
          </a:p>
          <a:p>
            <a:endParaRPr lang="pt-BR" dirty="0"/>
          </a:p>
        </p:txBody>
      </p:sp>
      <p:pic>
        <p:nvPicPr>
          <p:cNvPr id="4" name="Imagem 3" descr="Uma imagem contendo Texto&#10;&#10;Descrição gerada automaticamente">
            <a:extLst>
              <a:ext uri="{FF2B5EF4-FFF2-40B4-BE49-F238E27FC236}">
                <a16:creationId xmlns="" xmlns:a16="http://schemas.microsoft.com/office/drawing/2014/main" id="{5966513A-EDEA-863F-CCC9-6E909BF886E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1283"/>
          <a:stretch/>
        </p:blipFill>
        <p:spPr>
          <a:xfrm>
            <a:off x="286602" y="310126"/>
            <a:ext cx="1596789" cy="12136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883391" y="602568"/>
            <a:ext cx="6803409" cy="921193"/>
          </a:xfrm>
        </p:spPr>
        <p:txBody>
          <a:bodyPr/>
          <a:lstStyle/>
          <a:p>
            <a:r>
              <a:rPr lang="pt-BR" sz="2000" dirty="0" err="1" smtClean="0"/>
              <a:t>prINCIPAIS</a:t>
            </a:r>
            <a:r>
              <a:rPr lang="pt-BR" sz="2000" dirty="0" smtClean="0"/>
              <a:t> CAUSAS dos  PROBLEMAS em pontes em alguns países </a:t>
            </a:r>
            <a:r>
              <a:rPr lang="pt-BR" sz="2000" b="0" dirty="0" smtClean="0"/>
              <a:t>( SILVA,2013)</a:t>
            </a:r>
            <a:r>
              <a:rPr lang="pt-BR" sz="2000" dirty="0" smtClean="0"/>
              <a:t>  </a:t>
            </a:r>
            <a:endParaRPr lang="pt-BR" sz="2000" dirty="0"/>
          </a:p>
        </p:txBody>
      </p:sp>
      <p:pic>
        <p:nvPicPr>
          <p:cNvPr id="4" name="Imagem 3" descr="Uma imagem contendo Texto&#10;&#10;Descrição gerada automaticamente">
            <a:extLst>
              <a:ext uri="{FF2B5EF4-FFF2-40B4-BE49-F238E27FC236}">
                <a16:creationId xmlns="" xmlns:a16="http://schemas.microsoft.com/office/drawing/2014/main" id="{5966513A-EDEA-863F-CCC9-6E909BF886E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1283"/>
          <a:stretch/>
        </p:blipFill>
        <p:spPr>
          <a:xfrm>
            <a:off x="286602" y="310126"/>
            <a:ext cx="1596789" cy="1213635"/>
          </a:xfrm>
          <a:prstGeom prst="rect">
            <a:avLst/>
          </a:prstGeom>
        </p:spPr>
      </p:pic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3753" y="1990165"/>
            <a:ext cx="8054788" cy="393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173848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Uma imagem contendo Texto&#10;&#10;Descrição gerada automaticamente">
            <a:extLst>
              <a:ext uri="{FF2B5EF4-FFF2-40B4-BE49-F238E27FC236}">
                <a16:creationId xmlns="" xmlns:a16="http://schemas.microsoft.com/office/drawing/2014/main" id="{5966513A-EDEA-863F-CCC9-6E909BF886E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1283"/>
          <a:stretch/>
        </p:blipFill>
        <p:spPr>
          <a:xfrm>
            <a:off x="286602" y="310126"/>
            <a:ext cx="1596789" cy="1213635"/>
          </a:xfrm>
          <a:prstGeom prst="rect">
            <a:avLst/>
          </a:prstGeom>
        </p:spPr>
      </p:pic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>
          <a:xfrm>
            <a:off x="379829" y="1300480"/>
            <a:ext cx="8491798" cy="5415280"/>
          </a:xfrm>
        </p:spPr>
        <p:txBody>
          <a:bodyPr/>
          <a:lstStyle/>
          <a:p>
            <a:pPr>
              <a:buNone/>
            </a:pPr>
            <a:r>
              <a:rPr lang="pt-BR" sz="4000" dirty="0" smtClean="0"/>
              <a:t> </a:t>
            </a:r>
            <a:r>
              <a:rPr lang="pt-BR" sz="2800" dirty="0" smtClean="0"/>
              <a:t> </a:t>
            </a:r>
            <a:r>
              <a:rPr lang="pt-BR" sz="2400" dirty="0" smtClean="0"/>
              <a:t>Se fará necessário uma profunda revisão dos  principais estudos que embasam os projetos de pontes que são: os </a:t>
            </a:r>
            <a:r>
              <a:rPr lang="pt-BR" sz="2400" b="1" dirty="0" smtClean="0"/>
              <a:t>geométricos</a:t>
            </a:r>
            <a:r>
              <a:rPr lang="pt-BR" sz="2400" dirty="0" smtClean="0"/>
              <a:t>, </a:t>
            </a:r>
            <a:r>
              <a:rPr lang="pt-BR" sz="2400" b="1" dirty="0" smtClean="0"/>
              <a:t>hidrológicos</a:t>
            </a:r>
            <a:r>
              <a:rPr lang="pt-BR" sz="2400" dirty="0" smtClean="0"/>
              <a:t>, </a:t>
            </a:r>
            <a:r>
              <a:rPr lang="pt-BR" sz="2400" b="1" dirty="0" smtClean="0"/>
              <a:t>geotécnicos</a:t>
            </a:r>
            <a:r>
              <a:rPr lang="pt-BR" sz="2400" dirty="0" smtClean="0"/>
              <a:t> e </a:t>
            </a:r>
            <a:r>
              <a:rPr lang="pt-BR" sz="2400" b="1" dirty="0" smtClean="0"/>
              <a:t>estruturais</a:t>
            </a:r>
            <a:r>
              <a:rPr lang="pt-BR" sz="2400" dirty="0" smtClean="0"/>
              <a:t>.</a:t>
            </a:r>
          </a:p>
          <a:p>
            <a:pPr>
              <a:buNone/>
            </a:pPr>
            <a:r>
              <a:rPr lang="pt-BR" sz="2400" dirty="0" smtClean="0"/>
              <a:t>   Tais estudos devem ser aperfeiçoados  para atender </a:t>
            </a:r>
            <a:r>
              <a:rPr lang="pt-BR" sz="2400" dirty="0"/>
              <a:t>à</a:t>
            </a:r>
            <a:r>
              <a:rPr lang="pt-BR" sz="2400" dirty="0" smtClean="0"/>
              <a:t> nova realidade, e tornar as pontes  mais seguras, mais </a:t>
            </a:r>
            <a:r>
              <a:rPr lang="pt-BR" sz="2400" dirty="0" err="1" smtClean="0"/>
              <a:t>resilientes</a:t>
            </a:r>
            <a:r>
              <a:rPr lang="pt-BR" sz="2400" dirty="0" smtClean="0"/>
              <a:t> e com maior vida útil diante das ações dos eventos extremos. </a:t>
            </a:r>
            <a:endParaRPr lang="pt-BR" sz="2400" dirty="0"/>
          </a:p>
          <a:p>
            <a:pPr>
              <a:buNone/>
            </a:pPr>
            <a:r>
              <a:rPr lang="pt-BR" sz="2400" dirty="0" smtClean="0"/>
              <a:t>   Mesmo em condições consideradas normais, diversos problemas que acontecem com as pontes rodoviárias são geralmente  causados pela deficiência e/ou falta de articulação entre esses 4 estudos.        </a:t>
            </a:r>
            <a:endParaRPr lang="pt-BR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0" y="1148080"/>
            <a:ext cx="9143999" cy="5709919"/>
          </a:xfrm>
        </p:spPr>
        <p:txBody>
          <a:bodyPr/>
          <a:lstStyle/>
          <a:p>
            <a:pPr>
              <a:buNone/>
            </a:pPr>
            <a:r>
              <a:rPr lang="pt-BR" sz="4000" b="1" dirty="0" smtClean="0"/>
              <a:t> </a:t>
            </a:r>
            <a:r>
              <a:rPr lang="pt-BR" sz="3600" b="1" dirty="0" smtClean="0"/>
              <a:t> </a:t>
            </a:r>
            <a:r>
              <a:rPr lang="pt-BR" sz="2400" b="1" dirty="0"/>
              <a:t>E</a:t>
            </a:r>
            <a:r>
              <a:rPr lang="pt-BR" sz="2400" b="1" dirty="0" smtClean="0"/>
              <a:t>studos geométricos</a:t>
            </a:r>
            <a:endParaRPr lang="pt-BR" sz="2400" dirty="0" smtClean="0"/>
          </a:p>
          <a:p>
            <a:pPr>
              <a:buNone/>
            </a:pPr>
            <a:r>
              <a:rPr lang="pt-BR" sz="2400" b="1" dirty="0" smtClean="0"/>
              <a:t> </a:t>
            </a:r>
            <a:r>
              <a:rPr lang="pt-BR" sz="2400" dirty="0" smtClean="0"/>
              <a:t>  No projeto geométrico de implantação de uma rodovia, de ser </a:t>
            </a:r>
            <a:r>
              <a:rPr lang="pt-BR" sz="2400" dirty="0" err="1" smtClean="0"/>
              <a:t>defnido</a:t>
            </a:r>
            <a:r>
              <a:rPr lang="pt-BR" sz="2400" dirty="0" smtClean="0"/>
              <a:t>  um traçado  que minimize os impactos ambientais como erosões, assoreamentos, alagamentos, </a:t>
            </a:r>
            <a:r>
              <a:rPr lang="pt-BR" sz="2400" dirty="0" err="1" smtClean="0"/>
              <a:t>inudações</a:t>
            </a:r>
            <a:r>
              <a:rPr lang="pt-BR" sz="2400" dirty="0" smtClean="0"/>
              <a:t>, taludes íngremes e desprotegidos na rodovia em geral e também nas pontes.</a:t>
            </a:r>
          </a:p>
          <a:p>
            <a:pPr>
              <a:buNone/>
            </a:pPr>
            <a:r>
              <a:rPr lang="pt-BR" sz="2400" dirty="0"/>
              <a:t> </a:t>
            </a:r>
            <a:r>
              <a:rPr lang="pt-BR" sz="2400" dirty="0" smtClean="0"/>
              <a:t>  Exemplos de alguns cuidados quanto às pontes:</a:t>
            </a:r>
          </a:p>
          <a:p>
            <a:pPr>
              <a:buNone/>
            </a:pPr>
            <a:r>
              <a:rPr lang="pt-BR" sz="2400" dirty="0" smtClean="0"/>
              <a:t>   Evitar locação de pontes em trechos curvos dos rios;</a:t>
            </a:r>
          </a:p>
          <a:p>
            <a:pPr>
              <a:buNone/>
            </a:pPr>
            <a:r>
              <a:rPr lang="pt-BR" sz="2400" dirty="0" smtClean="0"/>
              <a:t>   Evitar que os taludes dos aterros de acesso fiquem na calha do rio e nas margens </a:t>
            </a:r>
            <a:r>
              <a:rPr lang="pt-BR" sz="2400" dirty="0" err="1" smtClean="0"/>
              <a:t>inudáveis</a:t>
            </a:r>
            <a:r>
              <a:rPr lang="pt-BR" sz="2400" dirty="0" smtClean="0"/>
              <a:t>; </a:t>
            </a:r>
          </a:p>
          <a:p>
            <a:pPr>
              <a:buNone/>
            </a:pPr>
            <a:r>
              <a:rPr lang="pt-BR" sz="2400" dirty="0" smtClean="0"/>
              <a:t>    Evitar pontes com  </a:t>
            </a:r>
            <a:r>
              <a:rPr lang="pt-BR" sz="2400" dirty="0" err="1" smtClean="0"/>
              <a:t>esconsidades</a:t>
            </a:r>
            <a:r>
              <a:rPr lang="pt-BR" sz="2400" dirty="0" smtClean="0"/>
              <a:t> acentuadas</a:t>
            </a:r>
          </a:p>
          <a:p>
            <a:pPr>
              <a:buNone/>
            </a:pPr>
            <a:endParaRPr lang="pt-BR" sz="2800" dirty="0" smtClean="0"/>
          </a:p>
          <a:p>
            <a:pPr>
              <a:buNone/>
            </a:pPr>
            <a:endParaRPr lang="pt-BR" sz="2800" dirty="0" smtClean="0"/>
          </a:p>
          <a:p>
            <a:pPr>
              <a:buNone/>
            </a:pPr>
            <a:endParaRPr lang="pt-BR" sz="2800" dirty="0" smtClean="0"/>
          </a:p>
          <a:p>
            <a:pPr>
              <a:buNone/>
            </a:pPr>
            <a:r>
              <a:rPr lang="pt-BR" sz="2800" b="1" dirty="0"/>
              <a:t> </a:t>
            </a:r>
            <a:r>
              <a:rPr lang="pt-BR" sz="2800" b="1" dirty="0" smtClean="0"/>
              <a:t>  </a:t>
            </a:r>
            <a:endParaRPr lang="pt-BR" sz="2800" b="1" dirty="0"/>
          </a:p>
        </p:txBody>
      </p:sp>
      <p:pic>
        <p:nvPicPr>
          <p:cNvPr id="4" name="Imagem 3" descr="Uma imagem contendo Texto&#10;&#10;Descrição gerada automaticamente">
            <a:extLst>
              <a:ext uri="{FF2B5EF4-FFF2-40B4-BE49-F238E27FC236}">
                <a16:creationId xmlns="" xmlns:a16="http://schemas.microsoft.com/office/drawing/2014/main" id="{5966513A-EDEA-863F-CCC9-6E909BF886E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1283"/>
          <a:stretch/>
        </p:blipFill>
        <p:spPr>
          <a:xfrm>
            <a:off x="286602" y="310126"/>
            <a:ext cx="1596789" cy="12136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sumário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24093" y="2001520"/>
            <a:ext cx="8039187" cy="4644633"/>
          </a:xfrm>
        </p:spPr>
        <p:txBody>
          <a:bodyPr/>
          <a:lstStyle/>
          <a:p>
            <a:pPr marL="0" indent="0">
              <a:buNone/>
            </a:pPr>
            <a:r>
              <a:rPr lang="pt-BR" b="1" dirty="0" smtClean="0"/>
              <a:t>INTRODUÇÃO</a:t>
            </a:r>
          </a:p>
          <a:p>
            <a:pPr marL="0" indent="0">
              <a:buNone/>
            </a:pPr>
            <a:r>
              <a:rPr lang="pt-BR" b="1" dirty="0" smtClean="0"/>
              <a:t>EVENTOS CLIMÁTICOS EXTREMOS RECENTES</a:t>
            </a:r>
          </a:p>
          <a:p>
            <a:pPr marL="0" indent="0">
              <a:buNone/>
            </a:pPr>
            <a:r>
              <a:rPr lang="pt-BR" b="1" dirty="0" smtClean="0"/>
              <a:t>PROJETOS DE PONTES RODOVIÁRIAS EM CENÁRIO DE EVENTOS EXTREMOS</a:t>
            </a:r>
          </a:p>
          <a:p>
            <a:pPr marL="0" indent="0">
              <a:buNone/>
            </a:pPr>
            <a:r>
              <a:rPr lang="pt-BR" b="1" dirty="0"/>
              <a:t> </a:t>
            </a:r>
            <a:r>
              <a:rPr lang="pt-BR" b="1" dirty="0" smtClean="0"/>
              <a:t>  Estudos geométricos</a:t>
            </a:r>
          </a:p>
          <a:p>
            <a:pPr marL="0" indent="0">
              <a:buNone/>
            </a:pPr>
            <a:r>
              <a:rPr lang="pt-BR" b="1" dirty="0"/>
              <a:t> </a:t>
            </a:r>
            <a:r>
              <a:rPr lang="pt-BR" b="1" dirty="0" smtClean="0"/>
              <a:t>  Estudos hidrológicos</a:t>
            </a:r>
          </a:p>
          <a:p>
            <a:pPr marL="0" indent="0">
              <a:buNone/>
            </a:pPr>
            <a:r>
              <a:rPr lang="pt-BR" b="1" dirty="0"/>
              <a:t> </a:t>
            </a:r>
            <a:r>
              <a:rPr lang="pt-BR" b="1" dirty="0" smtClean="0"/>
              <a:t>  Estudos geotécnicos</a:t>
            </a:r>
          </a:p>
          <a:p>
            <a:pPr marL="0" indent="0">
              <a:buNone/>
            </a:pPr>
            <a:r>
              <a:rPr lang="pt-BR" b="1" dirty="0"/>
              <a:t> </a:t>
            </a:r>
            <a:r>
              <a:rPr lang="pt-BR" b="1" dirty="0" smtClean="0"/>
              <a:t>  Estudos Estruturais</a:t>
            </a:r>
          </a:p>
          <a:p>
            <a:pPr marL="0" indent="0">
              <a:buNone/>
            </a:pPr>
            <a:r>
              <a:rPr lang="pt-BR" b="1" dirty="0" smtClean="0"/>
              <a:t>CONSIDERAÇÕES FINAIS</a:t>
            </a:r>
          </a:p>
          <a:p>
            <a:pPr marL="0" indent="0">
              <a:buNone/>
            </a:pPr>
            <a:r>
              <a:rPr lang="pt-BR" b="1" dirty="0" smtClean="0"/>
              <a:t>REFERÊNCIAS BIBLIOGRÁFICAS </a:t>
            </a:r>
          </a:p>
          <a:p>
            <a:pPr marL="0" indent="0">
              <a:buNone/>
            </a:pPr>
            <a:r>
              <a:rPr lang="pt-BR" b="1" dirty="0"/>
              <a:t> </a:t>
            </a:r>
            <a:r>
              <a:rPr lang="pt-BR" b="1" dirty="0" smtClean="0"/>
              <a:t>   </a:t>
            </a:r>
          </a:p>
          <a:p>
            <a:pPr marL="0" indent="0">
              <a:buNone/>
            </a:pPr>
            <a:r>
              <a:rPr lang="pt-BR" b="1" dirty="0"/>
              <a:t> </a:t>
            </a:r>
            <a:r>
              <a:rPr lang="pt-BR" b="1" dirty="0" smtClean="0"/>
              <a:t>  </a:t>
            </a:r>
          </a:p>
          <a:p>
            <a:pPr marL="0" indent="0">
              <a:buNone/>
            </a:pPr>
            <a:r>
              <a:rPr lang="pt-BR" b="1" dirty="0"/>
              <a:t> </a:t>
            </a:r>
            <a:r>
              <a:rPr lang="pt-BR" b="1" dirty="0" smtClean="0"/>
              <a:t>   </a:t>
            </a:r>
          </a:p>
          <a:p>
            <a:pPr marL="0" indent="0">
              <a:buNone/>
            </a:pPr>
            <a:endParaRPr lang="pt-BR" b="1" dirty="0"/>
          </a:p>
          <a:p>
            <a:pPr marL="0" indent="0">
              <a:buNone/>
            </a:pPr>
            <a:r>
              <a:rPr lang="pt-BR" b="1" dirty="0" smtClean="0"/>
              <a:t>  </a:t>
            </a:r>
          </a:p>
          <a:p>
            <a:pPr marL="0" indent="0">
              <a:buNone/>
            </a:pPr>
            <a:r>
              <a:rPr lang="pt-BR" b="1" dirty="0" smtClean="0"/>
              <a:t> </a:t>
            </a:r>
            <a:endParaRPr lang="pt-BR" b="1" dirty="0"/>
          </a:p>
        </p:txBody>
      </p:sp>
      <p:pic>
        <p:nvPicPr>
          <p:cNvPr id="4" name="Imagem 3" descr="Uma imagem contendo Texto&#10;&#10;Descrição gerada automaticamente">
            <a:extLst>
              <a:ext uri="{FF2B5EF4-FFF2-40B4-BE49-F238E27FC236}">
                <a16:creationId xmlns="" xmlns:a16="http://schemas.microsoft.com/office/drawing/2014/main" id="{5966513A-EDEA-863F-CCC9-6E909BF886E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1283"/>
          <a:stretch/>
        </p:blipFill>
        <p:spPr>
          <a:xfrm>
            <a:off x="286602" y="310126"/>
            <a:ext cx="1596789" cy="1213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50156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021840" y="602568"/>
            <a:ext cx="6746240" cy="718232"/>
          </a:xfrm>
        </p:spPr>
        <p:txBody>
          <a:bodyPr/>
          <a:lstStyle/>
          <a:p>
            <a:r>
              <a:rPr lang="pt-BR" sz="2000" dirty="0" smtClean="0"/>
              <a:t>GRANDES EROSÕES NA PISTA E </a:t>
            </a:r>
            <a:r>
              <a:rPr lang="pt-BR" sz="2000" dirty="0" err="1" smtClean="0"/>
              <a:t>NOs</a:t>
            </a:r>
            <a:r>
              <a:rPr lang="pt-BR" sz="2000" dirty="0" smtClean="0"/>
              <a:t> </a:t>
            </a:r>
            <a:r>
              <a:rPr lang="pt-BR" sz="2000" dirty="0" err="1" smtClean="0"/>
              <a:t>TALUDEs</a:t>
            </a:r>
            <a:r>
              <a:rPr lang="pt-BR" sz="2000" dirty="0" smtClean="0"/>
              <a:t> DA RODOVIA</a:t>
            </a:r>
            <a:endParaRPr lang="pt-BR" sz="2000" dirty="0"/>
          </a:p>
        </p:txBody>
      </p:sp>
      <p:pic>
        <p:nvPicPr>
          <p:cNvPr id="4" name="Imagem 3" descr="Uma imagem contendo Texto&#10;&#10;Descrição gerada automaticamente">
            <a:extLst>
              <a:ext uri="{FF2B5EF4-FFF2-40B4-BE49-F238E27FC236}">
                <a16:creationId xmlns="" xmlns:a16="http://schemas.microsoft.com/office/drawing/2014/main" id="{5966513A-EDEA-863F-CCC9-6E909BF886E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1283"/>
          <a:stretch/>
        </p:blipFill>
        <p:spPr>
          <a:xfrm>
            <a:off x="286602" y="310126"/>
            <a:ext cx="1596789" cy="1213635"/>
          </a:xfrm>
          <a:prstGeom prst="rect">
            <a:avLst/>
          </a:prstGeom>
        </p:spPr>
      </p:pic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84996" y="1605280"/>
            <a:ext cx="6951564" cy="4338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416688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030506" y="602568"/>
            <a:ext cx="6548718" cy="748712"/>
          </a:xfrm>
        </p:spPr>
        <p:txBody>
          <a:bodyPr/>
          <a:lstStyle/>
          <a:p>
            <a:r>
              <a:rPr lang="pt-BR" sz="2000" dirty="0" err="1" smtClean="0"/>
              <a:t>loação</a:t>
            </a:r>
            <a:r>
              <a:rPr lang="pt-BR" sz="2000" dirty="0" smtClean="0"/>
              <a:t> de ponte  em trechos curvos DOS RIOS</a:t>
            </a:r>
            <a:endParaRPr lang="pt-BR" sz="2000" dirty="0"/>
          </a:p>
        </p:txBody>
      </p:sp>
      <p:pic>
        <p:nvPicPr>
          <p:cNvPr id="4" name="Imagem 3" descr="Uma imagem contendo Texto&#10;&#10;Descrição gerada automaticamente">
            <a:extLst>
              <a:ext uri="{FF2B5EF4-FFF2-40B4-BE49-F238E27FC236}">
                <a16:creationId xmlns="" xmlns:a16="http://schemas.microsoft.com/office/drawing/2014/main" id="{5966513A-EDEA-863F-CCC9-6E909BF886E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1283"/>
          <a:stretch/>
        </p:blipFill>
        <p:spPr>
          <a:xfrm>
            <a:off x="286602" y="310126"/>
            <a:ext cx="1596789" cy="1213635"/>
          </a:xfrm>
          <a:prstGeom prst="rect">
            <a:avLst/>
          </a:prstGeom>
        </p:spPr>
      </p:pic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3535" y="1758576"/>
            <a:ext cx="7274859" cy="4518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038588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034810" y="572088"/>
            <a:ext cx="6763750" cy="489409"/>
          </a:xfrm>
        </p:spPr>
        <p:txBody>
          <a:bodyPr/>
          <a:lstStyle/>
          <a:p>
            <a:r>
              <a:rPr lang="pt-BR" sz="2000" dirty="0" smtClean="0"/>
              <a:t>Ponte locada em curva do rio</a:t>
            </a:r>
            <a:endParaRPr lang="pt-BR" sz="2000" dirty="0"/>
          </a:p>
        </p:txBody>
      </p:sp>
      <p:pic>
        <p:nvPicPr>
          <p:cNvPr id="4" name="Imagem 3" descr="Uma imagem contendo Texto&#10;&#10;Descrição gerada automaticamente">
            <a:extLst>
              <a:ext uri="{FF2B5EF4-FFF2-40B4-BE49-F238E27FC236}">
                <a16:creationId xmlns="" xmlns:a16="http://schemas.microsoft.com/office/drawing/2014/main" id="{5966513A-EDEA-863F-CCC9-6E909BF886E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1283"/>
          <a:stretch/>
        </p:blipFill>
        <p:spPr>
          <a:xfrm>
            <a:off x="286602" y="310126"/>
            <a:ext cx="1596789" cy="1213635"/>
          </a:xfrm>
          <a:prstGeom prst="rect">
            <a:avLst/>
          </a:prstGeom>
        </p:spPr>
      </p:pic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8160" y="1737360"/>
            <a:ext cx="8544560" cy="4551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4031023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960605" y="602568"/>
            <a:ext cx="6606746" cy="666059"/>
          </a:xfrm>
        </p:spPr>
        <p:txBody>
          <a:bodyPr/>
          <a:lstStyle/>
          <a:p>
            <a:r>
              <a:rPr lang="pt-BR" sz="2000" dirty="0" smtClean="0"/>
              <a:t>LOCAÇÃO de ponte COM ESCONSIDADE ACENTUADA</a:t>
            </a:r>
            <a:endParaRPr lang="pt-BR" sz="2000" dirty="0"/>
          </a:p>
        </p:txBody>
      </p:sp>
      <p:pic>
        <p:nvPicPr>
          <p:cNvPr id="4" name="Imagem 3" descr="Uma imagem contendo Texto&#10;&#10;Descrição gerada automaticamente">
            <a:extLst>
              <a:ext uri="{FF2B5EF4-FFF2-40B4-BE49-F238E27FC236}">
                <a16:creationId xmlns="" xmlns:a16="http://schemas.microsoft.com/office/drawing/2014/main" id="{5966513A-EDEA-863F-CCC9-6E909BF886E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1283"/>
          <a:stretch/>
        </p:blipFill>
        <p:spPr>
          <a:xfrm>
            <a:off x="286602" y="310126"/>
            <a:ext cx="1596789" cy="1213635"/>
          </a:xfrm>
          <a:prstGeom prst="rect">
            <a:avLst/>
          </a:prstGeom>
        </p:spPr>
      </p:pic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5459" y="1815353"/>
            <a:ext cx="7463117" cy="4195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182682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072640" y="602568"/>
            <a:ext cx="6634480" cy="489409"/>
          </a:xfrm>
        </p:spPr>
        <p:txBody>
          <a:bodyPr/>
          <a:lstStyle/>
          <a:p>
            <a:r>
              <a:rPr lang="pt-BR" sz="2000" dirty="0" smtClean="0"/>
              <a:t>EROSÃO NOS TALUDES DE PONTE ESCONSA</a:t>
            </a:r>
            <a:endParaRPr lang="pt-BR" sz="2000" dirty="0"/>
          </a:p>
        </p:txBody>
      </p:sp>
      <p:pic>
        <p:nvPicPr>
          <p:cNvPr id="4" name="Imagem 3" descr="Uma imagem contendo Texto&#10;&#10;Descrição gerada automaticamente">
            <a:extLst>
              <a:ext uri="{FF2B5EF4-FFF2-40B4-BE49-F238E27FC236}">
                <a16:creationId xmlns="" xmlns:a16="http://schemas.microsoft.com/office/drawing/2014/main" id="{5966513A-EDEA-863F-CCC9-6E909BF886E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1283"/>
          <a:stretch/>
        </p:blipFill>
        <p:spPr>
          <a:xfrm>
            <a:off x="286602" y="310126"/>
            <a:ext cx="1596789" cy="1213635"/>
          </a:xfrm>
          <a:prstGeom prst="rect">
            <a:avLst/>
          </a:prstGeom>
        </p:spPr>
      </p:pic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1840" y="1767840"/>
            <a:ext cx="7183120" cy="3700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222150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64160" y="1209040"/>
            <a:ext cx="8607467" cy="5386313"/>
          </a:xfrm>
        </p:spPr>
        <p:txBody>
          <a:bodyPr/>
          <a:lstStyle/>
          <a:p>
            <a:pPr>
              <a:buNone/>
            </a:pPr>
            <a:r>
              <a:rPr lang="pt-BR" sz="4000" b="1" dirty="0" smtClean="0"/>
              <a:t> </a:t>
            </a:r>
            <a:r>
              <a:rPr lang="pt-BR" sz="3600" b="1" dirty="0" smtClean="0"/>
              <a:t> </a:t>
            </a:r>
            <a:r>
              <a:rPr lang="pt-BR" sz="2400" b="1" dirty="0" smtClean="0"/>
              <a:t>Estudos hidrológicos</a:t>
            </a:r>
          </a:p>
          <a:p>
            <a:pPr>
              <a:buNone/>
            </a:pPr>
            <a:r>
              <a:rPr lang="pt-BR" sz="2400" dirty="0" smtClean="0"/>
              <a:t>   Os parâmetros hidrológicos e hidrodinâmicos dos projetos de pontes  estão relacionados às características dos rios onde as pontes serão implantadas e são influenciados pelos fatores geomorfológicos, que compreendem o tipo de material do leito,  a erosão, o transporte e deposição de partículas e a proteção das margens entre outros. </a:t>
            </a:r>
          </a:p>
          <a:p>
            <a:pPr>
              <a:buNone/>
            </a:pPr>
            <a:r>
              <a:rPr lang="pt-BR" sz="2400" dirty="0"/>
              <a:t> </a:t>
            </a:r>
            <a:r>
              <a:rPr lang="pt-BR" sz="2400" dirty="0" smtClean="0"/>
              <a:t>  Dependem também do tipo e do comportamento do rio: se confinado, de meandros, estuário de maré, se houve modificação do leito original e execução de obras, principalmente a montante.   </a:t>
            </a:r>
            <a:endParaRPr lang="pt-BR" sz="2400" dirty="0"/>
          </a:p>
        </p:txBody>
      </p:sp>
      <p:pic>
        <p:nvPicPr>
          <p:cNvPr id="4" name="Imagem 3" descr="Uma imagem contendo Texto&#10;&#10;Descrição gerada automaticamente">
            <a:extLst>
              <a:ext uri="{FF2B5EF4-FFF2-40B4-BE49-F238E27FC236}">
                <a16:creationId xmlns="" xmlns:a16="http://schemas.microsoft.com/office/drawing/2014/main" id="{5966513A-EDEA-863F-CCC9-6E909BF886E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1283"/>
          <a:stretch/>
        </p:blipFill>
        <p:spPr>
          <a:xfrm>
            <a:off x="286602" y="310126"/>
            <a:ext cx="1596789" cy="12136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0" y="1622854"/>
            <a:ext cx="9141816" cy="5019992"/>
          </a:xfrm>
        </p:spPr>
        <p:txBody>
          <a:bodyPr/>
          <a:lstStyle/>
          <a:p>
            <a:pPr>
              <a:buNone/>
            </a:pPr>
            <a:r>
              <a:rPr lang="pt-BR" sz="3600" dirty="0" smtClean="0"/>
              <a:t>  </a:t>
            </a:r>
            <a:r>
              <a:rPr lang="pt-BR" sz="2400" b="1" dirty="0" smtClean="0"/>
              <a:t>Principais elementos considerados nos projetos</a:t>
            </a:r>
            <a:endParaRPr lang="pt-BR" sz="2800" b="1" dirty="0" smtClean="0"/>
          </a:p>
          <a:p>
            <a:pPr>
              <a:buNone/>
            </a:pPr>
            <a:r>
              <a:rPr lang="pt-BR" sz="2400" dirty="0" smtClean="0"/>
              <a:t>   Velocidade, direção e altura da correnteza;</a:t>
            </a:r>
          </a:p>
          <a:p>
            <a:pPr>
              <a:buNone/>
            </a:pPr>
            <a:r>
              <a:rPr lang="pt-BR" sz="2400" dirty="0" smtClean="0"/>
              <a:t>   Seção de vazão sob a ponte, incluindo a folga de segurança sob o tabuleiro;</a:t>
            </a:r>
          </a:p>
          <a:p>
            <a:pPr>
              <a:buNone/>
            </a:pPr>
            <a:r>
              <a:rPr lang="pt-BR" sz="2400" dirty="0" smtClean="0"/>
              <a:t>   Quantidade, espaçamento, geometria e inclinação dos pilares e encontros;</a:t>
            </a:r>
          </a:p>
          <a:p>
            <a:pPr>
              <a:buNone/>
            </a:pPr>
            <a:r>
              <a:rPr lang="pt-BR" sz="2400" dirty="0"/>
              <a:t> </a:t>
            </a:r>
            <a:r>
              <a:rPr lang="pt-BR" sz="2400" dirty="0" smtClean="0"/>
              <a:t>  Locação da ponte;  </a:t>
            </a:r>
          </a:p>
          <a:p>
            <a:pPr>
              <a:buNone/>
            </a:pPr>
            <a:r>
              <a:rPr lang="pt-BR" sz="2400" dirty="0" smtClean="0"/>
              <a:t>   Acúmulo de detritos nos pilares (</a:t>
            </a:r>
            <a:r>
              <a:rPr lang="pt-BR" sz="2400" b="1" dirty="0" smtClean="0"/>
              <a:t>ABNT NBR 7187, 2021</a:t>
            </a:r>
            <a:r>
              <a:rPr lang="pt-BR" sz="2400" dirty="0" smtClean="0"/>
              <a:t>);</a:t>
            </a:r>
          </a:p>
          <a:p>
            <a:pPr>
              <a:buNone/>
            </a:pPr>
            <a:r>
              <a:rPr lang="pt-BR" sz="2400" dirty="0"/>
              <a:t> </a:t>
            </a:r>
            <a:r>
              <a:rPr lang="pt-BR" sz="2400" dirty="0" smtClean="0"/>
              <a:t>  Tempo de retorno  e cotas da máxima enchente.</a:t>
            </a:r>
          </a:p>
          <a:p>
            <a:pPr>
              <a:buNone/>
            </a:pPr>
            <a:endParaRPr lang="pt-BR" sz="2800" dirty="0" smtClean="0"/>
          </a:p>
          <a:p>
            <a:pPr>
              <a:buNone/>
            </a:pPr>
            <a:r>
              <a:rPr lang="pt-BR" sz="2800" dirty="0" smtClean="0"/>
              <a:t>   </a:t>
            </a:r>
          </a:p>
          <a:p>
            <a:pPr>
              <a:buNone/>
            </a:pPr>
            <a:r>
              <a:rPr lang="pt-BR" sz="3600" dirty="0" smtClean="0"/>
              <a:t> </a:t>
            </a:r>
            <a:endParaRPr lang="pt-BR" sz="3600" dirty="0"/>
          </a:p>
        </p:txBody>
      </p:sp>
      <p:pic>
        <p:nvPicPr>
          <p:cNvPr id="4" name="Imagem 3" descr="Uma imagem contendo Texto&#10;&#10;Descrição gerada automaticamente">
            <a:extLst>
              <a:ext uri="{FF2B5EF4-FFF2-40B4-BE49-F238E27FC236}">
                <a16:creationId xmlns="" xmlns:a16="http://schemas.microsoft.com/office/drawing/2014/main" id="{5966513A-EDEA-863F-CCC9-6E909BF886E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1283"/>
          <a:stretch/>
        </p:blipFill>
        <p:spPr>
          <a:xfrm>
            <a:off x="286602" y="310126"/>
            <a:ext cx="1596789" cy="12136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0" y="1300480"/>
            <a:ext cx="9143999" cy="5557520"/>
          </a:xfrm>
        </p:spPr>
        <p:txBody>
          <a:bodyPr/>
          <a:lstStyle/>
          <a:p>
            <a:pPr>
              <a:buNone/>
            </a:pPr>
            <a:r>
              <a:rPr lang="pt-BR" sz="3600" dirty="0" smtClean="0"/>
              <a:t>  </a:t>
            </a:r>
            <a:r>
              <a:rPr lang="pt-BR" sz="2400" dirty="0" smtClean="0"/>
              <a:t>Tais parâmetros  necessitam ser aprofundados, pois mesmo antes de acontecerem as cheias extremas, muitas pontes já eram encobertas pelas águas e parte delas colapsaram  durante as  enchentes que já aconteciam periodicamente em várias regiões do Brasil.</a:t>
            </a:r>
          </a:p>
          <a:p>
            <a:pPr>
              <a:buNone/>
            </a:pPr>
            <a:r>
              <a:rPr lang="pt-BR" sz="2400" dirty="0"/>
              <a:t> </a:t>
            </a:r>
            <a:r>
              <a:rPr lang="pt-BR" sz="2400" dirty="0" smtClean="0"/>
              <a:t>  Isso indica deficiências de projetos e também de manutenção, que necessitam ser corrigidas neste novo cenário de grandes mudanças  climáticas</a:t>
            </a:r>
          </a:p>
          <a:p>
            <a:pPr>
              <a:buNone/>
            </a:pPr>
            <a:r>
              <a:rPr lang="pt-BR" sz="2400" dirty="0"/>
              <a:t> </a:t>
            </a:r>
            <a:r>
              <a:rPr lang="pt-BR" sz="2400" dirty="0" smtClean="0"/>
              <a:t>  A figuras seguintes mostram duas pontes sob a ação de cheias na Região da Zona da Mata de Pernambuco em 2010, uma  totalmente encoberta e outra destruída. </a:t>
            </a:r>
          </a:p>
          <a:p>
            <a:pPr>
              <a:buNone/>
            </a:pPr>
            <a:endParaRPr lang="pt-BR" sz="3600" dirty="0" smtClean="0"/>
          </a:p>
          <a:p>
            <a:pPr>
              <a:buNone/>
            </a:pPr>
            <a:endParaRPr lang="pt-BR" sz="3600" dirty="0"/>
          </a:p>
        </p:txBody>
      </p:sp>
      <p:pic>
        <p:nvPicPr>
          <p:cNvPr id="4" name="Imagem 3" descr="Uma imagem contendo Texto&#10;&#10;Descrição gerada automaticamente">
            <a:extLst>
              <a:ext uri="{FF2B5EF4-FFF2-40B4-BE49-F238E27FC236}">
                <a16:creationId xmlns="" xmlns:a16="http://schemas.microsoft.com/office/drawing/2014/main" id="{5966513A-EDEA-863F-CCC9-6E909BF886E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1283"/>
          <a:stretch/>
        </p:blipFill>
        <p:spPr>
          <a:xfrm>
            <a:off x="286602" y="310126"/>
            <a:ext cx="1596789" cy="12136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Uma imagem contendo Texto&#10;&#10;Descrição gerada automaticamente">
            <a:extLst>
              <a:ext uri="{FF2B5EF4-FFF2-40B4-BE49-F238E27FC236}">
                <a16:creationId xmlns="" xmlns:a16="http://schemas.microsoft.com/office/drawing/2014/main" id="{5966513A-EDEA-863F-CCC9-6E909BF886E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1283"/>
          <a:stretch/>
        </p:blipFill>
        <p:spPr>
          <a:xfrm>
            <a:off x="286602" y="310126"/>
            <a:ext cx="1596789" cy="1213635"/>
          </a:xfrm>
          <a:prstGeom prst="rect">
            <a:avLst/>
          </a:prstGeom>
        </p:spPr>
      </p:pic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298" y="1818640"/>
            <a:ext cx="8525022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983545" y="602568"/>
            <a:ext cx="6362787" cy="728392"/>
          </a:xfrm>
        </p:spPr>
        <p:txBody>
          <a:bodyPr/>
          <a:lstStyle/>
          <a:p>
            <a:r>
              <a:rPr lang="pt-BR" sz="2000" dirty="0" smtClean="0"/>
              <a:t>Ponte sobre o rio una destruída pela correnteza</a:t>
            </a:r>
            <a:endParaRPr lang="pt-BR" sz="2000" dirty="0"/>
          </a:p>
        </p:txBody>
      </p:sp>
      <p:pic>
        <p:nvPicPr>
          <p:cNvPr id="4" name="Imagem 3" descr="Uma imagem contendo Texto&#10;&#10;Descrição gerada automaticamente">
            <a:extLst>
              <a:ext uri="{FF2B5EF4-FFF2-40B4-BE49-F238E27FC236}">
                <a16:creationId xmlns="" xmlns:a16="http://schemas.microsoft.com/office/drawing/2014/main" id="{5966513A-EDEA-863F-CCC9-6E909BF886E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1283"/>
          <a:stretch/>
        </p:blipFill>
        <p:spPr>
          <a:xfrm>
            <a:off x="286602" y="310126"/>
            <a:ext cx="1596789" cy="1213635"/>
          </a:xfrm>
          <a:prstGeom prst="rect">
            <a:avLst/>
          </a:prstGeom>
        </p:spPr>
      </p:pic>
      <p:pic>
        <p:nvPicPr>
          <p:cNvPr id="614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9655" y="1674055"/>
            <a:ext cx="7818681" cy="49397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042984" y="602568"/>
            <a:ext cx="6303348" cy="489409"/>
          </a:xfrm>
        </p:spPr>
        <p:txBody>
          <a:bodyPr/>
          <a:lstStyle/>
          <a:p>
            <a:r>
              <a:rPr lang="pt-BR" dirty="0" smtClean="0"/>
              <a:t>introdução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62560" y="1573428"/>
            <a:ext cx="8879840" cy="5203292"/>
          </a:xfrm>
        </p:spPr>
        <p:txBody>
          <a:bodyPr/>
          <a:lstStyle/>
          <a:p>
            <a:pPr>
              <a:buNone/>
            </a:pPr>
            <a:r>
              <a:rPr lang="pt-BR" dirty="0" smtClean="0"/>
              <a:t>   O ano de 2024 foi considerado o mais quente já registrado na terra desde o período pré-industrial (1850 a 1900) com um aumento de 1,5ºC.  As altas temperaturas têm sido as causas de fenômenos extremos, como  grandes enchentes, incêndios florestais e ciclones tropicais, entre outros. </a:t>
            </a:r>
          </a:p>
          <a:p>
            <a:pPr>
              <a:buNone/>
            </a:pPr>
            <a:r>
              <a:rPr lang="pt-BR" dirty="0" smtClean="0"/>
              <a:t>    Conforme a revista científica  </a:t>
            </a:r>
            <a:r>
              <a:rPr lang="pt-BR" dirty="0" err="1" smtClean="0"/>
              <a:t>The</a:t>
            </a:r>
            <a:r>
              <a:rPr lang="pt-BR" dirty="0" smtClean="0"/>
              <a:t> Lancet (2024) se o aumento da temperatura média global chegar a 3ºC a própria espécime humana estará ameaçada.</a:t>
            </a:r>
          </a:p>
          <a:p>
            <a:pPr>
              <a:buNone/>
            </a:pPr>
            <a:r>
              <a:rPr lang="pt-BR" dirty="0" smtClean="0"/>
              <a:t>    Em 2024 foram emitidas 54,6 bilhões de toneladas de Dióxido de Carbono na atmosfera, quase 1% a mais que no ano anterior</a:t>
            </a:r>
          </a:p>
          <a:p>
            <a:pPr>
              <a:buNone/>
            </a:pPr>
            <a:r>
              <a:rPr lang="pt-BR" dirty="0" smtClean="0"/>
              <a:t>    No Brasil mais de 6 milhões de pessoas em 11 cidades viveram 5 meses sob calor extremo em 2024 segundo dados do </a:t>
            </a:r>
            <a:r>
              <a:rPr lang="pt-BR" dirty="0" err="1" smtClean="0"/>
              <a:t>Inpe</a:t>
            </a:r>
            <a:r>
              <a:rPr lang="pt-BR" dirty="0" smtClean="0"/>
              <a:t>.</a:t>
            </a:r>
            <a:endParaRPr lang="pt-BR" dirty="0"/>
          </a:p>
        </p:txBody>
      </p:sp>
      <p:pic>
        <p:nvPicPr>
          <p:cNvPr id="4" name="Imagem 3" descr="Uma imagem contendo Texto&#10;&#10;Descrição gerada automaticamente">
            <a:extLst>
              <a:ext uri="{FF2B5EF4-FFF2-40B4-BE49-F238E27FC236}">
                <a16:creationId xmlns="" xmlns:a16="http://schemas.microsoft.com/office/drawing/2014/main" id="{A7F0B3EA-7152-9F73-E7E6-7822D01FE1B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1283"/>
          <a:stretch/>
        </p:blipFill>
        <p:spPr>
          <a:xfrm>
            <a:off x="286602" y="310126"/>
            <a:ext cx="1596789" cy="12136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883391" y="602568"/>
            <a:ext cx="6732289" cy="708072"/>
          </a:xfrm>
        </p:spPr>
        <p:txBody>
          <a:bodyPr/>
          <a:lstStyle/>
          <a:p>
            <a:r>
              <a:rPr lang="pt-BR" sz="2000" dirty="0" smtClean="0"/>
              <a:t>ponte locada inadequadamente COM ALTO RISCO DE EROSÃO</a:t>
            </a:r>
            <a:r>
              <a:rPr lang="pt-BR" dirty="0" smtClean="0"/>
              <a:t> </a:t>
            </a:r>
            <a:endParaRPr lang="pt-BR" dirty="0"/>
          </a:p>
        </p:txBody>
      </p:sp>
      <p:pic>
        <p:nvPicPr>
          <p:cNvPr id="4" name="Imagem 3" descr="Uma imagem contendo Texto&#10;&#10;Descrição gerada automaticamente">
            <a:extLst>
              <a:ext uri="{FF2B5EF4-FFF2-40B4-BE49-F238E27FC236}">
                <a16:creationId xmlns="" xmlns:a16="http://schemas.microsoft.com/office/drawing/2014/main" id="{5966513A-EDEA-863F-CCC9-6E909BF886E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1283"/>
          <a:stretch/>
        </p:blipFill>
        <p:spPr>
          <a:xfrm>
            <a:off x="286602" y="310126"/>
            <a:ext cx="1596789" cy="1213635"/>
          </a:xfrm>
          <a:prstGeom prst="rect">
            <a:avLst/>
          </a:prstGeom>
        </p:spPr>
      </p:pic>
      <p:pic>
        <p:nvPicPr>
          <p:cNvPr id="624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00332" y="1533377"/>
            <a:ext cx="7329268" cy="4740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971040" y="602568"/>
            <a:ext cx="6817360" cy="738552"/>
          </a:xfrm>
        </p:spPr>
        <p:txBody>
          <a:bodyPr/>
          <a:lstStyle/>
          <a:p>
            <a:r>
              <a:rPr lang="pt-BR" sz="2000" dirty="0" smtClean="0"/>
              <a:t> destruição dos aterros de Ponte curta em local em local de alto </a:t>
            </a:r>
            <a:r>
              <a:rPr lang="pt-BR" sz="2000" dirty="0" smtClean="0"/>
              <a:t>risco </a:t>
            </a:r>
            <a:r>
              <a:rPr lang="pt-BR" sz="2000" smtClean="0"/>
              <a:t>de erosão</a:t>
            </a:r>
            <a:endParaRPr lang="pt-BR" sz="2000" dirty="0"/>
          </a:p>
        </p:txBody>
      </p:sp>
      <p:pic>
        <p:nvPicPr>
          <p:cNvPr id="4" name="Imagem 3" descr="Uma imagem contendo Texto&#10;&#10;Descrição gerada automaticamente">
            <a:extLst>
              <a:ext uri="{FF2B5EF4-FFF2-40B4-BE49-F238E27FC236}">
                <a16:creationId xmlns="" xmlns:a16="http://schemas.microsoft.com/office/drawing/2014/main" id="{5966513A-EDEA-863F-CCC9-6E909BF886E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1283"/>
          <a:stretch/>
        </p:blipFill>
        <p:spPr>
          <a:xfrm>
            <a:off x="286602" y="310126"/>
            <a:ext cx="1596789" cy="1213635"/>
          </a:xfrm>
          <a:prstGeom prst="rect">
            <a:avLst/>
          </a:prstGeom>
        </p:spPr>
      </p:pic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2960" y="1381760"/>
            <a:ext cx="7498080" cy="4541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72996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971040" y="602568"/>
            <a:ext cx="6827520" cy="647112"/>
          </a:xfrm>
        </p:spPr>
        <p:txBody>
          <a:bodyPr/>
          <a:lstStyle/>
          <a:p>
            <a:r>
              <a:rPr lang="pt-BR" sz="2000" dirty="0" smtClean="0"/>
              <a:t>Parâmetros hidrológicos relacionados às cheias extremas de 2024 no </a:t>
            </a:r>
            <a:r>
              <a:rPr lang="pt-BR" sz="2000" dirty="0" err="1" smtClean="0"/>
              <a:t>rs</a:t>
            </a:r>
            <a:endParaRPr lang="pt-BR" sz="200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62560" y="1523761"/>
            <a:ext cx="8808720" cy="5181839"/>
          </a:xfrm>
        </p:spPr>
        <p:txBody>
          <a:bodyPr/>
          <a:lstStyle/>
          <a:p>
            <a:pPr>
              <a:buNone/>
            </a:pPr>
            <a:r>
              <a:rPr lang="pt-BR" sz="2400" dirty="0" smtClean="0"/>
              <a:t>    No RS em 2024 houve locais em que choveu  40% do volume  médio anual em apenas duas semanas. No dia 05/05/2024, foi registrado o pico de enchente histórico no rio Guaíba, com a vazão de 35,7 mil m³/s e velocidade da correnteza de 4,2 m/s conforme o </a:t>
            </a:r>
            <a:r>
              <a:rPr lang="pt-BR" sz="2400" b="1" dirty="0" smtClean="0"/>
              <a:t>IPH</a:t>
            </a:r>
            <a:r>
              <a:rPr lang="pt-BR" sz="2400" dirty="0" smtClean="0"/>
              <a:t> da </a:t>
            </a:r>
            <a:r>
              <a:rPr lang="pt-BR" sz="2400" b="1" dirty="0" smtClean="0"/>
              <a:t>UFRGS</a:t>
            </a:r>
            <a:r>
              <a:rPr lang="pt-BR" sz="2400" dirty="0" smtClean="0"/>
              <a:t> (2024). </a:t>
            </a:r>
          </a:p>
          <a:p>
            <a:pPr>
              <a:buNone/>
            </a:pPr>
            <a:r>
              <a:rPr lang="pt-BR" sz="2400" dirty="0" smtClean="0"/>
              <a:t>   Cheia com essa magnitude significa grandes possibilidades  de danos e de destruição das pontes. Como enchentes desse tipo  tenderão a acontecer com maior frequência, se faz necessário um aprofundamento dos efeitos dos fenômenos hidrológicos  nos projetos de pontes para garantir maior segurança e </a:t>
            </a:r>
            <a:r>
              <a:rPr lang="pt-BR" sz="2400" dirty="0" err="1" smtClean="0"/>
              <a:t>resiliência</a:t>
            </a:r>
            <a:r>
              <a:rPr lang="pt-BR" sz="2400" dirty="0" smtClean="0"/>
              <a:t>. </a:t>
            </a:r>
          </a:p>
          <a:p>
            <a:endParaRPr lang="pt-BR" dirty="0"/>
          </a:p>
        </p:txBody>
      </p:sp>
      <p:pic>
        <p:nvPicPr>
          <p:cNvPr id="4" name="Imagem 3" descr="Uma imagem contendo Texto&#10;&#10;Descrição gerada automaticamente">
            <a:extLst>
              <a:ext uri="{FF2B5EF4-FFF2-40B4-BE49-F238E27FC236}">
                <a16:creationId xmlns="" xmlns:a16="http://schemas.microsoft.com/office/drawing/2014/main" id="{5966513A-EDEA-863F-CCC9-6E909BF886E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1283"/>
          <a:stretch/>
        </p:blipFill>
        <p:spPr>
          <a:xfrm>
            <a:off x="286602" y="310126"/>
            <a:ext cx="1596789" cy="12136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097741" y="575675"/>
            <a:ext cx="6611661" cy="948086"/>
          </a:xfrm>
        </p:spPr>
        <p:txBody>
          <a:bodyPr/>
          <a:lstStyle/>
          <a:p>
            <a:r>
              <a:rPr lang="pt-BR" sz="2000" dirty="0" smtClean="0"/>
              <a:t>Exemplo COMPARATIVO dos efeitos da  velocidade da correnteza em uma ponte conforme a norma </a:t>
            </a:r>
            <a:r>
              <a:rPr lang="pt-BR" sz="2000" dirty="0" err="1" smtClean="0"/>
              <a:t>nbr</a:t>
            </a:r>
            <a:r>
              <a:rPr lang="pt-BR" sz="2000" dirty="0" smtClean="0"/>
              <a:t> 7187:2021</a:t>
            </a:r>
            <a:endParaRPr lang="pt-BR" sz="200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62560" y="1712068"/>
            <a:ext cx="8709067" cy="4883285"/>
          </a:xfrm>
        </p:spPr>
        <p:txBody>
          <a:bodyPr/>
          <a:lstStyle/>
          <a:p>
            <a:pPr marL="0" indent="0">
              <a:buNone/>
            </a:pPr>
            <a:r>
              <a:rPr lang="pt-BR" sz="2400" dirty="0" smtClean="0"/>
              <a:t>Uma ponte hipotética com vãos de 30m e pilares de seção circular com 1,2m de diâmetro, considerando as velocidades da água de 2m/s e 4,2m/s com 5m de altura da correnteza </a:t>
            </a:r>
          </a:p>
          <a:p>
            <a:pPr marL="0" indent="0">
              <a:buNone/>
            </a:pPr>
            <a:r>
              <a:rPr lang="pt-BR" sz="2400" dirty="0"/>
              <a:t> </a:t>
            </a:r>
            <a:r>
              <a:rPr lang="pt-BR" sz="2400" dirty="0" smtClean="0"/>
              <a:t>Para v= 2m/s   P=K.v²= 0,34x2,0²= 1,36 </a:t>
            </a:r>
            <a:r>
              <a:rPr lang="pt-BR" sz="2400" dirty="0" err="1" smtClean="0"/>
              <a:t>kN</a:t>
            </a:r>
            <a:r>
              <a:rPr lang="pt-BR" sz="2400" dirty="0" smtClean="0"/>
              <a:t>/m²     F=8,16 </a:t>
            </a:r>
            <a:r>
              <a:rPr lang="pt-BR" sz="2400" dirty="0" err="1" smtClean="0"/>
              <a:t>kN</a:t>
            </a:r>
            <a:endParaRPr lang="pt-BR" sz="2400" dirty="0" smtClean="0"/>
          </a:p>
          <a:p>
            <a:pPr marL="0" indent="0">
              <a:buNone/>
            </a:pPr>
            <a:r>
              <a:rPr lang="pt-BR" sz="2400" dirty="0"/>
              <a:t> </a:t>
            </a:r>
            <a:r>
              <a:rPr lang="pt-BR" sz="2400" dirty="0" smtClean="0"/>
              <a:t>Para v= 4,2m/s  P= K.v²=0,34x4,2²=6,0 </a:t>
            </a:r>
            <a:r>
              <a:rPr lang="pt-BR" sz="2400" dirty="0" err="1" smtClean="0"/>
              <a:t>kN</a:t>
            </a:r>
            <a:r>
              <a:rPr lang="pt-BR" sz="2400" dirty="0" smtClean="0"/>
              <a:t>/m²      F= 36,0 </a:t>
            </a:r>
            <a:r>
              <a:rPr lang="pt-BR" sz="2400" dirty="0" err="1" smtClean="0"/>
              <a:t>kN</a:t>
            </a:r>
            <a:endParaRPr lang="pt-BR" sz="2400" dirty="0" smtClean="0"/>
          </a:p>
          <a:p>
            <a:pPr marL="0" indent="0">
              <a:buNone/>
            </a:pPr>
            <a:r>
              <a:rPr lang="pt-BR" sz="2400" dirty="0"/>
              <a:t> </a:t>
            </a:r>
            <a:r>
              <a:rPr lang="pt-BR" sz="2400" dirty="0" smtClean="0"/>
              <a:t>Considerando a retenção de detritos nos pilares </a:t>
            </a:r>
          </a:p>
          <a:p>
            <a:pPr marL="0" indent="0">
              <a:buNone/>
            </a:pPr>
            <a:r>
              <a:rPr lang="pt-BR" sz="2400" dirty="0"/>
              <a:t> </a:t>
            </a:r>
            <a:r>
              <a:rPr lang="pt-BR" sz="2400" dirty="0" smtClean="0"/>
              <a:t>Para v= 2m/s  considerando K=0,71    F= 56,23 </a:t>
            </a:r>
            <a:r>
              <a:rPr lang="pt-BR" sz="2400" dirty="0" err="1" smtClean="0"/>
              <a:t>kN</a:t>
            </a:r>
            <a:endParaRPr lang="pt-BR" sz="2400" dirty="0" smtClean="0"/>
          </a:p>
          <a:p>
            <a:pPr marL="0" indent="0">
              <a:buNone/>
            </a:pPr>
            <a:r>
              <a:rPr lang="pt-BR" sz="2400" dirty="0"/>
              <a:t> </a:t>
            </a:r>
            <a:r>
              <a:rPr lang="pt-BR" sz="2400" dirty="0" smtClean="0"/>
              <a:t>Para  v= 4,2m/s considerando K=0,71  F= 248,0 </a:t>
            </a:r>
            <a:r>
              <a:rPr lang="pt-BR" sz="2400" dirty="0" err="1" smtClean="0"/>
              <a:t>kN</a:t>
            </a:r>
            <a:endParaRPr lang="pt-BR" sz="2400" dirty="0" smtClean="0"/>
          </a:p>
        </p:txBody>
      </p:sp>
      <p:pic>
        <p:nvPicPr>
          <p:cNvPr id="4" name="Imagem 3" descr="Uma imagem contendo Texto&#10;&#10;Descrição gerada automaticamente">
            <a:extLst>
              <a:ext uri="{FF2B5EF4-FFF2-40B4-BE49-F238E27FC236}">
                <a16:creationId xmlns="" xmlns:a16="http://schemas.microsoft.com/office/drawing/2014/main" id="{5966513A-EDEA-863F-CCC9-6E909BF886E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1283"/>
          <a:stretch/>
        </p:blipFill>
        <p:spPr>
          <a:xfrm>
            <a:off x="286602" y="310126"/>
            <a:ext cx="1596789" cy="1213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64804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971040" y="602568"/>
            <a:ext cx="6898640" cy="921193"/>
          </a:xfrm>
        </p:spPr>
        <p:txBody>
          <a:bodyPr/>
          <a:lstStyle/>
          <a:p>
            <a:r>
              <a:rPr lang="pt-BR" sz="2000" dirty="0" smtClean="0"/>
              <a:t>cálculo da pressão da água pelo </a:t>
            </a:r>
            <a:r>
              <a:rPr lang="pt-BR" sz="2000" dirty="0" err="1" smtClean="0"/>
              <a:t>ACúMULO</a:t>
            </a:r>
            <a:r>
              <a:rPr lang="pt-BR" sz="2000" dirty="0" smtClean="0"/>
              <a:t> DE DETRITOS </a:t>
            </a:r>
            <a:r>
              <a:rPr lang="pt-BR" sz="2000" dirty="0" err="1" smtClean="0"/>
              <a:t>CoNFORME</a:t>
            </a:r>
            <a:r>
              <a:rPr lang="pt-BR" sz="2000" dirty="0" smtClean="0"/>
              <a:t> modelo da NBR 7187</a:t>
            </a:r>
            <a:endParaRPr lang="pt-BR" sz="2000" dirty="0"/>
          </a:p>
        </p:txBody>
      </p:sp>
      <p:pic>
        <p:nvPicPr>
          <p:cNvPr id="4" name="Imagem 3" descr="Uma imagem contendo Texto&#10;&#10;Descrição gerada automaticamente">
            <a:extLst>
              <a:ext uri="{FF2B5EF4-FFF2-40B4-BE49-F238E27FC236}">
                <a16:creationId xmlns="" xmlns:a16="http://schemas.microsoft.com/office/drawing/2014/main" id="{5966513A-EDEA-863F-CCC9-6E909BF886E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1283"/>
          <a:stretch/>
        </p:blipFill>
        <p:spPr>
          <a:xfrm>
            <a:off x="286602" y="310126"/>
            <a:ext cx="1596789" cy="1213635"/>
          </a:xfrm>
          <a:prstGeom prst="rect">
            <a:avLst/>
          </a:prstGeom>
        </p:spPr>
      </p:pic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84996" y="1686560"/>
            <a:ext cx="6553200" cy="3820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801472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113280" y="602568"/>
            <a:ext cx="6543040" cy="647112"/>
          </a:xfrm>
        </p:spPr>
        <p:txBody>
          <a:bodyPr/>
          <a:lstStyle/>
          <a:p>
            <a:r>
              <a:rPr lang="pt-BR" sz="2000" dirty="0" smtClean="0"/>
              <a:t>Exemplos de Acúmulo de detritos nos pilares</a:t>
            </a:r>
            <a:endParaRPr lang="pt-BR" sz="2000" dirty="0"/>
          </a:p>
        </p:txBody>
      </p:sp>
      <p:pic>
        <p:nvPicPr>
          <p:cNvPr id="4" name="Imagem 3" descr="Uma imagem contendo Texto&#10;&#10;Descrição gerada automaticamente">
            <a:extLst>
              <a:ext uri="{FF2B5EF4-FFF2-40B4-BE49-F238E27FC236}">
                <a16:creationId xmlns="" xmlns:a16="http://schemas.microsoft.com/office/drawing/2014/main" id="{5966513A-EDEA-863F-CCC9-6E909BF886E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1283"/>
          <a:stretch/>
        </p:blipFill>
        <p:spPr>
          <a:xfrm>
            <a:off x="286602" y="310126"/>
            <a:ext cx="1596789" cy="1213635"/>
          </a:xfrm>
          <a:prstGeom prst="rect">
            <a:avLst/>
          </a:prstGeom>
        </p:spPr>
      </p:pic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1840" y="1615440"/>
            <a:ext cx="7101840" cy="5059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548052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07963" y="1463040"/>
            <a:ext cx="8463663" cy="5132313"/>
          </a:xfrm>
        </p:spPr>
        <p:txBody>
          <a:bodyPr/>
          <a:lstStyle/>
          <a:p>
            <a:pPr>
              <a:buNone/>
            </a:pPr>
            <a:r>
              <a:rPr lang="pt-BR" sz="3600" dirty="0" smtClean="0"/>
              <a:t>  </a:t>
            </a:r>
            <a:r>
              <a:rPr lang="pt-BR" sz="2400" dirty="0" smtClean="0"/>
              <a:t>Um fator de fundamental importância nos projetos, que deve ser revisto e já esta sendo estudado, é o </a:t>
            </a:r>
            <a:r>
              <a:rPr lang="pt-BR" sz="2400" b="1" dirty="0" smtClean="0"/>
              <a:t>Tempo de Retorno </a:t>
            </a:r>
            <a:r>
              <a:rPr lang="pt-BR" sz="2400" dirty="0" smtClean="0"/>
              <a:t>de uma enchente (</a:t>
            </a:r>
            <a:r>
              <a:rPr lang="pt-BR" sz="2400" b="1" dirty="0" smtClean="0"/>
              <a:t>TR</a:t>
            </a:r>
            <a:r>
              <a:rPr lang="pt-BR" sz="2400" dirty="0" smtClean="0"/>
              <a:t>) que no Brasil é considerado de 10 a 20 anos nos projetos de bueiros e de 50 a 100 anos nos projetos de pontes, conforme o tipo e a importância da obra, recomendando-se  os dados de 30 anos consecutivos de uma série histórica da região. </a:t>
            </a:r>
          </a:p>
          <a:p>
            <a:pPr>
              <a:buNone/>
            </a:pPr>
            <a:r>
              <a:rPr lang="pt-BR" sz="2400" dirty="0" smtClean="0"/>
              <a:t>   Mas, diante da frequência de eventos hidrológicos extremos o TR baseado em históricos passados deve ser reavaliado e majorado.</a:t>
            </a:r>
            <a:endParaRPr lang="pt-BR" sz="2400" dirty="0"/>
          </a:p>
        </p:txBody>
      </p:sp>
      <p:pic>
        <p:nvPicPr>
          <p:cNvPr id="4" name="Imagem 3" descr="Uma imagem contendo Texto&#10;&#10;Descrição gerada automaticamente">
            <a:extLst>
              <a:ext uri="{FF2B5EF4-FFF2-40B4-BE49-F238E27FC236}">
                <a16:creationId xmlns="" xmlns:a16="http://schemas.microsoft.com/office/drawing/2014/main" id="{5966513A-EDEA-863F-CCC9-6E909BF886E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1283"/>
          <a:stretch/>
        </p:blipFill>
        <p:spPr>
          <a:xfrm>
            <a:off x="286602" y="310126"/>
            <a:ext cx="1596789" cy="12136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092960" y="602568"/>
            <a:ext cx="6512560" cy="677592"/>
          </a:xfrm>
        </p:spPr>
        <p:txBody>
          <a:bodyPr/>
          <a:lstStyle/>
          <a:p>
            <a:r>
              <a:rPr lang="pt-BR" sz="2000" dirty="0" smtClean="0"/>
              <a:t>Estudos  para o tempo de retorno diante de eventos hidrológicos extremos</a:t>
            </a:r>
            <a:endParaRPr lang="pt-BR" sz="200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79121" y="1712068"/>
            <a:ext cx="8292506" cy="4883285"/>
          </a:xfrm>
        </p:spPr>
        <p:txBody>
          <a:bodyPr/>
          <a:lstStyle/>
          <a:p>
            <a:pPr>
              <a:buNone/>
            </a:pPr>
            <a:r>
              <a:rPr lang="pt-BR" sz="3200" dirty="0"/>
              <a:t> </a:t>
            </a:r>
            <a:r>
              <a:rPr lang="pt-BR" sz="3200" dirty="0" smtClean="0"/>
              <a:t> </a:t>
            </a:r>
            <a:r>
              <a:rPr lang="pt-BR" sz="2400" dirty="0" smtClean="0"/>
              <a:t>Nota </a:t>
            </a:r>
            <a:r>
              <a:rPr lang="pt-BR" sz="2400" dirty="0"/>
              <a:t>Técnica elaborada pelo Instituto de Pesquisas Hidrológicas da UFRGS (</a:t>
            </a:r>
            <a:r>
              <a:rPr lang="pt-BR" sz="2400" b="1" dirty="0" smtClean="0"/>
              <a:t>PAIVA </a:t>
            </a:r>
            <a:r>
              <a:rPr lang="pt-BR" sz="2400" b="1" dirty="0"/>
              <a:t>et al</a:t>
            </a:r>
            <a:r>
              <a:rPr lang="pt-BR" sz="2400" dirty="0"/>
              <a:t>.,2024)  </a:t>
            </a:r>
            <a:r>
              <a:rPr lang="pt-BR" sz="2400" b="1" dirty="0"/>
              <a:t>Critérios hidrológicos para adaptação à mudança climática- Chuvas e cheias extremas na Região Sul do Brasil</a:t>
            </a:r>
            <a:r>
              <a:rPr lang="pt-BR" sz="2400" dirty="0"/>
              <a:t>, definiu, entre outros princípios norteadores, que as séries temporais usadas para as análises estatísticas devem ser mais longas e considerar os extremos hidrológicos recentes.</a:t>
            </a:r>
          </a:p>
          <a:p>
            <a:pPr>
              <a:buNone/>
            </a:pPr>
            <a:r>
              <a:rPr lang="pt-BR" sz="2400" dirty="0"/>
              <a:t>   O estudo propõe alterações no TR de projeto conforme a tabela a seguir.</a:t>
            </a:r>
          </a:p>
        </p:txBody>
      </p:sp>
      <p:pic>
        <p:nvPicPr>
          <p:cNvPr id="4" name="Imagem 3" descr="Uma imagem contendo Texto&#10;&#10;Descrição gerada automaticamente">
            <a:extLst>
              <a:ext uri="{FF2B5EF4-FFF2-40B4-BE49-F238E27FC236}">
                <a16:creationId xmlns="" xmlns:a16="http://schemas.microsoft.com/office/drawing/2014/main" id="{5966513A-EDEA-863F-CCC9-6E909BF886E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1283"/>
          <a:stretch/>
        </p:blipFill>
        <p:spPr>
          <a:xfrm>
            <a:off x="286602" y="310126"/>
            <a:ext cx="1596789" cy="1213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71240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153920" y="602568"/>
            <a:ext cx="6192412" cy="667432"/>
          </a:xfrm>
        </p:spPr>
        <p:txBody>
          <a:bodyPr/>
          <a:lstStyle/>
          <a:p>
            <a:r>
              <a:rPr lang="pt-BR" sz="2000" dirty="0" smtClean="0"/>
              <a:t>Proposta para modificação do tempo de retorno </a:t>
            </a:r>
            <a:r>
              <a:rPr lang="pt-BR" sz="2000" b="0" dirty="0" smtClean="0"/>
              <a:t>( Paiva </a:t>
            </a:r>
            <a:r>
              <a:rPr lang="pt-BR" sz="2000" b="0" dirty="0" err="1" smtClean="0"/>
              <a:t>et</a:t>
            </a:r>
            <a:r>
              <a:rPr lang="pt-BR" sz="2000" b="0" dirty="0" smtClean="0"/>
              <a:t> </a:t>
            </a:r>
            <a:r>
              <a:rPr lang="pt-BR" sz="2000" b="0" dirty="0" err="1" smtClean="0"/>
              <a:t>al</a:t>
            </a:r>
            <a:r>
              <a:rPr lang="pt-BR" sz="2000" b="0" dirty="0" smtClean="0"/>
              <a:t>, 2024)</a:t>
            </a:r>
            <a:endParaRPr lang="pt-BR" sz="2000" dirty="0"/>
          </a:p>
        </p:txBody>
      </p:sp>
      <p:pic>
        <p:nvPicPr>
          <p:cNvPr id="4" name="Imagem 3" descr="Uma imagem contendo Texto&#10;&#10;Descrição gerada automaticamente">
            <a:extLst>
              <a:ext uri="{FF2B5EF4-FFF2-40B4-BE49-F238E27FC236}">
                <a16:creationId xmlns="" xmlns:a16="http://schemas.microsoft.com/office/drawing/2014/main" id="{5966513A-EDEA-863F-CCC9-6E909BF886E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1283"/>
          <a:stretch/>
        </p:blipFill>
        <p:spPr>
          <a:xfrm>
            <a:off x="286602" y="310126"/>
            <a:ext cx="1596789" cy="1213635"/>
          </a:xfrm>
          <a:prstGeom prst="rect">
            <a:avLst/>
          </a:prstGeom>
        </p:spPr>
      </p:pic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7040" y="1595120"/>
            <a:ext cx="8290560" cy="4378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478703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21024" y="1279538"/>
            <a:ext cx="9022976" cy="5578461"/>
          </a:xfrm>
        </p:spPr>
        <p:txBody>
          <a:bodyPr/>
          <a:lstStyle/>
          <a:p>
            <a:pPr>
              <a:buNone/>
            </a:pPr>
            <a:r>
              <a:rPr lang="pt-BR" sz="4000" b="1" dirty="0" smtClean="0"/>
              <a:t> </a:t>
            </a:r>
            <a:r>
              <a:rPr lang="pt-BR" sz="2400" b="1" dirty="0" smtClean="0"/>
              <a:t>Estudos geotécnicos</a:t>
            </a:r>
          </a:p>
          <a:p>
            <a:pPr>
              <a:buNone/>
            </a:pPr>
            <a:r>
              <a:rPr lang="pt-BR" sz="2400" dirty="0" smtClean="0"/>
              <a:t>  Os  estudos geotécnicos que devem ser considerados nos projetos de pontes são:</a:t>
            </a:r>
          </a:p>
          <a:p>
            <a:pPr>
              <a:buNone/>
            </a:pPr>
            <a:r>
              <a:rPr lang="pt-BR" sz="2400" dirty="0" smtClean="0"/>
              <a:t>   Potencial de erosão do solo (por meio de ensaios); </a:t>
            </a:r>
          </a:p>
          <a:p>
            <a:pPr>
              <a:buNone/>
            </a:pPr>
            <a:r>
              <a:rPr lang="pt-BR" sz="2400" dirty="0" smtClean="0"/>
              <a:t>   Avaliação da profundidade de equilíbrio  de erosão: generalizada, de contração e localizada ( </a:t>
            </a:r>
            <a:r>
              <a:rPr lang="pt-BR" sz="2400" dirty="0" err="1" smtClean="0"/>
              <a:t>h</a:t>
            </a:r>
            <a:r>
              <a:rPr lang="pt-BR" sz="1600" dirty="0" err="1" smtClean="0"/>
              <a:t>se</a:t>
            </a:r>
            <a:r>
              <a:rPr lang="pt-BR" sz="2400" dirty="0" smtClean="0"/>
              <a:t>) com o uso de expressões da literatura, modelos físicos em laboratório, modelagem numérica, medições locais; </a:t>
            </a:r>
          </a:p>
          <a:p>
            <a:pPr>
              <a:buNone/>
            </a:pPr>
            <a:r>
              <a:rPr lang="pt-BR" sz="2400" dirty="0"/>
              <a:t> </a:t>
            </a:r>
            <a:r>
              <a:rPr lang="pt-BR" sz="2400" dirty="0" smtClean="0"/>
              <a:t>  Ainda não se tem conhecimento de estudos da erosão para eventos extremos em pontes. </a:t>
            </a:r>
          </a:p>
          <a:p>
            <a:pPr>
              <a:buNone/>
            </a:pPr>
            <a:r>
              <a:rPr lang="pt-BR" sz="2800" dirty="0" smtClean="0"/>
              <a:t>   </a:t>
            </a:r>
          </a:p>
          <a:p>
            <a:pPr>
              <a:buNone/>
            </a:pPr>
            <a:endParaRPr lang="pt-BR" sz="2800" dirty="0" smtClean="0"/>
          </a:p>
          <a:p>
            <a:pPr>
              <a:buNone/>
            </a:pPr>
            <a:r>
              <a:rPr lang="pt-BR" sz="2800" dirty="0" smtClean="0"/>
              <a:t>  </a:t>
            </a:r>
            <a:endParaRPr lang="pt-BR" sz="3600" dirty="0" smtClean="0"/>
          </a:p>
          <a:p>
            <a:pPr>
              <a:buNone/>
            </a:pPr>
            <a:r>
              <a:rPr lang="pt-BR" sz="3600" dirty="0" smtClean="0"/>
              <a:t> </a:t>
            </a:r>
          </a:p>
          <a:p>
            <a:pPr>
              <a:buNone/>
            </a:pPr>
            <a:r>
              <a:rPr lang="pt-BR" sz="3600" dirty="0" smtClean="0"/>
              <a:t> </a:t>
            </a:r>
            <a:endParaRPr lang="pt-BR" sz="3600" dirty="0"/>
          </a:p>
        </p:txBody>
      </p:sp>
      <p:pic>
        <p:nvPicPr>
          <p:cNvPr id="4" name="Imagem 3" descr="Uma imagem contendo Texto&#10;&#10;Descrição gerada automaticamente">
            <a:extLst>
              <a:ext uri="{FF2B5EF4-FFF2-40B4-BE49-F238E27FC236}">
                <a16:creationId xmlns="" xmlns:a16="http://schemas.microsoft.com/office/drawing/2014/main" id="{5966513A-EDEA-863F-CCC9-6E909BF886E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1283"/>
          <a:stretch/>
        </p:blipFill>
        <p:spPr>
          <a:xfrm>
            <a:off x="286602" y="310126"/>
            <a:ext cx="1596789" cy="12136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61366" y="1738184"/>
            <a:ext cx="8848164" cy="4985344"/>
          </a:xfrm>
        </p:spPr>
        <p:txBody>
          <a:bodyPr/>
          <a:lstStyle/>
          <a:p>
            <a:pPr marL="0" indent="0">
              <a:buNone/>
            </a:pPr>
            <a:r>
              <a:rPr lang="pt-BR" sz="2400" dirty="0" smtClean="0"/>
              <a:t> As alterações climáticas também afetam as construções, que devem ser projetadas para serem seguras e duráveis em cenários futuros, considerando que as ações dos agentes climáticos na degradação dos sistemas construtivos tendem a aumentar. </a:t>
            </a:r>
          </a:p>
          <a:p>
            <a:pPr marL="0" indent="0">
              <a:buNone/>
            </a:pPr>
            <a:r>
              <a:rPr lang="pt-BR" sz="2400" dirty="0" smtClean="0"/>
              <a:t>  O artigo  </a:t>
            </a:r>
            <a:r>
              <a:rPr lang="pt-BR" sz="2400" b="1" dirty="0" smtClean="0"/>
              <a:t>Mudanças climáticas e durabilidade das construções: Uma revisão do Estado da Arte </a:t>
            </a:r>
            <a:r>
              <a:rPr lang="pt-BR" sz="2400" dirty="0" smtClean="0"/>
              <a:t>(</a:t>
            </a:r>
            <a:r>
              <a:rPr lang="pt-BR" sz="2400" b="1" dirty="0" smtClean="0"/>
              <a:t>LOPES et al</a:t>
            </a:r>
            <a:r>
              <a:rPr lang="pt-BR" sz="2400" dirty="0" smtClean="0"/>
              <a:t>.,2021)</a:t>
            </a:r>
            <a:r>
              <a:rPr lang="pt-BR" sz="2400" b="1" dirty="0" smtClean="0"/>
              <a:t> </a:t>
            </a:r>
            <a:r>
              <a:rPr lang="pt-BR" sz="2400" dirty="0" smtClean="0"/>
              <a:t>mostra uma visão geral dos estudos do efeito das mudanças climáticas na degradação das construções e as estratégias de projeto para mitigação dos efeitos dos gases de efeito estufa (GEE).</a:t>
            </a:r>
          </a:p>
          <a:p>
            <a:pPr marL="0" indent="0">
              <a:buNone/>
            </a:pPr>
            <a:endParaRPr lang="pt-BR" sz="2800" dirty="0"/>
          </a:p>
        </p:txBody>
      </p:sp>
      <p:pic>
        <p:nvPicPr>
          <p:cNvPr id="4" name="Imagem 3" descr="Uma imagem contendo Texto&#10;&#10;Descrição gerada automaticamente">
            <a:extLst>
              <a:ext uri="{FF2B5EF4-FFF2-40B4-BE49-F238E27FC236}">
                <a16:creationId xmlns="" xmlns:a16="http://schemas.microsoft.com/office/drawing/2014/main" id="{A7F0B3EA-7152-9F73-E7E6-7822D01FE1B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1283"/>
          <a:stretch/>
        </p:blipFill>
        <p:spPr>
          <a:xfrm>
            <a:off x="286602" y="310126"/>
            <a:ext cx="1596789" cy="1213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78601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138289" y="602568"/>
            <a:ext cx="6569613" cy="776066"/>
          </a:xfrm>
        </p:spPr>
        <p:txBody>
          <a:bodyPr/>
          <a:lstStyle/>
          <a:p>
            <a:r>
              <a:rPr lang="pt-BR" sz="2000" dirty="0" smtClean="0"/>
              <a:t>Movimentos da correnteza e cavidade de erosão  em torno dos pilares circulares</a:t>
            </a:r>
            <a:endParaRPr lang="pt-BR" sz="2000" dirty="0"/>
          </a:p>
        </p:txBody>
      </p:sp>
      <p:pic>
        <p:nvPicPr>
          <p:cNvPr id="4" name="Imagem 3" descr="Uma imagem contendo Texto&#10;&#10;Descrição gerada automaticamente">
            <a:extLst>
              <a:ext uri="{FF2B5EF4-FFF2-40B4-BE49-F238E27FC236}">
                <a16:creationId xmlns="" xmlns:a16="http://schemas.microsoft.com/office/drawing/2014/main" id="{5966513A-EDEA-863F-CCC9-6E909BF886E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1283"/>
          <a:stretch/>
        </p:blipFill>
        <p:spPr>
          <a:xfrm>
            <a:off x="286602" y="310126"/>
            <a:ext cx="1596789" cy="1213635"/>
          </a:xfrm>
          <a:prstGeom prst="rect">
            <a:avLst/>
          </a:prstGeom>
        </p:spPr>
      </p:pic>
      <p:pic>
        <p:nvPicPr>
          <p:cNvPr id="624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1009" y="1589649"/>
            <a:ext cx="6949440" cy="48814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184400" y="602568"/>
            <a:ext cx="6370320" cy="489409"/>
          </a:xfrm>
        </p:spPr>
        <p:txBody>
          <a:bodyPr/>
          <a:lstStyle/>
          <a:p>
            <a:r>
              <a:rPr lang="pt-BR" sz="2000" dirty="0" smtClean="0"/>
              <a:t>Profundidade de equilíbrio da erosão</a:t>
            </a:r>
            <a:endParaRPr lang="pt-BR" sz="2000" dirty="0"/>
          </a:p>
        </p:txBody>
      </p:sp>
      <p:pic>
        <p:nvPicPr>
          <p:cNvPr id="4" name="Imagem 3" descr="Uma imagem contendo Texto&#10;&#10;Descrição gerada automaticamente">
            <a:extLst>
              <a:ext uri="{FF2B5EF4-FFF2-40B4-BE49-F238E27FC236}">
                <a16:creationId xmlns="" xmlns:a16="http://schemas.microsoft.com/office/drawing/2014/main" id="{5966513A-EDEA-863F-CCC9-6E909BF886E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1283"/>
          <a:stretch/>
        </p:blipFill>
        <p:spPr>
          <a:xfrm>
            <a:off x="286602" y="310126"/>
            <a:ext cx="1596789" cy="1213635"/>
          </a:xfrm>
          <a:prstGeom prst="rect">
            <a:avLst/>
          </a:prstGeom>
        </p:spPr>
      </p:pic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3120" y="1523761"/>
            <a:ext cx="7528560" cy="42064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080114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082800" y="602568"/>
            <a:ext cx="6746240" cy="941752"/>
          </a:xfrm>
        </p:spPr>
        <p:txBody>
          <a:bodyPr/>
          <a:lstStyle/>
          <a:p>
            <a:r>
              <a:rPr lang="pt-BR" sz="2000" dirty="0" smtClean="0"/>
              <a:t>MODELO FÍSICO EM LABORATÓRIO PARA DETERMINAR A PROFUNDIDADE DE EROSÃO </a:t>
            </a:r>
            <a:r>
              <a:rPr lang="pt-BR" sz="2000" b="0" dirty="0" smtClean="0"/>
              <a:t>(VASQUEZ E LIMA,2009)</a:t>
            </a:r>
            <a:endParaRPr lang="pt-BR" sz="2000" dirty="0"/>
          </a:p>
        </p:txBody>
      </p:sp>
      <p:pic>
        <p:nvPicPr>
          <p:cNvPr id="4" name="Imagem 3" descr="Uma imagem contendo Texto&#10;&#10;Descrição gerada automaticamente">
            <a:extLst>
              <a:ext uri="{FF2B5EF4-FFF2-40B4-BE49-F238E27FC236}">
                <a16:creationId xmlns="" xmlns:a16="http://schemas.microsoft.com/office/drawing/2014/main" id="{5966513A-EDEA-863F-CCC9-6E909BF886E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1283"/>
          <a:stretch/>
        </p:blipFill>
        <p:spPr>
          <a:xfrm>
            <a:off x="286602" y="310126"/>
            <a:ext cx="1596789" cy="1213635"/>
          </a:xfrm>
          <a:prstGeom prst="rect">
            <a:avLst/>
          </a:prstGeom>
        </p:spPr>
      </p:pic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8720" y="1899920"/>
            <a:ext cx="6888480" cy="4135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032000" y="602568"/>
            <a:ext cx="6314332" cy="728392"/>
          </a:xfrm>
        </p:spPr>
        <p:txBody>
          <a:bodyPr/>
          <a:lstStyle/>
          <a:p>
            <a:r>
              <a:rPr lang="pt-BR" sz="2000" dirty="0" smtClean="0"/>
              <a:t>EXEMPLO cavidade DE EROSÃO EM TORNO de PILARES, blocos e estacas</a:t>
            </a:r>
            <a:endParaRPr lang="pt-BR" sz="2000" dirty="0"/>
          </a:p>
        </p:txBody>
      </p:sp>
      <p:pic>
        <p:nvPicPr>
          <p:cNvPr id="4" name="Imagem 3" descr="Uma imagem contendo Texto&#10;&#10;Descrição gerada automaticamente">
            <a:extLst>
              <a:ext uri="{FF2B5EF4-FFF2-40B4-BE49-F238E27FC236}">
                <a16:creationId xmlns="" xmlns:a16="http://schemas.microsoft.com/office/drawing/2014/main" id="{5966513A-EDEA-863F-CCC9-6E909BF886E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1283"/>
          <a:stretch/>
        </p:blipFill>
        <p:spPr>
          <a:xfrm>
            <a:off x="286602" y="310126"/>
            <a:ext cx="1596789" cy="1213635"/>
          </a:xfrm>
          <a:prstGeom prst="rect">
            <a:avLst/>
          </a:prstGeom>
        </p:spPr>
      </p:pic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84996" y="1605280"/>
            <a:ext cx="6484204" cy="4358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494484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971040" y="602568"/>
            <a:ext cx="6375292" cy="718232"/>
          </a:xfrm>
        </p:spPr>
        <p:txBody>
          <a:bodyPr/>
          <a:lstStyle/>
          <a:p>
            <a:r>
              <a:rPr lang="pt-BR" sz="2000" dirty="0" smtClean="0"/>
              <a:t>Movimentos da correnteza e cavidade de erosão em torno dos encontros</a:t>
            </a:r>
            <a:endParaRPr lang="pt-BR" sz="2000" dirty="0"/>
          </a:p>
        </p:txBody>
      </p:sp>
      <p:pic>
        <p:nvPicPr>
          <p:cNvPr id="4" name="Imagem 3" descr="Uma imagem contendo Texto&#10;&#10;Descrição gerada automaticamente">
            <a:extLst>
              <a:ext uri="{FF2B5EF4-FFF2-40B4-BE49-F238E27FC236}">
                <a16:creationId xmlns="" xmlns:a16="http://schemas.microsoft.com/office/drawing/2014/main" id="{5966513A-EDEA-863F-CCC9-6E909BF886E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1283"/>
          <a:stretch/>
        </p:blipFill>
        <p:spPr>
          <a:xfrm>
            <a:off x="286602" y="310126"/>
            <a:ext cx="1596789" cy="1213635"/>
          </a:xfrm>
          <a:prstGeom prst="rect">
            <a:avLst/>
          </a:prstGeom>
        </p:spPr>
      </p:pic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9760" y="1808480"/>
            <a:ext cx="7934960" cy="4389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810308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001520" y="602568"/>
            <a:ext cx="6344812" cy="708072"/>
          </a:xfrm>
        </p:spPr>
        <p:txBody>
          <a:bodyPr/>
          <a:lstStyle/>
          <a:p>
            <a:r>
              <a:rPr lang="pt-BR" sz="2000" dirty="0" smtClean="0"/>
              <a:t>EXEMPLO </a:t>
            </a:r>
            <a:r>
              <a:rPr lang="pt-BR" sz="2000" smtClean="0"/>
              <a:t>DE profundidade de </a:t>
            </a:r>
            <a:r>
              <a:rPr lang="pt-BR" sz="2000" dirty="0" err="1" smtClean="0"/>
              <a:t>EROSÃo</a:t>
            </a:r>
            <a:r>
              <a:rPr lang="pt-BR" sz="2000" dirty="0" smtClean="0"/>
              <a:t> em torno dos ENCONTROS</a:t>
            </a:r>
            <a:endParaRPr lang="pt-BR" sz="2000" dirty="0"/>
          </a:p>
        </p:txBody>
      </p:sp>
      <p:pic>
        <p:nvPicPr>
          <p:cNvPr id="4" name="Imagem 3" descr="Uma imagem contendo Texto&#10;&#10;Descrição gerada automaticamente">
            <a:extLst>
              <a:ext uri="{FF2B5EF4-FFF2-40B4-BE49-F238E27FC236}">
                <a16:creationId xmlns="" xmlns:a16="http://schemas.microsoft.com/office/drawing/2014/main" id="{5966513A-EDEA-863F-CCC9-6E909BF886E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1283"/>
          <a:stretch/>
        </p:blipFill>
        <p:spPr>
          <a:xfrm>
            <a:off x="286602" y="310126"/>
            <a:ext cx="1596789" cy="1213635"/>
          </a:xfrm>
          <a:prstGeom prst="rect">
            <a:avLst/>
          </a:prstGeom>
        </p:spPr>
      </p:pic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7040" y="2143760"/>
            <a:ext cx="7731760" cy="4094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886699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86602" y="1523760"/>
            <a:ext cx="8628797" cy="5191999"/>
          </a:xfrm>
        </p:spPr>
        <p:txBody>
          <a:bodyPr/>
          <a:lstStyle/>
          <a:p>
            <a:pPr>
              <a:buNone/>
            </a:pPr>
            <a:r>
              <a:rPr lang="pt-BR" sz="2400" dirty="0"/>
              <a:t> </a:t>
            </a:r>
            <a:r>
              <a:rPr lang="pt-BR" sz="2400" dirty="0" smtClean="0"/>
              <a:t>   Os parâmetros geotécnicos devem ser obtidos por meio de ensaios de solos e também de rochas, quando as fundações forem executadas em maciço rochoso.</a:t>
            </a:r>
          </a:p>
          <a:p>
            <a:pPr>
              <a:buNone/>
            </a:pPr>
            <a:r>
              <a:rPr lang="pt-BR" sz="2400" dirty="0"/>
              <a:t> </a:t>
            </a:r>
            <a:r>
              <a:rPr lang="pt-BR" sz="2400" dirty="0" smtClean="0"/>
              <a:t>  Porém, na maioria dos projetos das pontes rodoviárias típicas, as </a:t>
            </a:r>
            <a:r>
              <a:rPr lang="pt-BR" sz="2400" dirty="0"/>
              <a:t>ú</a:t>
            </a:r>
            <a:r>
              <a:rPr lang="pt-BR" sz="2400" dirty="0" smtClean="0"/>
              <a:t>nicas informações geotécnicas disponibilizadas são os perfis das sondagens ( SPT, rotativas, mistas) </a:t>
            </a:r>
          </a:p>
          <a:p>
            <a:pPr>
              <a:buNone/>
            </a:pPr>
            <a:r>
              <a:rPr lang="pt-BR" sz="2400" dirty="0"/>
              <a:t> </a:t>
            </a:r>
            <a:r>
              <a:rPr lang="pt-BR" sz="2400" dirty="0" smtClean="0"/>
              <a:t>  Cuidados especiais com o projeto dos encontros e aterros de acesso, elementos bastantes vulneráveis durante uma cheia  </a:t>
            </a:r>
          </a:p>
          <a:p>
            <a:pPr>
              <a:buNone/>
            </a:pPr>
            <a:endParaRPr lang="pt-BR" sz="2800" dirty="0" smtClean="0"/>
          </a:p>
          <a:p>
            <a:pPr>
              <a:buNone/>
            </a:pPr>
            <a:r>
              <a:rPr lang="pt-BR" sz="3600" dirty="0" smtClean="0"/>
              <a:t>  </a:t>
            </a:r>
            <a:endParaRPr lang="pt-BR" sz="3600" dirty="0"/>
          </a:p>
        </p:txBody>
      </p:sp>
      <p:pic>
        <p:nvPicPr>
          <p:cNvPr id="4" name="Imagem 3" descr="Uma imagem contendo Texto&#10;&#10;Descrição gerada automaticamente">
            <a:extLst>
              <a:ext uri="{FF2B5EF4-FFF2-40B4-BE49-F238E27FC236}">
                <a16:creationId xmlns="" xmlns:a16="http://schemas.microsoft.com/office/drawing/2014/main" id="{5966513A-EDEA-863F-CCC9-6E909BF886E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1283"/>
          <a:stretch/>
        </p:blipFill>
        <p:spPr>
          <a:xfrm>
            <a:off x="286602" y="310126"/>
            <a:ext cx="1596789" cy="12136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095770" y="386080"/>
            <a:ext cx="5894962" cy="775567"/>
          </a:xfrm>
        </p:spPr>
        <p:txBody>
          <a:bodyPr/>
          <a:lstStyle/>
          <a:p>
            <a:r>
              <a:rPr lang="pt-BR" sz="2000" dirty="0" smtClean="0"/>
              <a:t>Erosão em fundação executada sobre rocha</a:t>
            </a:r>
            <a:endParaRPr lang="pt-BR" sz="2000" dirty="0"/>
          </a:p>
        </p:txBody>
      </p:sp>
      <p:pic>
        <p:nvPicPr>
          <p:cNvPr id="4" name="Imagem 3" descr="Uma imagem contendo Texto&#10;&#10;Descrição gerada automaticamente">
            <a:extLst>
              <a:ext uri="{FF2B5EF4-FFF2-40B4-BE49-F238E27FC236}">
                <a16:creationId xmlns="" xmlns:a16="http://schemas.microsoft.com/office/drawing/2014/main" id="{5966513A-EDEA-863F-CCC9-6E909BF886E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1283"/>
          <a:stretch/>
        </p:blipFill>
        <p:spPr>
          <a:xfrm>
            <a:off x="286602" y="310126"/>
            <a:ext cx="1596789" cy="1213635"/>
          </a:xfrm>
          <a:prstGeom prst="rect">
            <a:avLst/>
          </a:prstGeom>
        </p:spPr>
      </p:pic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0880" y="1635760"/>
            <a:ext cx="7548880" cy="38666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258953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113280" y="602568"/>
            <a:ext cx="6233052" cy="708072"/>
          </a:xfrm>
        </p:spPr>
        <p:txBody>
          <a:bodyPr/>
          <a:lstStyle/>
          <a:p>
            <a:r>
              <a:rPr lang="pt-BR" sz="2000" dirty="0" smtClean="0"/>
              <a:t>Causas das Principais </a:t>
            </a:r>
            <a:r>
              <a:rPr lang="pt-BR" sz="2000" smtClean="0"/>
              <a:t>deficiências e da </a:t>
            </a:r>
            <a:r>
              <a:rPr lang="pt-BR" sz="2000" dirty="0" smtClean="0"/>
              <a:t>destruição  </a:t>
            </a:r>
            <a:r>
              <a:rPr lang="pt-BR" sz="2000" dirty="0"/>
              <a:t>d</a:t>
            </a:r>
            <a:r>
              <a:rPr lang="pt-BR" sz="2000" dirty="0" smtClean="0"/>
              <a:t>os aterros de acesso</a:t>
            </a:r>
            <a:endParaRPr lang="pt-BR" sz="200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86602" y="1712068"/>
            <a:ext cx="8585025" cy="4883285"/>
          </a:xfrm>
        </p:spPr>
        <p:txBody>
          <a:bodyPr/>
          <a:lstStyle/>
          <a:p>
            <a:pPr marL="0" indent="0">
              <a:buNone/>
            </a:pPr>
            <a:r>
              <a:rPr lang="pt-BR" dirty="0" smtClean="0"/>
              <a:t> </a:t>
            </a:r>
            <a:r>
              <a:rPr lang="pt-BR" sz="2400" dirty="0" smtClean="0"/>
              <a:t>Falta de adequada compactação do maciço e dos taludes;</a:t>
            </a:r>
          </a:p>
          <a:p>
            <a:pPr marL="0" indent="0">
              <a:buNone/>
            </a:pPr>
            <a:r>
              <a:rPr lang="pt-BR" sz="2400" dirty="0"/>
              <a:t> </a:t>
            </a:r>
            <a:r>
              <a:rPr lang="pt-BR" sz="2400" dirty="0" smtClean="0"/>
              <a:t>Deficiências da proteção e da drenagem dos taludes;</a:t>
            </a:r>
          </a:p>
          <a:p>
            <a:pPr marL="0" indent="0">
              <a:buNone/>
            </a:pPr>
            <a:r>
              <a:rPr lang="pt-BR" sz="2400" dirty="0"/>
              <a:t> </a:t>
            </a:r>
            <a:r>
              <a:rPr lang="pt-BR" sz="2400" dirty="0" smtClean="0"/>
              <a:t>Concepção inadequada dos encontros;</a:t>
            </a:r>
          </a:p>
          <a:p>
            <a:pPr marL="0" indent="0">
              <a:buNone/>
            </a:pPr>
            <a:r>
              <a:rPr lang="pt-BR" sz="2400" dirty="0"/>
              <a:t> </a:t>
            </a:r>
            <a:r>
              <a:rPr lang="pt-BR" sz="2400" dirty="0" smtClean="0"/>
              <a:t>Insuficiência (ou ausência) de lajes de transição, cortinas e    alas nas extremidades;</a:t>
            </a:r>
          </a:p>
          <a:p>
            <a:pPr marL="0" indent="0">
              <a:buNone/>
            </a:pPr>
            <a:r>
              <a:rPr lang="pt-BR" sz="2400" dirty="0"/>
              <a:t> </a:t>
            </a:r>
            <a:r>
              <a:rPr lang="pt-BR" sz="2400" dirty="0" smtClean="0"/>
              <a:t>Vibrações e deslocamentos sobre o maciço nas pontes com extremidades em balanço;</a:t>
            </a:r>
          </a:p>
          <a:p>
            <a:pPr marL="0" indent="0">
              <a:buNone/>
            </a:pPr>
            <a:r>
              <a:rPr lang="pt-BR" sz="2400" dirty="0"/>
              <a:t> </a:t>
            </a:r>
            <a:r>
              <a:rPr lang="pt-BR" sz="2400" dirty="0" smtClean="0"/>
              <a:t>Locação inadequada da ponte; </a:t>
            </a:r>
          </a:p>
          <a:p>
            <a:pPr marL="0" indent="0">
              <a:buNone/>
            </a:pPr>
            <a:r>
              <a:rPr lang="pt-BR" sz="2400" dirty="0"/>
              <a:t> </a:t>
            </a:r>
            <a:r>
              <a:rPr lang="pt-BR" sz="2400" dirty="0" smtClean="0"/>
              <a:t>Modificação do leito original do rio </a:t>
            </a:r>
          </a:p>
          <a:p>
            <a:pPr marL="0" indent="0">
              <a:buNone/>
            </a:pPr>
            <a:endParaRPr lang="pt-BR" sz="2400" dirty="0"/>
          </a:p>
          <a:p>
            <a:pPr marL="0" indent="0">
              <a:buNone/>
            </a:pPr>
            <a:r>
              <a:rPr lang="pt-BR" sz="2400" dirty="0" smtClean="0"/>
              <a:t> </a:t>
            </a:r>
            <a:endParaRPr lang="pt-BR" dirty="0"/>
          </a:p>
        </p:txBody>
      </p:sp>
      <p:pic>
        <p:nvPicPr>
          <p:cNvPr id="4" name="Imagem 3" descr="Uma imagem contendo Texto&#10;&#10;Descrição gerada automaticamente">
            <a:extLst>
              <a:ext uri="{FF2B5EF4-FFF2-40B4-BE49-F238E27FC236}">
                <a16:creationId xmlns="" xmlns:a16="http://schemas.microsoft.com/office/drawing/2014/main" id="{5966513A-EDEA-863F-CCC9-6E909BF886E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1283"/>
          <a:stretch/>
        </p:blipFill>
        <p:spPr>
          <a:xfrm>
            <a:off x="286602" y="310126"/>
            <a:ext cx="1596789" cy="1213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6196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111188" y="672238"/>
            <a:ext cx="6611662" cy="851523"/>
          </a:xfrm>
        </p:spPr>
        <p:txBody>
          <a:bodyPr/>
          <a:lstStyle/>
          <a:p>
            <a:r>
              <a:rPr lang="pt-BR" sz="2000" dirty="0" smtClean="0"/>
              <a:t>taludes dos  aterros com inclinação insuficiente e  dentro </a:t>
            </a:r>
            <a:r>
              <a:rPr lang="pt-BR" sz="2000" dirty="0"/>
              <a:t>d</a:t>
            </a:r>
            <a:r>
              <a:rPr lang="pt-BR" sz="2000" dirty="0" smtClean="0"/>
              <a:t>a calha do rio </a:t>
            </a:r>
            <a:endParaRPr lang="pt-BR" sz="2000" dirty="0"/>
          </a:p>
        </p:txBody>
      </p:sp>
      <p:pic>
        <p:nvPicPr>
          <p:cNvPr id="4" name="Imagem 3" descr="Uma imagem contendo Texto&#10;&#10;Descrição gerada automaticamente">
            <a:extLst>
              <a:ext uri="{FF2B5EF4-FFF2-40B4-BE49-F238E27FC236}">
                <a16:creationId xmlns="" xmlns:a16="http://schemas.microsoft.com/office/drawing/2014/main" id="{5966513A-EDEA-863F-CCC9-6E909BF886E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1283"/>
          <a:stretch/>
        </p:blipFill>
        <p:spPr>
          <a:xfrm>
            <a:off x="286602" y="310126"/>
            <a:ext cx="1596789" cy="1213635"/>
          </a:xfrm>
          <a:prstGeom prst="rect">
            <a:avLst/>
          </a:prstGeom>
        </p:spPr>
      </p:pic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3718" y="1694329"/>
            <a:ext cx="7597587" cy="4612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934803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245659" y="602568"/>
            <a:ext cx="6669741" cy="634561"/>
          </a:xfrm>
        </p:spPr>
        <p:txBody>
          <a:bodyPr/>
          <a:lstStyle/>
          <a:p>
            <a:r>
              <a:rPr lang="pt-BR" sz="2000" dirty="0" smtClean="0"/>
              <a:t>Efeitos das mudanças climáticas nas construções </a:t>
            </a:r>
            <a:r>
              <a:rPr lang="pt-BR" sz="2000" b="0" dirty="0" smtClean="0"/>
              <a:t>( </a:t>
            </a:r>
            <a:r>
              <a:rPr lang="pt-BR" sz="2000" b="0" dirty="0" err="1" smtClean="0"/>
              <a:t>lopes</a:t>
            </a:r>
            <a:r>
              <a:rPr lang="pt-BR" sz="2000" b="0" dirty="0" smtClean="0"/>
              <a:t> et al,2021)</a:t>
            </a:r>
            <a:endParaRPr lang="pt-BR" sz="2000" dirty="0"/>
          </a:p>
        </p:txBody>
      </p:sp>
      <p:pic>
        <p:nvPicPr>
          <p:cNvPr id="4" name="Imagem 3" descr="Uma imagem contendo Texto&#10;&#10;Descrição gerada automaticamente">
            <a:extLst>
              <a:ext uri="{FF2B5EF4-FFF2-40B4-BE49-F238E27FC236}">
                <a16:creationId xmlns="" xmlns:a16="http://schemas.microsoft.com/office/drawing/2014/main" id="{5966513A-EDEA-863F-CCC9-6E909BF886E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1283"/>
          <a:stretch/>
        </p:blipFill>
        <p:spPr>
          <a:xfrm>
            <a:off x="286602" y="310126"/>
            <a:ext cx="1596789" cy="1213635"/>
          </a:xfrm>
          <a:prstGeom prst="rect">
            <a:avLst/>
          </a:prstGeom>
        </p:spPr>
      </p:pic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5118" y="1761565"/>
            <a:ext cx="7853082" cy="4450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896143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057400" y="602568"/>
            <a:ext cx="6521824" cy="648008"/>
          </a:xfrm>
        </p:spPr>
        <p:txBody>
          <a:bodyPr/>
          <a:lstStyle/>
          <a:p>
            <a:r>
              <a:rPr lang="pt-BR" sz="2000" dirty="0" smtClean="0"/>
              <a:t>Destruição dos aterros de acesso em ponte sem encontros</a:t>
            </a:r>
            <a:endParaRPr lang="pt-BR" sz="2000" dirty="0"/>
          </a:p>
        </p:txBody>
      </p:sp>
      <p:pic>
        <p:nvPicPr>
          <p:cNvPr id="4" name="Imagem 3" descr="Uma imagem contendo Texto&#10;&#10;Descrição gerada automaticamente">
            <a:extLst>
              <a:ext uri="{FF2B5EF4-FFF2-40B4-BE49-F238E27FC236}">
                <a16:creationId xmlns="" xmlns:a16="http://schemas.microsoft.com/office/drawing/2014/main" id="{5966513A-EDEA-863F-CCC9-6E909BF886E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1283"/>
          <a:stretch/>
        </p:blipFill>
        <p:spPr>
          <a:xfrm>
            <a:off x="286602" y="310126"/>
            <a:ext cx="1596789" cy="1213635"/>
          </a:xfrm>
          <a:prstGeom prst="rect">
            <a:avLst/>
          </a:prstGeom>
        </p:spPr>
      </p:pic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8906" y="1721225"/>
            <a:ext cx="7516906" cy="4746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247687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001520" y="602568"/>
            <a:ext cx="6715760" cy="738552"/>
          </a:xfrm>
        </p:spPr>
        <p:txBody>
          <a:bodyPr/>
          <a:lstStyle/>
          <a:p>
            <a:r>
              <a:rPr lang="pt-BR" sz="2000" dirty="0" smtClean="0"/>
              <a:t>Destruição dos aterros de acesso em ponte com extremidades em balanço</a:t>
            </a:r>
            <a:endParaRPr lang="pt-BR" sz="2000" dirty="0"/>
          </a:p>
        </p:txBody>
      </p:sp>
      <p:pic>
        <p:nvPicPr>
          <p:cNvPr id="4" name="Imagem 3" descr="Uma imagem contendo Texto&#10;&#10;Descrição gerada automaticamente">
            <a:extLst>
              <a:ext uri="{FF2B5EF4-FFF2-40B4-BE49-F238E27FC236}">
                <a16:creationId xmlns="" xmlns:a16="http://schemas.microsoft.com/office/drawing/2014/main" id="{5966513A-EDEA-863F-CCC9-6E909BF886E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1283"/>
          <a:stretch/>
        </p:blipFill>
        <p:spPr>
          <a:xfrm>
            <a:off x="286602" y="310126"/>
            <a:ext cx="1596789" cy="1213635"/>
          </a:xfrm>
          <a:prstGeom prst="rect">
            <a:avLst/>
          </a:prstGeom>
        </p:spPr>
      </p:pic>
      <p:pic>
        <p:nvPicPr>
          <p:cNvPr id="1028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0880" y="1778000"/>
            <a:ext cx="7772400" cy="4145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802056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47041" y="1712068"/>
            <a:ext cx="8424586" cy="4883285"/>
          </a:xfrm>
        </p:spPr>
        <p:txBody>
          <a:bodyPr/>
          <a:lstStyle/>
          <a:p>
            <a:pPr>
              <a:buNone/>
            </a:pPr>
            <a:r>
              <a:rPr lang="pt-BR" sz="3600" b="1" dirty="0"/>
              <a:t> </a:t>
            </a:r>
            <a:r>
              <a:rPr lang="pt-BR" sz="2400" b="1" dirty="0"/>
              <a:t>Estudos estruturais</a:t>
            </a:r>
          </a:p>
          <a:p>
            <a:pPr>
              <a:buNone/>
            </a:pPr>
            <a:r>
              <a:rPr lang="pt-BR" sz="2400" dirty="0"/>
              <a:t>  Os estudos estruturais  também precisam ser aperfeiçoados, considerando que as pontes estarão submetidas a esforços de maiores intensidades durante os eventos climáticos extremos. </a:t>
            </a:r>
          </a:p>
          <a:p>
            <a:pPr>
              <a:buNone/>
            </a:pPr>
            <a:r>
              <a:rPr lang="pt-BR" sz="2400" dirty="0"/>
              <a:t>   Devem ser feitos concomitantemente com os estudos geométricos, hidrológicos e </a:t>
            </a:r>
            <a:r>
              <a:rPr lang="pt-BR" sz="2400" dirty="0" smtClean="0"/>
              <a:t>geotécnicos </a:t>
            </a:r>
            <a:r>
              <a:rPr lang="pt-BR" sz="2400" dirty="0"/>
              <a:t>objetivando uma maior redundância estrutural quando submetida às ações extremas.</a:t>
            </a:r>
          </a:p>
          <a:p>
            <a:pPr>
              <a:buNone/>
            </a:pPr>
            <a:r>
              <a:rPr lang="pt-BR" sz="2400" dirty="0"/>
              <a:t>   </a:t>
            </a:r>
            <a:endParaRPr lang="pt-BR" dirty="0"/>
          </a:p>
        </p:txBody>
      </p:sp>
      <p:pic>
        <p:nvPicPr>
          <p:cNvPr id="4" name="Imagem 3" descr="Uma imagem contendo Texto&#10;&#10;Descrição gerada automaticamente">
            <a:extLst>
              <a:ext uri="{FF2B5EF4-FFF2-40B4-BE49-F238E27FC236}">
                <a16:creationId xmlns="" xmlns:a16="http://schemas.microsoft.com/office/drawing/2014/main" id="{5966513A-EDEA-863F-CCC9-6E909BF886E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1283"/>
          <a:stretch/>
        </p:blipFill>
        <p:spPr>
          <a:xfrm>
            <a:off x="286601" y="310126"/>
            <a:ext cx="1596789" cy="1213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04382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89281" y="1712068"/>
            <a:ext cx="8282346" cy="4883285"/>
          </a:xfrm>
        </p:spPr>
        <p:txBody>
          <a:bodyPr/>
          <a:lstStyle/>
          <a:p>
            <a:pPr>
              <a:buNone/>
            </a:pPr>
            <a:r>
              <a:rPr lang="pt-BR" sz="2400" dirty="0" smtClean="0"/>
              <a:t>   Devem </a:t>
            </a:r>
            <a:r>
              <a:rPr lang="pt-BR" sz="2400" dirty="0"/>
              <a:t>ser bem analisados os parâmetros diretamente relacionados ao desempenho </a:t>
            </a:r>
            <a:r>
              <a:rPr lang="pt-BR" sz="2400" dirty="0" smtClean="0"/>
              <a:t>estrutural da ponte diante dos eventos extremos </a:t>
            </a:r>
            <a:r>
              <a:rPr lang="pt-BR" sz="2400" dirty="0"/>
              <a:t>para que seja possível escolher qual a mais adequada tipologia estrutural e da fundação.</a:t>
            </a:r>
          </a:p>
          <a:p>
            <a:pPr>
              <a:buNone/>
            </a:pPr>
            <a:r>
              <a:rPr lang="pt-BR" sz="2400" dirty="0"/>
              <a:t>   Será fundamental o conhecimento das zonas vulneráveis e dos modos de falha dos sistemas estruturais que poderão ser utilizados nos projetos diante das ações dos eventos extremos, com base nas condições de contorno de cada caso. </a:t>
            </a:r>
          </a:p>
          <a:p>
            <a:endParaRPr lang="pt-BR" sz="2400" dirty="0"/>
          </a:p>
        </p:txBody>
      </p:sp>
      <p:pic>
        <p:nvPicPr>
          <p:cNvPr id="4" name="Imagem 3" descr="Uma imagem contendo Texto&#10;&#10;Descrição gerada automaticamente">
            <a:extLst>
              <a:ext uri="{FF2B5EF4-FFF2-40B4-BE49-F238E27FC236}">
                <a16:creationId xmlns="" xmlns:a16="http://schemas.microsoft.com/office/drawing/2014/main" id="{5966513A-EDEA-863F-CCC9-6E909BF886E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1283"/>
          <a:stretch/>
        </p:blipFill>
        <p:spPr>
          <a:xfrm>
            <a:off x="286601" y="310126"/>
            <a:ext cx="1596789" cy="1213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55603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927274" y="602567"/>
            <a:ext cx="6879101" cy="921193"/>
          </a:xfrm>
        </p:spPr>
        <p:txBody>
          <a:bodyPr/>
          <a:lstStyle/>
          <a:p>
            <a:r>
              <a:rPr lang="pt-BR" sz="2000" dirty="0" smtClean="0"/>
              <a:t>ZONAS VULNERÁVEIS de uma ponte em vigas contínuas DURANTE UMA ENCHENTE (</a:t>
            </a:r>
            <a:r>
              <a:rPr lang="pt-BR" sz="2000" b="0" dirty="0" err="1" smtClean="0"/>
              <a:t>action</a:t>
            </a:r>
            <a:r>
              <a:rPr lang="pt-BR" sz="2000" b="0" dirty="0" smtClean="0"/>
              <a:t> </a:t>
            </a:r>
            <a:r>
              <a:rPr lang="pt-BR" sz="2000" b="0" dirty="0" err="1" smtClean="0"/>
              <a:t>cost</a:t>
            </a:r>
            <a:r>
              <a:rPr lang="pt-BR" sz="2000" b="0" dirty="0"/>
              <a:t> </a:t>
            </a:r>
            <a:r>
              <a:rPr lang="pt-BR" sz="2000" b="0" dirty="0" smtClean="0"/>
              <a:t>tu 1406, 2018)                     </a:t>
            </a:r>
            <a:endParaRPr lang="pt-BR" sz="2000" dirty="0"/>
          </a:p>
        </p:txBody>
      </p:sp>
      <p:pic>
        <p:nvPicPr>
          <p:cNvPr id="4" name="Imagem 3" descr="Uma imagem contendo Texto&#10;&#10;Descrição gerada automaticamente">
            <a:extLst>
              <a:ext uri="{FF2B5EF4-FFF2-40B4-BE49-F238E27FC236}">
                <a16:creationId xmlns="" xmlns:a16="http://schemas.microsoft.com/office/drawing/2014/main" id="{5966513A-EDEA-863F-CCC9-6E909BF886E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1283"/>
          <a:stretch/>
        </p:blipFill>
        <p:spPr>
          <a:xfrm>
            <a:off x="286601" y="310126"/>
            <a:ext cx="1596789" cy="1213635"/>
          </a:xfrm>
          <a:prstGeom prst="rect">
            <a:avLst/>
          </a:prstGeom>
        </p:spPr>
      </p:pic>
      <p:pic>
        <p:nvPicPr>
          <p:cNvPr id="634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6948" y="1730326"/>
            <a:ext cx="8764172" cy="4051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82880" y="1523762"/>
            <a:ext cx="8737599" cy="5242798"/>
          </a:xfrm>
        </p:spPr>
        <p:txBody>
          <a:bodyPr/>
          <a:lstStyle/>
          <a:p>
            <a:pPr marL="0" indent="0">
              <a:buNone/>
            </a:pPr>
            <a:r>
              <a:rPr lang="pt-BR" sz="2400" dirty="0" smtClean="0"/>
              <a:t> </a:t>
            </a:r>
            <a:r>
              <a:rPr lang="pt-BR" sz="2400" dirty="0"/>
              <a:t>A</a:t>
            </a:r>
            <a:r>
              <a:rPr lang="pt-BR" sz="2400" dirty="0" smtClean="0"/>
              <a:t>valiar quais tipos de tabuleiro deverão ser adotados, se isostáticos ou hiperestáticos, conforme cada situação. </a:t>
            </a:r>
          </a:p>
          <a:p>
            <a:pPr marL="0" indent="0">
              <a:buNone/>
            </a:pPr>
            <a:r>
              <a:rPr lang="pt-BR" sz="2400" dirty="0" smtClean="0"/>
              <a:t>Esses tipos de tabuleiros apresentam desempenhos e modos de falha diferentes quanto submetidos aos deslocamentos de apoios às ações  hidrodinâmicas e às erosões durante uma cheia de grande intensidade. </a:t>
            </a:r>
          </a:p>
          <a:p>
            <a:pPr marL="0" indent="0">
              <a:buNone/>
            </a:pPr>
            <a:r>
              <a:rPr lang="pt-BR" sz="2400" dirty="0" smtClean="0"/>
              <a:t> </a:t>
            </a:r>
            <a:r>
              <a:rPr lang="pt-BR" sz="2400" dirty="0"/>
              <a:t>A</a:t>
            </a:r>
            <a:r>
              <a:rPr lang="pt-BR" sz="2400" dirty="0" smtClean="0"/>
              <a:t> seguir são ilustrados alguns exemplos práticos do comportamento estrutural dos dois tipos de tabuleiros quando submetidos aos efeitos de </a:t>
            </a:r>
            <a:r>
              <a:rPr lang="pt-BR" sz="2400" dirty="0" err="1" smtClean="0"/>
              <a:t>inudações</a:t>
            </a:r>
            <a:r>
              <a:rPr lang="pt-BR" sz="2400" dirty="0" smtClean="0"/>
              <a:t>.</a:t>
            </a:r>
          </a:p>
          <a:p>
            <a:pPr marL="0" indent="0">
              <a:buNone/>
            </a:pPr>
            <a:r>
              <a:rPr lang="pt-BR" sz="2400" dirty="0" smtClean="0"/>
              <a:t>Também são mostrados os sistemas estruturais mais usuais nas pontes rodoviárias típicas</a:t>
            </a:r>
          </a:p>
          <a:p>
            <a:pPr marL="0" indent="0">
              <a:buNone/>
            </a:pPr>
            <a:r>
              <a:rPr lang="pt-BR" sz="2400" dirty="0" smtClean="0"/>
              <a:t>  </a:t>
            </a:r>
            <a:endParaRPr lang="pt-BR" sz="2400" dirty="0"/>
          </a:p>
        </p:txBody>
      </p:sp>
      <p:pic>
        <p:nvPicPr>
          <p:cNvPr id="4" name="Imagem 3" descr="Uma imagem contendo Texto&#10;&#10;Descrição gerada automaticamente">
            <a:extLst>
              <a:ext uri="{FF2B5EF4-FFF2-40B4-BE49-F238E27FC236}">
                <a16:creationId xmlns="" xmlns:a16="http://schemas.microsoft.com/office/drawing/2014/main" id="{5966513A-EDEA-863F-CCC9-6E909BF886E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1283"/>
          <a:stretch/>
        </p:blipFill>
        <p:spPr>
          <a:xfrm>
            <a:off x="286601" y="310126"/>
            <a:ext cx="1596789" cy="1213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06441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124221" y="602568"/>
            <a:ext cx="6696221" cy="606472"/>
          </a:xfrm>
        </p:spPr>
        <p:txBody>
          <a:bodyPr/>
          <a:lstStyle/>
          <a:p>
            <a:r>
              <a:rPr lang="pt-BR" sz="2000" dirty="0" smtClean="0"/>
              <a:t>Deslocamento de TABULEIRO EM VIGAS ISOSTÁTICAS</a:t>
            </a:r>
            <a:endParaRPr lang="pt-BR" sz="2000" dirty="0"/>
          </a:p>
        </p:txBody>
      </p:sp>
      <p:pic>
        <p:nvPicPr>
          <p:cNvPr id="4" name="Imagem 3" descr="Uma imagem contendo Texto&#10;&#10;Descrição gerada automaticamente">
            <a:extLst>
              <a:ext uri="{FF2B5EF4-FFF2-40B4-BE49-F238E27FC236}">
                <a16:creationId xmlns="" xmlns:a16="http://schemas.microsoft.com/office/drawing/2014/main" id="{5966513A-EDEA-863F-CCC9-6E909BF886E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1283"/>
          <a:stretch/>
        </p:blipFill>
        <p:spPr>
          <a:xfrm>
            <a:off x="286602" y="310126"/>
            <a:ext cx="1596789" cy="1213635"/>
          </a:xfrm>
          <a:prstGeom prst="rect">
            <a:avLst/>
          </a:prstGeom>
        </p:spPr>
      </p:pic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7114" y="1674054"/>
            <a:ext cx="7976381" cy="4543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451370" y="602568"/>
            <a:ext cx="5894962" cy="840152"/>
          </a:xfrm>
        </p:spPr>
        <p:txBody>
          <a:bodyPr/>
          <a:lstStyle/>
          <a:p>
            <a:r>
              <a:rPr lang="pt-BR" sz="2000" dirty="0" smtClean="0"/>
              <a:t>Tabuleiro em vigas isostáticas destruído por uma cheia</a:t>
            </a:r>
            <a:endParaRPr lang="pt-BR" sz="2000" dirty="0"/>
          </a:p>
        </p:txBody>
      </p:sp>
      <p:pic>
        <p:nvPicPr>
          <p:cNvPr id="4" name="Imagem 3" descr="Uma imagem contendo Texto&#10;&#10;Descrição gerada automaticamente">
            <a:extLst>
              <a:ext uri="{FF2B5EF4-FFF2-40B4-BE49-F238E27FC236}">
                <a16:creationId xmlns="" xmlns:a16="http://schemas.microsoft.com/office/drawing/2014/main" id="{5966513A-EDEA-863F-CCC9-6E909BF886E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1283"/>
          <a:stretch/>
        </p:blipFill>
        <p:spPr>
          <a:xfrm>
            <a:off x="286602" y="310126"/>
            <a:ext cx="1596789" cy="1213635"/>
          </a:xfrm>
          <a:prstGeom prst="rect">
            <a:avLst/>
          </a:prstGeom>
        </p:spPr>
      </p:pic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6823" y="1761565"/>
            <a:ext cx="7637929" cy="4504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471160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236763" y="602568"/>
            <a:ext cx="6443003" cy="832337"/>
          </a:xfrm>
        </p:spPr>
        <p:txBody>
          <a:bodyPr/>
          <a:lstStyle/>
          <a:p>
            <a:r>
              <a:rPr lang="pt-BR" sz="2000" dirty="0" smtClean="0"/>
              <a:t>PONTE EM TABULEIRO METÁLICO ISOSTÁTICO DESTRUÍDA DURANTE UMA ENCHENTE</a:t>
            </a:r>
            <a:endParaRPr lang="pt-BR" sz="2000" dirty="0"/>
          </a:p>
        </p:txBody>
      </p:sp>
      <p:pic>
        <p:nvPicPr>
          <p:cNvPr id="4" name="Imagem 3" descr="Uma imagem contendo Texto&#10;&#10;Descrição gerada automaticamente">
            <a:extLst>
              <a:ext uri="{FF2B5EF4-FFF2-40B4-BE49-F238E27FC236}">
                <a16:creationId xmlns="" xmlns:a16="http://schemas.microsoft.com/office/drawing/2014/main" id="{5966513A-EDEA-863F-CCC9-6E909BF886E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1283"/>
          <a:stretch/>
        </p:blipFill>
        <p:spPr>
          <a:xfrm>
            <a:off x="328806" y="296058"/>
            <a:ext cx="1596789" cy="1213635"/>
          </a:xfrm>
          <a:prstGeom prst="rect">
            <a:avLst/>
          </a:prstGeom>
        </p:spPr>
      </p:pic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4572" y="1913206"/>
            <a:ext cx="7863840" cy="440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451370" y="602568"/>
            <a:ext cx="5894962" cy="677592"/>
          </a:xfrm>
        </p:spPr>
        <p:txBody>
          <a:bodyPr/>
          <a:lstStyle/>
          <a:p>
            <a:r>
              <a:rPr lang="pt-BR" sz="2000" dirty="0" smtClean="0"/>
              <a:t>TABULEIRO EM VIGAS CONTÍNUAS APÓS UMA ENCHENTE</a:t>
            </a:r>
            <a:endParaRPr lang="pt-BR" sz="2000" dirty="0"/>
          </a:p>
        </p:txBody>
      </p:sp>
      <p:pic>
        <p:nvPicPr>
          <p:cNvPr id="4" name="Imagem 3" descr="Uma imagem contendo Texto&#10;&#10;Descrição gerada automaticamente">
            <a:extLst>
              <a:ext uri="{FF2B5EF4-FFF2-40B4-BE49-F238E27FC236}">
                <a16:creationId xmlns="" xmlns:a16="http://schemas.microsoft.com/office/drawing/2014/main" id="{5966513A-EDEA-863F-CCC9-6E909BF886E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1283"/>
          <a:stretch/>
        </p:blipFill>
        <p:spPr>
          <a:xfrm>
            <a:off x="328806" y="296058"/>
            <a:ext cx="1596789" cy="1213635"/>
          </a:xfrm>
          <a:prstGeom prst="rect">
            <a:avLst/>
          </a:prstGeom>
        </p:spPr>
      </p:pic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3895" y="1505243"/>
            <a:ext cx="8271803" cy="4867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64758" y="1664043"/>
            <a:ext cx="8855674" cy="4931310"/>
          </a:xfrm>
        </p:spPr>
        <p:txBody>
          <a:bodyPr/>
          <a:lstStyle/>
          <a:p>
            <a:pPr marL="0" indent="0">
              <a:buNone/>
            </a:pPr>
            <a:r>
              <a:rPr lang="pt-BR" sz="2400" dirty="0"/>
              <a:t> O Brasil, </a:t>
            </a:r>
            <a:r>
              <a:rPr lang="pt-BR" sz="2400" dirty="0" smtClean="0"/>
              <a:t>como </a:t>
            </a:r>
            <a:r>
              <a:rPr lang="pt-BR" sz="2400" dirty="0"/>
              <a:t>um país tropical, está entre aqueles com mais chances de serem duramente atingidos pelos fenômenos climáticos </a:t>
            </a:r>
            <a:r>
              <a:rPr lang="pt-BR" sz="2400" dirty="0" smtClean="0"/>
              <a:t>extremos. Sempre teve historicamente regiões com longos períodos de seca e outras com chuvas muito intensas.</a:t>
            </a:r>
          </a:p>
          <a:p>
            <a:pPr marL="0" indent="0">
              <a:buNone/>
            </a:pPr>
            <a:r>
              <a:rPr lang="pt-BR" sz="2400" dirty="0" smtClean="0"/>
              <a:t> Porém, nos últimos anos observa-se que tais fenômenos foram bastantes amplificados como comprovam as temperaturas extremas em algumas regiões em 2024,incêndios no pantanal  e as cheias extremas ocorridas no RS em 2023 e 2024.  </a:t>
            </a:r>
            <a:endParaRPr lang="pt-BR" sz="2400" dirty="0"/>
          </a:p>
        </p:txBody>
      </p:sp>
      <p:pic>
        <p:nvPicPr>
          <p:cNvPr id="4" name="Imagem 3" descr="Uma imagem contendo Texto&#10;&#10;Descrição gerada automaticamente">
            <a:extLst>
              <a:ext uri="{FF2B5EF4-FFF2-40B4-BE49-F238E27FC236}">
                <a16:creationId xmlns="" xmlns:a16="http://schemas.microsoft.com/office/drawing/2014/main" id="{5966513A-EDEA-863F-CCC9-6E909BF886E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1283"/>
          <a:stretch/>
        </p:blipFill>
        <p:spPr>
          <a:xfrm>
            <a:off x="286602" y="310126"/>
            <a:ext cx="1596789" cy="1213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67614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062480" y="602568"/>
            <a:ext cx="6756400" cy="697912"/>
          </a:xfrm>
        </p:spPr>
        <p:txBody>
          <a:bodyPr/>
          <a:lstStyle/>
          <a:p>
            <a:r>
              <a:rPr lang="pt-BR" sz="2000" dirty="0" smtClean="0"/>
              <a:t>Ponte QUE FOI TOTALMENTE encoberta pela correnteza-tabuleiro em vigas continuas</a:t>
            </a:r>
            <a:endParaRPr lang="pt-BR" sz="2000" dirty="0"/>
          </a:p>
        </p:txBody>
      </p:sp>
      <p:pic>
        <p:nvPicPr>
          <p:cNvPr id="4" name="Imagem 3" descr="Uma imagem contendo Texto&#10;&#10;Descrição gerada automaticamente">
            <a:extLst>
              <a:ext uri="{FF2B5EF4-FFF2-40B4-BE49-F238E27FC236}">
                <a16:creationId xmlns="" xmlns:a16="http://schemas.microsoft.com/office/drawing/2014/main" id="{5966513A-EDEA-863F-CCC9-6E909BF886E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1283"/>
          <a:stretch/>
        </p:blipFill>
        <p:spPr>
          <a:xfrm>
            <a:off x="328806" y="296058"/>
            <a:ext cx="1596789" cy="1213635"/>
          </a:xfrm>
          <a:prstGeom prst="rect">
            <a:avLst/>
          </a:prstGeom>
        </p:spPr>
      </p:pic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83920" y="1838960"/>
            <a:ext cx="759968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819574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151529" y="602568"/>
            <a:ext cx="6414247" cy="822820"/>
          </a:xfrm>
        </p:spPr>
        <p:txBody>
          <a:bodyPr/>
          <a:lstStyle/>
          <a:p>
            <a:r>
              <a:rPr lang="pt-BR" sz="2000" dirty="0" smtClean="0"/>
              <a:t>Danos causados Por uma grande erosão- tabuleiro hiperestático</a:t>
            </a:r>
            <a:endParaRPr lang="pt-BR" sz="2000" dirty="0"/>
          </a:p>
        </p:txBody>
      </p:sp>
      <p:pic>
        <p:nvPicPr>
          <p:cNvPr id="4" name="Imagem 3" descr="Uma imagem contendo Texto&#10;&#10;Descrição gerada automaticamente">
            <a:extLst>
              <a:ext uri="{FF2B5EF4-FFF2-40B4-BE49-F238E27FC236}">
                <a16:creationId xmlns="" xmlns:a16="http://schemas.microsoft.com/office/drawing/2014/main" id="{5966513A-EDEA-863F-CCC9-6E909BF886E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1283"/>
          <a:stretch/>
        </p:blipFill>
        <p:spPr>
          <a:xfrm>
            <a:off x="286602" y="310126"/>
            <a:ext cx="1596789" cy="1213635"/>
          </a:xfrm>
          <a:prstGeom prst="rect">
            <a:avLst/>
          </a:prstGeom>
        </p:spPr>
      </p:pic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9452" y="2346960"/>
            <a:ext cx="8024308" cy="40341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908421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2000" dirty="0" smtClean="0"/>
              <a:t>REFORÇO DAS FUNDAÇÕES </a:t>
            </a:r>
            <a:endParaRPr lang="pt-BR" sz="2000" dirty="0"/>
          </a:p>
        </p:txBody>
      </p:sp>
      <p:pic>
        <p:nvPicPr>
          <p:cNvPr id="4" name="Imagem 3" descr="Uma imagem contendo Texto&#10;&#10;Descrição gerada automaticamente">
            <a:extLst>
              <a:ext uri="{FF2B5EF4-FFF2-40B4-BE49-F238E27FC236}">
                <a16:creationId xmlns="" xmlns:a16="http://schemas.microsoft.com/office/drawing/2014/main" id="{5966513A-EDEA-863F-CCC9-6E909BF886E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1283"/>
          <a:stretch/>
        </p:blipFill>
        <p:spPr>
          <a:xfrm>
            <a:off x="286602" y="310126"/>
            <a:ext cx="1596789" cy="1213635"/>
          </a:xfrm>
          <a:prstGeom prst="rect">
            <a:avLst/>
          </a:prstGeom>
        </p:spPr>
      </p:pic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6603" y="1828799"/>
            <a:ext cx="8440538" cy="4329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676092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133600" y="582248"/>
            <a:ext cx="6802012" cy="708072"/>
          </a:xfrm>
        </p:spPr>
        <p:txBody>
          <a:bodyPr/>
          <a:lstStyle/>
          <a:p>
            <a:r>
              <a:rPr lang="pt-BR" sz="2000" dirty="0" smtClean="0"/>
              <a:t>ENCONTROS MAIS UTILIZADOS NOS PROJETOS ATUAIS</a:t>
            </a:r>
            <a:endParaRPr lang="pt-BR" sz="2000" dirty="0"/>
          </a:p>
        </p:txBody>
      </p:sp>
      <p:pic>
        <p:nvPicPr>
          <p:cNvPr id="4" name="Imagem 3" descr="Uma imagem contendo Texto&#10;&#10;Descrição gerada automaticamente">
            <a:extLst>
              <a:ext uri="{FF2B5EF4-FFF2-40B4-BE49-F238E27FC236}">
                <a16:creationId xmlns="" xmlns:a16="http://schemas.microsoft.com/office/drawing/2014/main" id="{5966513A-EDEA-863F-CCC9-6E909BF886E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1283"/>
          <a:stretch/>
        </p:blipFill>
        <p:spPr>
          <a:xfrm>
            <a:off x="286602" y="310126"/>
            <a:ext cx="1596789" cy="1213635"/>
          </a:xfrm>
          <a:prstGeom prst="rect">
            <a:avLst/>
          </a:prstGeom>
        </p:spPr>
      </p:pic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9280" y="2123440"/>
            <a:ext cx="7813040" cy="406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18945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981200" y="602568"/>
            <a:ext cx="7010400" cy="489409"/>
          </a:xfrm>
        </p:spPr>
        <p:txBody>
          <a:bodyPr/>
          <a:lstStyle/>
          <a:p>
            <a:r>
              <a:rPr lang="pt-BR" sz="2000" dirty="0" smtClean="0"/>
              <a:t>Detalhe de encontro de gravidade com alas</a:t>
            </a:r>
            <a:endParaRPr lang="pt-BR" sz="2000" dirty="0"/>
          </a:p>
        </p:txBody>
      </p:sp>
      <p:pic>
        <p:nvPicPr>
          <p:cNvPr id="4" name="Imagem 3" descr="Uma imagem contendo Texto&#10;&#10;Descrição gerada automaticamente">
            <a:extLst>
              <a:ext uri="{FF2B5EF4-FFF2-40B4-BE49-F238E27FC236}">
                <a16:creationId xmlns="" xmlns:a16="http://schemas.microsoft.com/office/drawing/2014/main" id="{5966513A-EDEA-863F-CCC9-6E909BF886E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1283"/>
          <a:stretch/>
        </p:blipFill>
        <p:spPr>
          <a:xfrm>
            <a:off x="286602" y="310126"/>
            <a:ext cx="1596789" cy="1213635"/>
          </a:xfrm>
          <a:prstGeom prst="rect">
            <a:avLst/>
          </a:prstGeom>
        </p:spPr>
      </p:pic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2320" y="1747520"/>
            <a:ext cx="7650480" cy="4480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248633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451370" y="602568"/>
            <a:ext cx="5894962" cy="738552"/>
          </a:xfrm>
        </p:spPr>
        <p:txBody>
          <a:bodyPr/>
          <a:lstStyle/>
          <a:p>
            <a:r>
              <a:rPr lang="pt-BR" sz="2000" dirty="0" smtClean="0"/>
              <a:t>DETALHE DE ENCONTRO EM CONCRETO ARMADO</a:t>
            </a:r>
            <a:endParaRPr lang="pt-BR" sz="2000" b="0" dirty="0"/>
          </a:p>
        </p:txBody>
      </p:sp>
      <p:pic>
        <p:nvPicPr>
          <p:cNvPr id="4" name="Imagem 3" descr="Uma imagem contendo Texto&#10;&#10;Descrição gerada automaticamente">
            <a:extLst>
              <a:ext uri="{FF2B5EF4-FFF2-40B4-BE49-F238E27FC236}">
                <a16:creationId xmlns="" xmlns:a16="http://schemas.microsoft.com/office/drawing/2014/main" id="{5966513A-EDEA-863F-CCC9-6E909BF886E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1283"/>
          <a:stretch/>
        </p:blipFill>
        <p:spPr>
          <a:xfrm>
            <a:off x="286602" y="310126"/>
            <a:ext cx="1596789" cy="1213635"/>
          </a:xfrm>
          <a:prstGeom prst="rect">
            <a:avLst/>
          </a:prstGeom>
        </p:spPr>
      </p:pic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05840" y="1859280"/>
            <a:ext cx="6725920" cy="3870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101819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2000" dirty="0" smtClean="0"/>
              <a:t>Pontes com encontros de concreto</a:t>
            </a:r>
            <a:endParaRPr lang="pt-BR" sz="2000" dirty="0"/>
          </a:p>
        </p:txBody>
      </p:sp>
      <p:pic>
        <p:nvPicPr>
          <p:cNvPr id="4" name="Imagem 3" descr="Uma imagem contendo Texto&#10;&#10;Descrição gerada automaticamente">
            <a:extLst>
              <a:ext uri="{FF2B5EF4-FFF2-40B4-BE49-F238E27FC236}">
                <a16:creationId xmlns="" xmlns:a16="http://schemas.microsoft.com/office/drawing/2014/main" id="{5966513A-EDEA-863F-CCC9-6E909BF886E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1283"/>
          <a:stretch/>
        </p:blipFill>
        <p:spPr>
          <a:xfrm>
            <a:off x="286602" y="310126"/>
            <a:ext cx="1596789" cy="1213635"/>
          </a:xfrm>
          <a:prstGeom prst="rect">
            <a:avLst/>
          </a:prstGeom>
        </p:spPr>
      </p:pic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8224" y="1815353"/>
            <a:ext cx="7933764" cy="4464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799170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981200" y="602568"/>
            <a:ext cx="6817360" cy="489409"/>
          </a:xfrm>
        </p:spPr>
        <p:txBody>
          <a:bodyPr/>
          <a:lstStyle/>
          <a:p>
            <a:r>
              <a:rPr lang="pt-BR" sz="2000" dirty="0" smtClean="0"/>
              <a:t>ENCONTROS EM TERRA ARMADA</a:t>
            </a:r>
            <a:endParaRPr lang="pt-BR" sz="2000" dirty="0"/>
          </a:p>
        </p:txBody>
      </p:sp>
      <p:pic>
        <p:nvPicPr>
          <p:cNvPr id="4" name="Imagem 3" descr="Uma imagem contendo Texto&#10;&#10;Descrição gerada automaticamente">
            <a:extLst>
              <a:ext uri="{FF2B5EF4-FFF2-40B4-BE49-F238E27FC236}">
                <a16:creationId xmlns="" xmlns:a16="http://schemas.microsoft.com/office/drawing/2014/main" id="{5966513A-EDEA-863F-CCC9-6E909BF886E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1283"/>
          <a:stretch/>
        </p:blipFill>
        <p:spPr>
          <a:xfrm>
            <a:off x="286602" y="310126"/>
            <a:ext cx="1596789" cy="1213635"/>
          </a:xfrm>
          <a:prstGeom prst="rect">
            <a:avLst/>
          </a:prstGeom>
        </p:spPr>
      </p:pic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2480" y="1523761"/>
            <a:ext cx="7193280" cy="4907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369255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26341" y="602568"/>
            <a:ext cx="6387353" cy="489409"/>
          </a:xfrm>
        </p:spPr>
        <p:txBody>
          <a:bodyPr/>
          <a:lstStyle/>
          <a:p>
            <a:r>
              <a:rPr lang="pt-BR" sz="2000" dirty="0" smtClean="0"/>
              <a:t>Proteção de taludes com </a:t>
            </a:r>
            <a:r>
              <a:rPr lang="pt-BR" sz="2000" dirty="0" err="1" smtClean="0"/>
              <a:t>enrocamento</a:t>
            </a:r>
            <a:endParaRPr lang="pt-BR" sz="2000" dirty="0"/>
          </a:p>
        </p:txBody>
      </p:sp>
      <p:pic>
        <p:nvPicPr>
          <p:cNvPr id="4" name="Imagem 3" descr="Uma imagem contendo Texto&#10;&#10;Descrição gerada automaticamente">
            <a:extLst>
              <a:ext uri="{FF2B5EF4-FFF2-40B4-BE49-F238E27FC236}">
                <a16:creationId xmlns="" xmlns:a16="http://schemas.microsoft.com/office/drawing/2014/main" id="{5966513A-EDEA-863F-CCC9-6E909BF886E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1283"/>
          <a:stretch/>
        </p:blipFill>
        <p:spPr>
          <a:xfrm>
            <a:off x="286602" y="310126"/>
            <a:ext cx="1596789" cy="1213635"/>
          </a:xfrm>
          <a:prstGeom prst="rect">
            <a:avLst/>
          </a:prstGeom>
        </p:spPr>
      </p:pic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00953" y="1640541"/>
            <a:ext cx="7624482" cy="462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58271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034510" y="548780"/>
            <a:ext cx="6087513" cy="680580"/>
          </a:xfrm>
        </p:spPr>
        <p:txBody>
          <a:bodyPr/>
          <a:lstStyle/>
          <a:p>
            <a:r>
              <a:rPr lang="pt-BR" sz="2000" dirty="0" smtClean="0"/>
              <a:t>EXEMPLO DE Continuidade em vigas pré-moldadas</a:t>
            </a:r>
            <a:endParaRPr lang="pt-BR" sz="2000" dirty="0"/>
          </a:p>
        </p:txBody>
      </p:sp>
      <p:pic>
        <p:nvPicPr>
          <p:cNvPr id="4" name="Imagem 3" descr="Uma imagem contendo Texto&#10;&#10;Descrição gerada automaticamente">
            <a:extLst>
              <a:ext uri="{FF2B5EF4-FFF2-40B4-BE49-F238E27FC236}">
                <a16:creationId xmlns="" xmlns:a16="http://schemas.microsoft.com/office/drawing/2014/main" id="{5966513A-EDEA-863F-CCC9-6E909BF886E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1283"/>
          <a:stretch/>
        </p:blipFill>
        <p:spPr>
          <a:xfrm>
            <a:off x="286602" y="310126"/>
            <a:ext cx="1596789" cy="1213635"/>
          </a:xfrm>
          <a:prstGeom prst="rect">
            <a:avLst/>
          </a:prstGeom>
        </p:spPr>
      </p:pic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1671" y="1882588"/>
            <a:ext cx="8122023" cy="3751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06966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869990" y="602568"/>
            <a:ext cx="7274010" cy="830816"/>
          </a:xfrm>
        </p:spPr>
        <p:txBody>
          <a:bodyPr/>
          <a:lstStyle/>
          <a:p>
            <a:r>
              <a:rPr lang="pt-BR" sz="2000" dirty="0" smtClean="0"/>
              <a:t>Eventos climáticos extremos   recentes</a:t>
            </a:r>
            <a:endParaRPr lang="pt-BR" sz="200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47919" y="1523762"/>
            <a:ext cx="8723708" cy="5029438"/>
          </a:xfrm>
        </p:spPr>
        <p:txBody>
          <a:bodyPr/>
          <a:lstStyle/>
          <a:p>
            <a:pPr>
              <a:buNone/>
            </a:pPr>
            <a:r>
              <a:rPr lang="pt-BR" dirty="0" smtClean="0"/>
              <a:t>    </a:t>
            </a:r>
            <a:r>
              <a:rPr lang="pt-BR" sz="2400" b="1" dirty="0" smtClean="0"/>
              <a:t>1. Cheias no Rio Grande do Sul</a:t>
            </a:r>
          </a:p>
          <a:p>
            <a:pPr>
              <a:buNone/>
            </a:pPr>
            <a:r>
              <a:rPr lang="pt-BR" sz="2400" b="1" dirty="0" smtClean="0"/>
              <a:t>   </a:t>
            </a:r>
            <a:r>
              <a:rPr lang="pt-BR" sz="2400" dirty="0" smtClean="0"/>
              <a:t>As cheias ocorridas em 2023 e 2024 no Rio Grande do Sul, foram exemplos dos eventos climáticos extremos com grandes capacidades de destruição  que estão acontecendo no planeta. A cheia de 2024 foi uma das maiores tragédias da história do Brasil, afetou 463 municípios, estradas e pontes e causou a morte de quase 200 pessoas.</a:t>
            </a:r>
          </a:p>
          <a:p>
            <a:pPr>
              <a:buNone/>
            </a:pPr>
            <a:r>
              <a:rPr lang="pt-BR" sz="2400" dirty="0" smtClean="0"/>
              <a:t>   Nesse cenário, também deve ser dada a devida atenção à segurança das pontes, pela importância dessas obras, para o desenvolvimento do país, considerando que os eventos extremos  deverão voltar a acontecer.</a:t>
            </a:r>
          </a:p>
          <a:p>
            <a:pPr>
              <a:buNone/>
            </a:pPr>
            <a:r>
              <a:rPr lang="pt-BR" sz="2400" dirty="0" smtClean="0"/>
              <a:t>   </a:t>
            </a:r>
            <a:endParaRPr lang="pt-BR" sz="2400" dirty="0"/>
          </a:p>
        </p:txBody>
      </p:sp>
      <p:pic>
        <p:nvPicPr>
          <p:cNvPr id="4" name="Imagem 3" descr="Uma imagem contendo Texto&#10;&#10;Descrição gerada automaticamente">
            <a:extLst>
              <a:ext uri="{FF2B5EF4-FFF2-40B4-BE49-F238E27FC236}">
                <a16:creationId xmlns="" xmlns:a16="http://schemas.microsoft.com/office/drawing/2014/main" id="{5966513A-EDEA-863F-CCC9-6E909BF886E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1283"/>
          <a:stretch/>
        </p:blipFill>
        <p:spPr>
          <a:xfrm>
            <a:off x="286602" y="310126"/>
            <a:ext cx="1596789" cy="12136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043953" y="602568"/>
            <a:ext cx="6656294" cy="779192"/>
          </a:xfrm>
        </p:spPr>
        <p:txBody>
          <a:bodyPr/>
          <a:lstStyle/>
          <a:p>
            <a:r>
              <a:rPr lang="pt-BR" sz="2000" dirty="0" smtClean="0"/>
              <a:t> pontes integrais- deslocamentos causados pelo efeito de temperatura</a:t>
            </a:r>
            <a:endParaRPr lang="pt-BR" sz="2000" dirty="0"/>
          </a:p>
        </p:txBody>
      </p:sp>
      <p:pic>
        <p:nvPicPr>
          <p:cNvPr id="4" name="Imagem 3" descr="Uma imagem contendo Texto&#10;&#10;Descrição gerada automaticamente">
            <a:extLst>
              <a:ext uri="{FF2B5EF4-FFF2-40B4-BE49-F238E27FC236}">
                <a16:creationId xmlns="" xmlns:a16="http://schemas.microsoft.com/office/drawing/2014/main" id="{5966513A-EDEA-863F-CCC9-6E909BF886E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1283"/>
          <a:stretch/>
        </p:blipFill>
        <p:spPr>
          <a:xfrm>
            <a:off x="286602" y="310126"/>
            <a:ext cx="1596789" cy="1213635"/>
          </a:xfrm>
          <a:prstGeom prst="rect">
            <a:avLst/>
          </a:prstGeom>
        </p:spPr>
      </p:pic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6602" y="1949824"/>
            <a:ext cx="8601904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343027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2000" dirty="0" smtClean="0"/>
              <a:t>Recomendações finais</a:t>
            </a:r>
            <a:endParaRPr lang="pt-BR" sz="2000" dirty="0"/>
          </a:p>
        </p:txBody>
      </p:sp>
      <p:pic>
        <p:nvPicPr>
          <p:cNvPr id="4" name="Imagem 3" descr="Uma imagem contendo Texto&#10;&#10;Descrição gerada automaticamente">
            <a:extLst>
              <a:ext uri="{FF2B5EF4-FFF2-40B4-BE49-F238E27FC236}">
                <a16:creationId xmlns="" xmlns:a16="http://schemas.microsoft.com/office/drawing/2014/main" id="{5966513A-EDEA-863F-CCC9-6E909BF886E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1283"/>
          <a:stretch/>
        </p:blipFill>
        <p:spPr>
          <a:xfrm>
            <a:off x="286602" y="310126"/>
            <a:ext cx="1596789" cy="1213635"/>
          </a:xfrm>
          <a:prstGeom prst="rect">
            <a:avLst/>
          </a:prstGeom>
        </p:spPr>
      </p:pic>
      <p:sp>
        <p:nvSpPr>
          <p:cNvPr id="10" name="Espaço Reservado para Conteúdo 9"/>
          <p:cNvSpPr>
            <a:spLocks noGrp="1"/>
          </p:cNvSpPr>
          <p:nvPr>
            <p:ph idx="1"/>
          </p:nvPr>
        </p:nvSpPr>
        <p:spPr>
          <a:xfrm>
            <a:off x="286602" y="1773028"/>
            <a:ext cx="8583078" cy="4883285"/>
          </a:xfrm>
        </p:spPr>
        <p:txBody>
          <a:bodyPr/>
          <a:lstStyle/>
          <a:p>
            <a:r>
              <a:rPr lang="pt-BR" sz="2400" dirty="0"/>
              <a:t>Realizar estudos geométricos, hidrológicos</a:t>
            </a:r>
            <a:r>
              <a:rPr lang="pt-BR" sz="2400" dirty="0" smtClean="0"/>
              <a:t>, geotécnicos </a:t>
            </a:r>
            <a:r>
              <a:rPr lang="pt-BR" sz="2400" dirty="0"/>
              <a:t>e estruturais, bem </a:t>
            </a:r>
            <a:r>
              <a:rPr lang="pt-BR" sz="2400" dirty="0" smtClean="0"/>
              <a:t>articulados e considerando </a:t>
            </a:r>
            <a:r>
              <a:rPr lang="pt-BR" sz="2400" dirty="0"/>
              <a:t>os </a:t>
            </a:r>
            <a:r>
              <a:rPr lang="pt-BR" sz="2400" dirty="0" smtClean="0"/>
              <a:t>fatores </a:t>
            </a:r>
            <a:r>
              <a:rPr lang="pt-BR" sz="2400" dirty="0"/>
              <a:t>envolvidos nas mudanças climáticas e ambientais.</a:t>
            </a:r>
          </a:p>
          <a:p>
            <a:r>
              <a:rPr lang="pt-BR" sz="2400" dirty="0"/>
              <a:t>Determinação da vazão, velocidade e altura da correnteza, com base </a:t>
            </a:r>
            <a:r>
              <a:rPr lang="pt-BR" sz="2400" dirty="0" smtClean="0"/>
              <a:t>nas séries históricas atualizadas </a:t>
            </a:r>
            <a:r>
              <a:rPr lang="pt-BR" sz="2400" dirty="0"/>
              <a:t>e considerando os mais recentes eventos climáticos extremos.</a:t>
            </a:r>
          </a:p>
          <a:p>
            <a:r>
              <a:rPr lang="pt-BR" sz="2400" dirty="0"/>
              <a:t>Avaliar sempre a </a:t>
            </a:r>
            <a:r>
              <a:rPr lang="pt-BR" sz="2400" dirty="0" smtClean="0"/>
              <a:t>profundidade de equilíbrio da erosão </a:t>
            </a:r>
            <a:r>
              <a:rPr lang="pt-BR" sz="2400" dirty="0"/>
              <a:t>em torno dos pilares e encontros</a:t>
            </a:r>
          </a:p>
          <a:p>
            <a:r>
              <a:rPr lang="pt-BR" sz="2400" dirty="0"/>
              <a:t>Projetar </a:t>
            </a:r>
            <a:r>
              <a:rPr lang="pt-BR" sz="2400" dirty="0" smtClean="0"/>
              <a:t>encontros mais adequados para evitar os </a:t>
            </a:r>
            <a:r>
              <a:rPr lang="pt-BR" sz="2400" dirty="0"/>
              <a:t>aterros de acesso na calha do rio ou nas margens </a:t>
            </a:r>
            <a:r>
              <a:rPr lang="pt-BR" sz="2400" dirty="0" err="1"/>
              <a:t>inudáveis</a:t>
            </a:r>
            <a:r>
              <a:rPr lang="pt-BR" sz="2400" dirty="0"/>
              <a:t>.  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xmlns="" val="2750632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2000" dirty="0" smtClean="0"/>
              <a:t>Recomendações finais </a:t>
            </a:r>
            <a:endParaRPr lang="pt-BR" sz="200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86602" y="1645920"/>
            <a:ext cx="8654198" cy="5090160"/>
          </a:xfrm>
        </p:spPr>
        <p:txBody>
          <a:bodyPr/>
          <a:lstStyle/>
          <a:p>
            <a:r>
              <a:rPr lang="pt-BR" sz="2400" dirty="0" smtClean="0"/>
              <a:t>Projetar aterros de acesso </a:t>
            </a:r>
            <a:r>
              <a:rPr lang="pt-BR" sz="2400" dirty="0"/>
              <a:t>que minimizem as fragilidades </a:t>
            </a:r>
            <a:r>
              <a:rPr lang="pt-BR" sz="2400" dirty="0" smtClean="0"/>
              <a:t>desses maciços de terras durante as </a:t>
            </a:r>
            <a:r>
              <a:rPr lang="pt-BR" sz="2400" dirty="0"/>
              <a:t>grandes cheias.</a:t>
            </a:r>
          </a:p>
          <a:p>
            <a:r>
              <a:rPr lang="pt-BR" sz="2400" dirty="0"/>
              <a:t>Adotar soluções de projeto que garantam maior redundância estrutural</a:t>
            </a:r>
            <a:r>
              <a:rPr lang="pt-BR" sz="2400" dirty="0" smtClean="0"/>
              <a:t>, com o </a:t>
            </a:r>
            <a:r>
              <a:rPr lang="pt-BR" sz="2400" dirty="0"/>
              <a:t>conhecimento das zonas vulneráveis e </a:t>
            </a:r>
            <a:r>
              <a:rPr lang="pt-BR" sz="2400" dirty="0" smtClean="0"/>
              <a:t>dos modos </a:t>
            </a:r>
            <a:r>
              <a:rPr lang="pt-BR" sz="2400" dirty="0"/>
              <a:t>de falhas do sistema adotado </a:t>
            </a:r>
            <a:r>
              <a:rPr lang="pt-BR" sz="2400" dirty="0" smtClean="0"/>
              <a:t>considerando as </a:t>
            </a:r>
            <a:r>
              <a:rPr lang="pt-BR" sz="2400" dirty="0"/>
              <a:t>ações dos eventos extremos.</a:t>
            </a:r>
          </a:p>
          <a:p>
            <a:r>
              <a:rPr lang="pt-BR" sz="2400" dirty="0"/>
              <a:t>Elaborar estudos mais precisos sobre os efeitos da temperatura, considerando a grande diversidade das variações térmicas nas várias regiões do Brasil, especialmente para os projetos das pontes metálicas e integrais</a:t>
            </a:r>
          </a:p>
          <a:p>
            <a:endParaRPr lang="pt-BR" dirty="0"/>
          </a:p>
        </p:txBody>
      </p:sp>
      <p:pic>
        <p:nvPicPr>
          <p:cNvPr id="4" name="Imagem 3" descr="Uma imagem contendo Texto&#10;&#10;Descrição gerada automaticamente">
            <a:extLst>
              <a:ext uri="{FF2B5EF4-FFF2-40B4-BE49-F238E27FC236}">
                <a16:creationId xmlns="" xmlns:a16="http://schemas.microsoft.com/office/drawing/2014/main" id="{5966513A-EDEA-863F-CCC9-6E909BF886E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1283"/>
          <a:stretch/>
        </p:blipFill>
        <p:spPr>
          <a:xfrm>
            <a:off x="286602" y="310126"/>
            <a:ext cx="1596789" cy="1213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75282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2000" dirty="0" smtClean="0"/>
              <a:t>Recomendações finais</a:t>
            </a:r>
            <a:endParaRPr lang="pt-BR" sz="200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86602" y="1422400"/>
            <a:ext cx="8694838" cy="5344160"/>
          </a:xfrm>
        </p:spPr>
        <p:txBody>
          <a:bodyPr/>
          <a:lstStyle/>
          <a:p>
            <a:r>
              <a:rPr lang="pt-BR" sz="2400" dirty="0"/>
              <a:t>Atender aos requisitos para a verificação da segurança das pontes referente às ações sísmicas definidas no </a:t>
            </a:r>
            <a:r>
              <a:rPr lang="pt-BR" sz="2400" b="1" dirty="0"/>
              <a:t>Anexo B</a:t>
            </a:r>
            <a:r>
              <a:rPr lang="pt-BR" sz="2400" dirty="0"/>
              <a:t> da norma </a:t>
            </a:r>
            <a:r>
              <a:rPr lang="pt-BR" sz="2400" b="1" dirty="0"/>
              <a:t>ABNT NBR 7187:2021 </a:t>
            </a:r>
            <a:r>
              <a:rPr lang="pt-BR" sz="2400" dirty="0"/>
              <a:t>em </a:t>
            </a:r>
            <a:r>
              <a:rPr lang="pt-BR" sz="2400" dirty="0" smtClean="0"/>
              <a:t>consonância </a:t>
            </a:r>
            <a:r>
              <a:rPr lang="pt-BR" sz="2400" dirty="0"/>
              <a:t>com </a:t>
            </a:r>
            <a:r>
              <a:rPr lang="pt-BR" sz="2400" dirty="0" smtClean="0"/>
              <a:t>a </a:t>
            </a:r>
            <a:r>
              <a:rPr lang="pt-BR" sz="2400" b="1" dirty="0" smtClean="0"/>
              <a:t>ABNT</a:t>
            </a:r>
            <a:r>
              <a:rPr lang="pt-BR" sz="2400" dirty="0" smtClean="0"/>
              <a:t> </a:t>
            </a:r>
            <a:r>
              <a:rPr lang="pt-BR" sz="2400" b="1" dirty="0"/>
              <a:t>NBR</a:t>
            </a:r>
            <a:r>
              <a:rPr lang="pt-BR" sz="2400" dirty="0"/>
              <a:t> </a:t>
            </a:r>
            <a:r>
              <a:rPr lang="pt-BR" sz="2400" b="1" dirty="0" smtClean="0"/>
              <a:t>15421:2006.</a:t>
            </a:r>
            <a:r>
              <a:rPr lang="pt-BR" sz="2400" dirty="0" smtClean="0"/>
              <a:t> </a:t>
            </a:r>
            <a:endParaRPr lang="pt-BR" sz="2400" dirty="0"/>
          </a:p>
          <a:p>
            <a:r>
              <a:rPr lang="pt-BR" sz="2400" dirty="0" smtClean="0"/>
              <a:t>Elaborar projetos que aumentem </a:t>
            </a:r>
            <a:r>
              <a:rPr lang="pt-BR" sz="2400" dirty="0"/>
              <a:t>a durabilidade e vida </a:t>
            </a:r>
            <a:r>
              <a:rPr lang="pt-BR" sz="2400" dirty="0" smtClean="0"/>
              <a:t>útil das </a:t>
            </a:r>
            <a:r>
              <a:rPr lang="pt-BR" sz="2400" dirty="0" err="1" smtClean="0"/>
              <a:t>OAEs</a:t>
            </a:r>
            <a:r>
              <a:rPr lang="pt-BR" sz="2400" dirty="0" smtClean="0"/>
              <a:t>, considerando </a:t>
            </a:r>
            <a:r>
              <a:rPr lang="pt-BR" sz="2400" dirty="0"/>
              <a:t>que  o aumento da concentração de </a:t>
            </a:r>
            <a:r>
              <a:rPr lang="pt-BR" sz="2400" dirty="0" smtClean="0"/>
              <a:t>CO</a:t>
            </a:r>
            <a:r>
              <a:rPr lang="pt-BR" sz="1600" dirty="0" smtClean="0"/>
              <a:t>2</a:t>
            </a:r>
            <a:r>
              <a:rPr lang="pt-BR" sz="2400" dirty="0" smtClean="0"/>
              <a:t> na atmosfera  </a:t>
            </a:r>
            <a:r>
              <a:rPr lang="pt-BR" sz="2400" dirty="0"/>
              <a:t>em cenário futuro, </a:t>
            </a:r>
            <a:r>
              <a:rPr lang="pt-BR" sz="2400" dirty="0" smtClean="0"/>
              <a:t>deverá também </a:t>
            </a:r>
            <a:r>
              <a:rPr lang="pt-BR" sz="2400" dirty="0"/>
              <a:t>aumentar a </a:t>
            </a:r>
            <a:r>
              <a:rPr lang="pt-BR" sz="2400" dirty="0" smtClean="0"/>
              <a:t>deterioração </a:t>
            </a:r>
            <a:r>
              <a:rPr lang="pt-BR" sz="2400" dirty="0"/>
              <a:t>e a </a:t>
            </a:r>
            <a:r>
              <a:rPr lang="pt-BR" sz="2400" dirty="0" smtClean="0"/>
              <a:t>vulnerabilidade das pontes </a:t>
            </a:r>
            <a:r>
              <a:rPr lang="pt-BR" sz="2400" dirty="0"/>
              <a:t>pela corrosão </a:t>
            </a:r>
            <a:r>
              <a:rPr lang="pt-BR" sz="2400" dirty="0" smtClean="0"/>
              <a:t>e pela </a:t>
            </a:r>
            <a:r>
              <a:rPr lang="pt-BR" sz="2400" dirty="0"/>
              <a:t>redução das seções das armaduras. </a:t>
            </a:r>
            <a:endParaRPr lang="pt-BR" sz="2400" dirty="0" smtClean="0"/>
          </a:p>
          <a:p>
            <a:r>
              <a:rPr lang="pt-BR" sz="2400" dirty="0" smtClean="0"/>
              <a:t>Fazer revisão da literatura sobre os temas abordados e também das normas de projetos e construção </a:t>
            </a:r>
            <a:r>
              <a:rPr lang="pt-BR" sz="2400" smtClean="0"/>
              <a:t>de pontes.   </a:t>
            </a:r>
            <a:endParaRPr lang="pt-BR" sz="2400" dirty="0"/>
          </a:p>
          <a:p>
            <a:endParaRPr lang="pt-BR" dirty="0"/>
          </a:p>
        </p:txBody>
      </p:sp>
      <p:pic>
        <p:nvPicPr>
          <p:cNvPr id="4" name="Imagem 3" descr="Uma imagem contendo Texto&#10;&#10;Descrição gerada automaticamente">
            <a:extLst>
              <a:ext uri="{FF2B5EF4-FFF2-40B4-BE49-F238E27FC236}">
                <a16:creationId xmlns="" xmlns:a16="http://schemas.microsoft.com/office/drawing/2014/main" id="{5966513A-EDEA-863F-CCC9-6E909BF886E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1283"/>
          <a:stretch/>
        </p:blipFill>
        <p:spPr>
          <a:xfrm>
            <a:off x="286602" y="310126"/>
            <a:ext cx="1596789" cy="1213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38828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123440" y="602568"/>
            <a:ext cx="6553200" cy="489409"/>
          </a:xfrm>
        </p:spPr>
        <p:txBody>
          <a:bodyPr/>
          <a:lstStyle/>
          <a:p>
            <a:r>
              <a:rPr lang="pt-BR" sz="2000" dirty="0" smtClean="0"/>
              <a:t>Referências bibliográficas</a:t>
            </a:r>
            <a:endParaRPr lang="pt-BR" sz="200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160" y="1706880"/>
            <a:ext cx="8719227" cy="5019040"/>
          </a:xfrm>
        </p:spPr>
        <p:txBody>
          <a:bodyPr/>
          <a:lstStyle/>
          <a:p>
            <a:pPr marL="0" indent="0">
              <a:buNone/>
            </a:pPr>
            <a:r>
              <a:rPr lang="pt-BR" sz="1600" dirty="0" smtClean="0"/>
              <a:t>ABNT NBR7187. </a:t>
            </a:r>
            <a:r>
              <a:rPr lang="pt-BR" sz="1600" b="1" dirty="0" smtClean="0"/>
              <a:t>Projeto de pontes, viadutos e passarelas de concreto, </a:t>
            </a:r>
            <a:r>
              <a:rPr lang="pt-BR" sz="1600" dirty="0" smtClean="0"/>
              <a:t>Rio de Janeiro,2021</a:t>
            </a:r>
            <a:endParaRPr lang="pt-BR" sz="1600" b="1" dirty="0" smtClean="0"/>
          </a:p>
          <a:p>
            <a:pPr marL="0" indent="0">
              <a:buNone/>
            </a:pPr>
            <a:r>
              <a:rPr lang="pt-BR" sz="1600" b="1" dirty="0"/>
              <a:t> </a:t>
            </a:r>
            <a:r>
              <a:rPr lang="pt-BR" sz="1600" dirty="0" smtClean="0"/>
              <a:t>ABNT NBR 15421. </a:t>
            </a:r>
            <a:r>
              <a:rPr lang="pt-BR" sz="1600" b="1" dirty="0" smtClean="0"/>
              <a:t>Projetos de estruturas resistentes a sismos-procedimento. </a:t>
            </a:r>
            <a:r>
              <a:rPr lang="pt-BR" sz="1600" dirty="0" smtClean="0"/>
              <a:t>Rio de Janeiro,2006.</a:t>
            </a:r>
          </a:p>
          <a:p>
            <a:pPr marL="0" indent="0">
              <a:buNone/>
            </a:pPr>
            <a:r>
              <a:rPr lang="pt-BR" sz="1600" dirty="0" smtClean="0"/>
              <a:t>ACTION COST TU 1406. </a:t>
            </a:r>
            <a:r>
              <a:rPr lang="pt-BR" sz="1600" b="1" dirty="0" err="1" smtClean="0"/>
              <a:t>Thecnical</a:t>
            </a:r>
            <a:r>
              <a:rPr lang="pt-BR" sz="1600" b="1" dirty="0" smtClean="0"/>
              <a:t> </a:t>
            </a:r>
            <a:r>
              <a:rPr lang="pt-BR" sz="1600" b="1" dirty="0" err="1" smtClean="0"/>
              <a:t>Report</a:t>
            </a:r>
            <a:r>
              <a:rPr lang="pt-BR" sz="1600" b="1" dirty="0" smtClean="0"/>
              <a:t>, </a:t>
            </a:r>
            <a:r>
              <a:rPr lang="pt-BR" sz="1600" dirty="0" smtClean="0"/>
              <a:t>2018</a:t>
            </a:r>
          </a:p>
          <a:p>
            <a:pPr marL="0" indent="0">
              <a:buNone/>
            </a:pPr>
            <a:r>
              <a:rPr lang="pt-BR" sz="1600" dirty="0" smtClean="0"/>
              <a:t>LOPES et al. </a:t>
            </a:r>
            <a:r>
              <a:rPr lang="pt-BR" sz="1600" b="1" dirty="0" smtClean="0"/>
              <a:t>Mudanças climáticas e durabilidade das construções: Uma revisão  crítica do estado da arte.</a:t>
            </a:r>
            <a:r>
              <a:rPr lang="pt-BR" sz="1600" dirty="0" smtClean="0"/>
              <a:t> Anais do IV EUROS ELCS,2021</a:t>
            </a:r>
          </a:p>
          <a:p>
            <a:pPr marL="0" indent="0">
              <a:buNone/>
            </a:pPr>
            <a:r>
              <a:rPr lang="pt-BR" sz="1600" dirty="0" smtClean="0"/>
              <a:t>MENDES, </a:t>
            </a:r>
            <a:r>
              <a:rPr lang="pt-BR" sz="1600" dirty="0" err="1" smtClean="0"/>
              <a:t>P.T.C.</a:t>
            </a:r>
            <a:r>
              <a:rPr lang="pt-BR" sz="1600" dirty="0" smtClean="0"/>
              <a:t> </a:t>
            </a:r>
            <a:r>
              <a:rPr lang="pt-BR" sz="1600" b="1" dirty="0" smtClean="0"/>
              <a:t>Contribuições para um modelo de gestão de pontes de concreto de </a:t>
            </a:r>
            <a:r>
              <a:rPr lang="pt-BR" sz="1600" b="1" dirty="0" err="1" smtClean="0"/>
              <a:t>rodocias</a:t>
            </a:r>
            <a:r>
              <a:rPr lang="pt-BR" sz="1600" b="1" dirty="0" smtClean="0"/>
              <a:t> brasileiras. </a:t>
            </a:r>
            <a:r>
              <a:rPr lang="pt-BR" sz="1600" dirty="0" smtClean="0"/>
              <a:t>Tese de Doutorado , Escola Politécnica da USP. São </a:t>
            </a:r>
            <a:r>
              <a:rPr lang="pt-BR" sz="1600" dirty="0" err="1" smtClean="0"/>
              <a:t>Pailo</a:t>
            </a:r>
            <a:r>
              <a:rPr lang="pt-BR" sz="1600" dirty="0" smtClean="0"/>
              <a:t>, 2009</a:t>
            </a:r>
          </a:p>
          <a:p>
            <a:pPr marL="0" indent="0">
              <a:buNone/>
            </a:pPr>
            <a:r>
              <a:rPr lang="pt-BR" sz="1600" dirty="0" smtClean="0"/>
              <a:t>QUEESLAND GOVERNMENT. </a:t>
            </a:r>
            <a:r>
              <a:rPr lang="pt-BR" sz="1600" b="1" dirty="0" smtClean="0"/>
              <a:t>Bridge </a:t>
            </a:r>
            <a:r>
              <a:rPr lang="pt-BR" sz="1600" b="1" dirty="0" err="1" smtClean="0"/>
              <a:t>scour</a:t>
            </a:r>
            <a:r>
              <a:rPr lang="pt-BR" sz="1600" b="1" dirty="0" smtClean="0"/>
              <a:t> manual,</a:t>
            </a:r>
            <a:r>
              <a:rPr lang="pt-BR" sz="1600" dirty="0" smtClean="0"/>
              <a:t>2013</a:t>
            </a:r>
          </a:p>
          <a:p>
            <a:pPr marL="0" indent="0">
              <a:buNone/>
            </a:pPr>
            <a:r>
              <a:rPr lang="pt-BR" sz="1600" dirty="0" smtClean="0"/>
              <a:t>PAIVA et al. </a:t>
            </a:r>
            <a:r>
              <a:rPr lang="pt-BR" sz="1600" b="1" dirty="0" smtClean="0"/>
              <a:t>Critérios hidrológicos para adaptação climática: Chuvas e cheias extremas na Região Sul do Brasil. UFRGS, </a:t>
            </a:r>
            <a:r>
              <a:rPr lang="pt-BR" sz="1600" dirty="0" smtClean="0"/>
              <a:t>2024</a:t>
            </a:r>
          </a:p>
          <a:p>
            <a:pPr marL="0" indent="0">
              <a:buNone/>
            </a:pPr>
            <a:r>
              <a:rPr lang="pt-BR" sz="1600" dirty="0" smtClean="0"/>
              <a:t>SILVA, U.F. </a:t>
            </a:r>
            <a:r>
              <a:rPr lang="pt-BR" sz="1600" b="1" dirty="0" smtClean="0"/>
              <a:t>Considerações técnicas em projeto e execução de pontes de concreto. </a:t>
            </a:r>
            <a:r>
              <a:rPr lang="pt-BR" sz="1600" dirty="0" smtClean="0"/>
              <a:t>Anais do VI CBPE, São Paulo, 2013. </a:t>
            </a:r>
          </a:p>
          <a:p>
            <a:pPr marL="0" indent="0">
              <a:buNone/>
            </a:pPr>
            <a:endParaRPr lang="pt-BR" sz="1600" dirty="0" smtClean="0"/>
          </a:p>
          <a:p>
            <a:pPr marL="0" indent="0">
              <a:buNone/>
            </a:pPr>
            <a:endParaRPr lang="pt-BR" sz="1800" dirty="0" smtClean="0"/>
          </a:p>
          <a:p>
            <a:pPr marL="0" indent="0">
              <a:buNone/>
            </a:pPr>
            <a:r>
              <a:rPr lang="pt-BR" sz="1800" dirty="0" smtClean="0"/>
              <a:t> </a:t>
            </a:r>
          </a:p>
          <a:p>
            <a:pPr marL="0" indent="0">
              <a:buNone/>
            </a:pPr>
            <a:r>
              <a:rPr lang="pt-BR" dirty="0" smtClean="0"/>
              <a:t> </a:t>
            </a:r>
            <a:endParaRPr lang="pt-BR" dirty="0"/>
          </a:p>
        </p:txBody>
      </p:sp>
      <p:pic>
        <p:nvPicPr>
          <p:cNvPr id="4" name="Imagem 3" descr="Uma imagem contendo Texto&#10;&#10;Descrição gerada automaticamente">
            <a:extLst>
              <a:ext uri="{FF2B5EF4-FFF2-40B4-BE49-F238E27FC236}">
                <a16:creationId xmlns="" xmlns:a16="http://schemas.microsoft.com/office/drawing/2014/main" id="{5966513A-EDEA-863F-CCC9-6E909BF886E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1283"/>
          <a:stretch/>
        </p:blipFill>
        <p:spPr>
          <a:xfrm>
            <a:off x="286602" y="310126"/>
            <a:ext cx="1596789" cy="1213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48980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981200" y="602568"/>
            <a:ext cx="6797040" cy="489409"/>
          </a:xfrm>
        </p:spPr>
        <p:txBody>
          <a:bodyPr/>
          <a:lstStyle/>
          <a:p>
            <a:r>
              <a:rPr lang="pt-BR" sz="2000" dirty="0" smtClean="0"/>
              <a:t>REFERÊNCIAS BIBLIOGRÁFICAS</a:t>
            </a:r>
            <a:endParaRPr lang="pt-BR" sz="200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40081" y="1523761"/>
            <a:ext cx="8016239" cy="5071593"/>
          </a:xfrm>
        </p:spPr>
        <p:txBody>
          <a:bodyPr/>
          <a:lstStyle/>
          <a:p>
            <a:pPr marL="0" indent="0">
              <a:buNone/>
            </a:pPr>
            <a:r>
              <a:rPr lang="pt-BR" sz="1600" dirty="0" smtClean="0"/>
              <a:t> SARACHO, J.A., BARLEK, J. R., DIP, O. </a:t>
            </a:r>
            <a:r>
              <a:rPr lang="pt-BR" sz="1600" b="1" dirty="0" smtClean="0"/>
              <a:t>Principais patologias em </a:t>
            </a:r>
            <a:r>
              <a:rPr lang="pt-BR" sz="1600" b="1" dirty="0" err="1" smtClean="0"/>
              <a:t>puentes</a:t>
            </a:r>
            <a:r>
              <a:rPr lang="pt-BR" sz="1600" b="1" dirty="0" smtClean="0"/>
              <a:t>. </a:t>
            </a:r>
            <a:r>
              <a:rPr lang="pt-BR" sz="1600" b="1" dirty="0" err="1" smtClean="0"/>
              <a:t>Su</a:t>
            </a:r>
            <a:r>
              <a:rPr lang="pt-BR" sz="1600" b="1" dirty="0" smtClean="0"/>
              <a:t> </a:t>
            </a:r>
            <a:r>
              <a:rPr lang="pt-BR" sz="1600" b="1" dirty="0" err="1" smtClean="0"/>
              <a:t>consideración</a:t>
            </a:r>
            <a:r>
              <a:rPr lang="pt-BR" sz="1600" b="1" dirty="0" smtClean="0"/>
              <a:t> para </a:t>
            </a:r>
            <a:r>
              <a:rPr lang="pt-BR" sz="1600" b="1" dirty="0" err="1" smtClean="0"/>
              <a:t>la</a:t>
            </a:r>
            <a:r>
              <a:rPr lang="pt-BR" sz="1600" b="1" dirty="0" smtClean="0"/>
              <a:t> </a:t>
            </a:r>
            <a:r>
              <a:rPr lang="pt-BR" sz="1600" b="1" dirty="0" err="1" smtClean="0"/>
              <a:t>avaluacion</a:t>
            </a:r>
            <a:r>
              <a:rPr lang="pt-BR" sz="1600" b="1" dirty="0" smtClean="0"/>
              <a:t>. </a:t>
            </a:r>
            <a:r>
              <a:rPr lang="pt-BR" sz="1600" dirty="0" smtClean="0"/>
              <a:t>XXX Jornadas  de Engenharia Estrutural. Rio de Janeiro,2012.</a:t>
            </a:r>
          </a:p>
          <a:p>
            <a:pPr marL="0" indent="0">
              <a:buNone/>
            </a:pPr>
            <a:r>
              <a:rPr lang="pt-BR" sz="1600" dirty="0"/>
              <a:t> </a:t>
            </a:r>
            <a:r>
              <a:rPr lang="pt-BR" sz="1600" dirty="0" smtClean="0"/>
              <a:t>SPRICIGO, V. M., </a:t>
            </a:r>
            <a:r>
              <a:rPr lang="pt-BR" sz="1600" b="1" dirty="0" smtClean="0"/>
              <a:t>Contribuição ao estudo da interação solo- estrutura ao encontro de pontes. </a:t>
            </a:r>
            <a:r>
              <a:rPr lang="pt-BR" sz="1600" dirty="0" smtClean="0"/>
              <a:t>Dissertação de mestrado, Escola Politécnica da USP. São Paulo, 2022</a:t>
            </a:r>
          </a:p>
          <a:p>
            <a:pPr marL="0" indent="0">
              <a:buNone/>
            </a:pPr>
            <a:r>
              <a:rPr lang="pt-BR" sz="1600" dirty="0" smtClean="0"/>
              <a:t>VASQUEZ, </a:t>
            </a:r>
            <a:r>
              <a:rPr lang="pt-BR" sz="1600" dirty="0" err="1" smtClean="0"/>
              <a:t>J.A.</a:t>
            </a:r>
            <a:r>
              <a:rPr lang="pt-BR" sz="1600" dirty="0" smtClean="0"/>
              <a:t>, LIMA,G., </a:t>
            </a:r>
            <a:r>
              <a:rPr lang="pt-BR" sz="1600" b="1" dirty="0" smtClean="0"/>
              <a:t>Modelagem numérica </a:t>
            </a:r>
            <a:r>
              <a:rPr lang="pt-BR" sz="1600" b="1" dirty="0" err="1" smtClean="0"/>
              <a:t>bidemensional</a:t>
            </a:r>
            <a:r>
              <a:rPr lang="pt-BR" sz="1600" b="1" dirty="0" smtClean="0"/>
              <a:t> aplicada à </a:t>
            </a:r>
            <a:r>
              <a:rPr lang="pt-BR" sz="1600" b="1" dirty="0" err="1" smtClean="0"/>
              <a:t>hodrologia</a:t>
            </a:r>
            <a:r>
              <a:rPr lang="pt-BR" sz="1600" b="1" dirty="0" smtClean="0"/>
              <a:t> de pontes.</a:t>
            </a:r>
            <a:r>
              <a:rPr lang="pt-BR" sz="1600" dirty="0" smtClean="0"/>
              <a:t> XVII Congresso Brasileiro de Recursos Hídricos, 2009</a:t>
            </a:r>
          </a:p>
          <a:p>
            <a:pPr marL="0" indent="0">
              <a:buNone/>
            </a:pPr>
            <a:r>
              <a:rPr lang="pt-BR" sz="1600" dirty="0" smtClean="0"/>
              <a:t>VITÓRIO, J. A. P., </a:t>
            </a:r>
            <a:r>
              <a:rPr lang="pt-BR" sz="1600" b="1" dirty="0" smtClean="0"/>
              <a:t>Pontes Rodoviárias- Fundamentos, conservação e gestão. </a:t>
            </a:r>
            <a:r>
              <a:rPr lang="pt-BR" sz="1600" dirty="0" smtClean="0"/>
              <a:t>CREA-PE, Recife, 2002.</a:t>
            </a:r>
          </a:p>
          <a:p>
            <a:pPr marL="0" indent="0">
              <a:buNone/>
            </a:pPr>
            <a:r>
              <a:rPr lang="pt-BR" sz="1600" dirty="0"/>
              <a:t>VITÓRIO, J.A.P. </a:t>
            </a:r>
            <a:r>
              <a:rPr lang="pt-BR" sz="1600" b="1" dirty="0"/>
              <a:t>Fundamentos da erosão nas fundações de pontes e nos aterros de acesso. </a:t>
            </a:r>
            <a:r>
              <a:rPr lang="pt-BR" sz="1600" dirty="0"/>
              <a:t>Escola Politécnica da UPE, Recife, 2022</a:t>
            </a:r>
            <a:r>
              <a:rPr lang="pt-BR" sz="1600" dirty="0" smtClean="0"/>
              <a:t>.</a:t>
            </a:r>
            <a:endParaRPr lang="pt-BR" sz="1600" dirty="0"/>
          </a:p>
        </p:txBody>
      </p:sp>
      <p:pic>
        <p:nvPicPr>
          <p:cNvPr id="4" name="Imagem 3" descr="Uma imagem contendo Texto&#10;&#10;Descrição gerada automaticamente">
            <a:extLst>
              <a:ext uri="{FF2B5EF4-FFF2-40B4-BE49-F238E27FC236}">
                <a16:creationId xmlns="" xmlns:a16="http://schemas.microsoft.com/office/drawing/2014/main" id="{5966513A-EDEA-863F-CCC9-6E909BF886E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1283"/>
          <a:stretch/>
        </p:blipFill>
        <p:spPr>
          <a:xfrm>
            <a:off x="286602" y="310126"/>
            <a:ext cx="1596789" cy="1213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64531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51328" y="1644834"/>
            <a:ext cx="6965577" cy="4392896"/>
          </a:xfrm>
        </p:spPr>
        <p:txBody>
          <a:bodyPr/>
          <a:lstStyle/>
          <a:p>
            <a:pPr marL="0" indent="0">
              <a:buNone/>
            </a:pPr>
            <a:r>
              <a:rPr lang="pt-BR" dirty="0"/>
              <a:t> </a:t>
            </a:r>
            <a:r>
              <a:rPr lang="pt-BR" dirty="0" smtClean="0"/>
              <a:t>                </a:t>
            </a:r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r>
              <a:rPr lang="pt-BR" sz="4800" b="1" dirty="0" smtClean="0"/>
              <a:t>          Muito obrigado!</a:t>
            </a:r>
            <a:endParaRPr lang="pt-BR" dirty="0" smtClean="0"/>
          </a:p>
        </p:txBody>
      </p:sp>
      <p:pic>
        <p:nvPicPr>
          <p:cNvPr id="4" name="Imagem 3" descr="Uma imagem contendo Texto&#10;&#10;Descrição gerada automaticamente">
            <a:extLst>
              <a:ext uri="{FF2B5EF4-FFF2-40B4-BE49-F238E27FC236}">
                <a16:creationId xmlns="" xmlns:a16="http://schemas.microsoft.com/office/drawing/2014/main" id="{5966513A-EDEA-863F-CCC9-6E909BF886E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1283"/>
          <a:stretch/>
        </p:blipFill>
        <p:spPr>
          <a:xfrm>
            <a:off x="286602" y="310126"/>
            <a:ext cx="1596789" cy="1213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26600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53219" y="1425388"/>
            <a:ext cx="8618408" cy="5169965"/>
          </a:xfrm>
        </p:spPr>
        <p:txBody>
          <a:bodyPr/>
          <a:lstStyle/>
          <a:p>
            <a:pPr>
              <a:buNone/>
            </a:pPr>
            <a:r>
              <a:rPr lang="pt-BR" sz="3200" dirty="0" smtClean="0"/>
              <a:t>  </a:t>
            </a:r>
            <a:r>
              <a:rPr lang="pt-BR" sz="2400" dirty="0" smtClean="0"/>
              <a:t>Em cenário de eventos extremos as pontes estão entre os elementos mais atingidos, como comprovam a quantidade dessas obras que foram danificadas ou destruídas no RS. Mesmo sem o fornecimento de números exatos, dados da </a:t>
            </a:r>
            <a:r>
              <a:rPr lang="pt-BR" sz="2400" dirty="0" err="1" smtClean="0"/>
              <a:t>F.A.M.</a:t>
            </a:r>
            <a:r>
              <a:rPr lang="pt-BR" sz="2400" dirty="0" smtClean="0"/>
              <a:t>RS informaram  que 1360 pontes municipais sofreram danos ou foram destruídas durante as enchentes de 2024. </a:t>
            </a:r>
          </a:p>
          <a:p>
            <a:pPr>
              <a:buNone/>
            </a:pPr>
            <a:r>
              <a:rPr lang="pt-BR" sz="2400" dirty="0" smtClean="0"/>
              <a:t>    Quanto às pontes das rodovias federais e estaduais não houve conhecimento de números oficiais, mas  dados divulgados pela mídia informaram a destruição de pelo menos 14 pontes.</a:t>
            </a:r>
          </a:p>
          <a:p>
            <a:pPr>
              <a:buNone/>
            </a:pPr>
            <a:r>
              <a:rPr lang="pt-BR" sz="2800" dirty="0" smtClean="0"/>
              <a:t>  </a:t>
            </a:r>
            <a:endParaRPr lang="pt-BR" sz="2800" dirty="0"/>
          </a:p>
        </p:txBody>
      </p:sp>
      <p:pic>
        <p:nvPicPr>
          <p:cNvPr id="4" name="Imagem 3" descr="Uma imagem contendo Texto&#10;&#10;Descrição gerada automaticamente">
            <a:extLst>
              <a:ext uri="{FF2B5EF4-FFF2-40B4-BE49-F238E27FC236}">
                <a16:creationId xmlns="" xmlns:a16="http://schemas.microsoft.com/office/drawing/2014/main" id="{5966513A-EDEA-863F-CCC9-6E909BF886E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1283"/>
          <a:stretch/>
        </p:blipFill>
        <p:spPr>
          <a:xfrm>
            <a:off x="286602" y="310126"/>
            <a:ext cx="1596789" cy="12136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991360" y="602568"/>
            <a:ext cx="6766560" cy="489409"/>
          </a:xfrm>
        </p:spPr>
        <p:txBody>
          <a:bodyPr/>
          <a:lstStyle/>
          <a:p>
            <a:r>
              <a:rPr lang="pt-BR" sz="2000" dirty="0" smtClean="0"/>
              <a:t>EXEMPLO DE PONTES DESTRUÍDAS NO RS</a:t>
            </a:r>
            <a:endParaRPr lang="pt-BR" sz="2000" dirty="0"/>
          </a:p>
        </p:txBody>
      </p:sp>
      <p:pic>
        <p:nvPicPr>
          <p:cNvPr id="4" name="Imagem 3" descr="Uma imagem contendo Texto&#10;&#10;Descrição gerada automaticamente">
            <a:extLst>
              <a:ext uri="{FF2B5EF4-FFF2-40B4-BE49-F238E27FC236}">
                <a16:creationId xmlns="" xmlns:a16="http://schemas.microsoft.com/office/drawing/2014/main" id="{5966513A-EDEA-863F-CCC9-6E909BF886E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1283"/>
          <a:stretch/>
        </p:blipFill>
        <p:spPr>
          <a:xfrm>
            <a:off x="286602" y="310126"/>
            <a:ext cx="1596789" cy="1213635"/>
          </a:xfrm>
          <a:prstGeom prst="rect">
            <a:avLst/>
          </a:prstGeom>
        </p:spPr>
      </p:pic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1600" y="1615440"/>
            <a:ext cx="8615680" cy="4439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154487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hronicleVTI">
  <a:themeElements>
    <a:clrScheme name="Chronicle">
      <a:dk1>
        <a:srgbClr val="000000"/>
      </a:dk1>
      <a:lt1>
        <a:srgbClr val="FFFFFF"/>
      </a:lt1>
      <a:dk2>
        <a:srgbClr val="1C1C32"/>
      </a:dk2>
      <a:lt2>
        <a:srgbClr val="F8F4F1"/>
      </a:lt2>
      <a:accent1>
        <a:srgbClr val="734B67"/>
      </a:accent1>
      <a:accent2>
        <a:srgbClr val="959EBB"/>
      </a:accent2>
      <a:accent3>
        <a:srgbClr val="596781"/>
      </a:accent3>
      <a:accent4>
        <a:srgbClr val="7F6E8C"/>
      </a:accent4>
      <a:accent5>
        <a:srgbClr val="DB9A8F"/>
      </a:accent5>
      <a:accent6>
        <a:srgbClr val="C29AB1"/>
      </a:accent6>
      <a:hlink>
        <a:srgbClr val="778BA2"/>
      </a:hlink>
      <a:folHlink>
        <a:srgbClr val="A27C99"/>
      </a:folHlink>
    </a:clrScheme>
    <a:fontScheme name="Univers Calisto">
      <a:majorFont>
        <a:latin typeface="Univers Condensed"/>
        <a:ea typeface=""/>
        <a:cs typeface=""/>
      </a:majorFont>
      <a:minorFont>
        <a:latin typeface="Calisto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ChronicleVTI" id="{508E4D90-5116-4BF0-876B-3F422DD1F65F}" vid="{AA21DC3D-92A8-43A4-8358-ED428371CD55}"/>
    </a:ext>
  </a:extLst>
</a:theme>
</file>

<file path=ppt/theme/theme2.xml><?xml version="1.0" encoding="utf-8"?>
<a:theme xmlns:a="http://schemas.openxmlformats.org/drawingml/2006/main" name="Personalizar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5062</TotalTime>
  <Words>3115</Words>
  <Application>Microsoft Office PowerPoint</Application>
  <PresentationFormat>Apresentação na tela (4:3)</PresentationFormat>
  <Paragraphs>207</Paragraphs>
  <Slides>76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2</vt:i4>
      </vt:variant>
      <vt:variant>
        <vt:lpstr>Títulos de slides</vt:lpstr>
      </vt:variant>
      <vt:variant>
        <vt:i4>76</vt:i4>
      </vt:variant>
    </vt:vector>
  </HeadingPairs>
  <TitlesOfParts>
    <vt:vector size="78" baseType="lpstr">
      <vt:lpstr>ChronicleVTI</vt:lpstr>
      <vt:lpstr>Personalizar design</vt:lpstr>
      <vt:lpstr>Slide 1</vt:lpstr>
      <vt:lpstr>sumário</vt:lpstr>
      <vt:lpstr>introdução</vt:lpstr>
      <vt:lpstr>Slide 4</vt:lpstr>
      <vt:lpstr>Efeitos das mudanças climáticas nas construções ( lopes et al,2021)</vt:lpstr>
      <vt:lpstr>Slide 6</vt:lpstr>
      <vt:lpstr>Eventos climáticos extremos   recentes</vt:lpstr>
      <vt:lpstr>Slide 8</vt:lpstr>
      <vt:lpstr>EXEMPLO DE PONTES DESTRUÍDAS NO RS</vt:lpstr>
      <vt:lpstr>EXEMPLO DE PONTES DESTRUÍDAS NO RS</vt:lpstr>
      <vt:lpstr>Slide 11</vt:lpstr>
      <vt:lpstr>Cheia em valência</vt:lpstr>
      <vt:lpstr>Slide 13</vt:lpstr>
      <vt:lpstr>Slide 14</vt:lpstr>
      <vt:lpstr>Slide 15</vt:lpstr>
      <vt:lpstr>Projetos de pontes RODOVIÁRIAS em cenário de eventos extremos</vt:lpstr>
      <vt:lpstr>prINCIPAIS CAUSAS dos  PROBLEMAS em pontes em alguns países ( SILVA,2013)  </vt:lpstr>
      <vt:lpstr>Slide 18</vt:lpstr>
      <vt:lpstr>Slide 19</vt:lpstr>
      <vt:lpstr>GRANDES EROSÕES NA PISTA E NOs TALUDEs DA RODOVIA</vt:lpstr>
      <vt:lpstr>loação de ponte  em trechos curvos DOS RIOS</vt:lpstr>
      <vt:lpstr>Ponte locada em curva do rio</vt:lpstr>
      <vt:lpstr>LOCAÇÃO de ponte COM ESCONSIDADE ACENTUADA</vt:lpstr>
      <vt:lpstr>EROSÃO NOS TALUDES DE PONTE ESCONSA</vt:lpstr>
      <vt:lpstr>Slide 25</vt:lpstr>
      <vt:lpstr>Slide 26</vt:lpstr>
      <vt:lpstr>Slide 27</vt:lpstr>
      <vt:lpstr>Slide 28</vt:lpstr>
      <vt:lpstr>Ponte sobre o rio una destruída pela correnteza</vt:lpstr>
      <vt:lpstr>ponte locada inadequadamente COM ALTO RISCO DE EROSÃO </vt:lpstr>
      <vt:lpstr> destruição dos aterros de Ponte curta em local em local de alto risco de erosão</vt:lpstr>
      <vt:lpstr>Parâmetros hidrológicos relacionados às cheias extremas de 2024 no rs</vt:lpstr>
      <vt:lpstr>Exemplo COMPARATIVO dos efeitos da  velocidade da correnteza em uma ponte conforme a norma nbr 7187:2021</vt:lpstr>
      <vt:lpstr>cálculo da pressão da água pelo ACúMULO DE DETRITOS CoNFORME modelo da NBR 7187</vt:lpstr>
      <vt:lpstr>Exemplos de Acúmulo de detritos nos pilares</vt:lpstr>
      <vt:lpstr>Slide 36</vt:lpstr>
      <vt:lpstr>Estudos  para o tempo de retorno diante de eventos hidrológicos extremos</vt:lpstr>
      <vt:lpstr>Proposta para modificação do tempo de retorno ( Paiva et al, 2024)</vt:lpstr>
      <vt:lpstr>Slide 39</vt:lpstr>
      <vt:lpstr>Movimentos da correnteza e cavidade de erosão  em torno dos pilares circulares</vt:lpstr>
      <vt:lpstr>Profundidade de equilíbrio da erosão</vt:lpstr>
      <vt:lpstr>MODELO FÍSICO EM LABORATÓRIO PARA DETERMINAR A PROFUNDIDADE DE EROSÃO (VASQUEZ E LIMA,2009)</vt:lpstr>
      <vt:lpstr>EXEMPLO cavidade DE EROSÃO EM TORNO de PILARES, blocos e estacas</vt:lpstr>
      <vt:lpstr>Movimentos da correnteza e cavidade de erosão em torno dos encontros</vt:lpstr>
      <vt:lpstr>EXEMPLO DE profundidade de EROSÃo em torno dos ENCONTROS</vt:lpstr>
      <vt:lpstr>Slide 46</vt:lpstr>
      <vt:lpstr>Erosão em fundação executada sobre rocha</vt:lpstr>
      <vt:lpstr>Causas das Principais deficiências e da destruição  dos aterros de acesso</vt:lpstr>
      <vt:lpstr>taludes dos  aterros com inclinação insuficiente e  dentro da calha do rio </vt:lpstr>
      <vt:lpstr>Destruição dos aterros de acesso em ponte sem encontros</vt:lpstr>
      <vt:lpstr>Destruição dos aterros de acesso em ponte com extremidades em balanço</vt:lpstr>
      <vt:lpstr>Slide 52</vt:lpstr>
      <vt:lpstr>Slide 53</vt:lpstr>
      <vt:lpstr>ZONAS VULNERÁVEIS de uma ponte em vigas contínuas DURANTE UMA ENCHENTE (action cost tu 1406, 2018)                     </vt:lpstr>
      <vt:lpstr>Slide 55</vt:lpstr>
      <vt:lpstr>Deslocamento de TABULEIRO EM VIGAS ISOSTÁTICAS</vt:lpstr>
      <vt:lpstr>Tabuleiro em vigas isostáticas destruído por uma cheia</vt:lpstr>
      <vt:lpstr>PONTE EM TABULEIRO METÁLICO ISOSTÁTICO DESTRUÍDA DURANTE UMA ENCHENTE</vt:lpstr>
      <vt:lpstr>TABULEIRO EM VIGAS CONTÍNUAS APÓS UMA ENCHENTE</vt:lpstr>
      <vt:lpstr>Ponte QUE FOI TOTALMENTE encoberta pela correnteza-tabuleiro em vigas continuas</vt:lpstr>
      <vt:lpstr>Danos causados Por uma grande erosão- tabuleiro hiperestático</vt:lpstr>
      <vt:lpstr>REFORÇO DAS FUNDAÇÕES </vt:lpstr>
      <vt:lpstr>ENCONTROS MAIS UTILIZADOS NOS PROJETOS ATUAIS</vt:lpstr>
      <vt:lpstr>Detalhe de encontro de gravidade com alas</vt:lpstr>
      <vt:lpstr>DETALHE DE ENCONTRO EM CONCRETO ARMADO</vt:lpstr>
      <vt:lpstr>Pontes com encontros de concreto</vt:lpstr>
      <vt:lpstr>ENCONTROS EM TERRA ARMADA</vt:lpstr>
      <vt:lpstr>Proteção de taludes com enrocamento</vt:lpstr>
      <vt:lpstr>EXEMPLO DE Continuidade em vigas pré-moldadas</vt:lpstr>
      <vt:lpstr> pontes integrais- deslocamentos causados pelo efeito de temperatura</vt:lpstr>
      <vt:lpstr>Recomendações finais</vt:lpstr>
      <vt:lpstr>Recomendações finais </vt:lpstr>
      <vt:lpstr>Recomendações finais</vt:lpstr>
      <vt:lpstr>Referências bibliográficas</vt:lpstr>
      <vt:lpstr>REFERÊNCIAS BIBLIOGRÁFICAS</vt:lpstr>
      <vt:lpstr>Slide 76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Flávia Ribeiro Cerqueira Lima</dc:creator>
  <cp:lastModifiedBy>Afonso</cp:lastModifiedBy>
  <cp:revision>484</cp:revision>
  <cp:lastPrinted>2025-04-24T19:18:34Z</cp:lastPrinted>
  <dcterms:created xsi:type="dcterms:W3CDTF">2023-02-28T11:27:06Z</dcterms:created>
  <dcterms:modified xsi:type="dcterms:W3CDTF">2025-05-11T14:07:23Z</dcterms:modified>
</cp:coreProperties>
</file>