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51" r:id="rId2"/>
  </p:sldMasterIdLst>
  <p:notesMasterIdLst>
    <p:notesMasterId r:id="rId57"/>
  </p:notesMasterIdLst>
  <p:handoutMasterIdLst>
    <p:handoutMasterId r:id="rId58"/>
  </p:handoutMasterIdLst>
  <p:sldIdLst>
    <p:sldId id="415" r:id="rId3"/>
    <p:sldId id="409" r:id="rId4"/>
    <p:sldId id="412" r:id="rId5"/>
    <p:sldId id="417" r:id="rId6"/>
    <p:sldId id="418" r:id="rId7"/>
    <p:sldId id="429" r:id="rId8"/>
    <p:sldId id="431" r:id="rId9"/>
    <p:sldId id="504" r:id="rId10"/>
    <p:sldId id="426" r:id="rId11"/>
    <p:sldId id="463" r:id="rId12"/>
    <p:sldId id="468" r:id="rId13"/>
    <p:sldId id="469" r:id="rId14"/>
    <p:sldId id="471" r:id="rId15"/>
    <p:sldId id="472" r:id="rId16"/>
    <p:sldId id="473" r:id="rId17"/>
    <p:sldId id="474" r:id="rId18"/>
    <p:sldId id="475" r:id="rId19"/>
    <p:sldId id="488" r:id="rId20"/>
    <p:sldId id="493" r:id="rId21"/>
    <p:sldId id="491" r:id="rId22"/>
    <p:sldId id="511" r:id="rId23"/>
    <p:sldId id="484" r:id="rId24"/>
    <p:sldId id="439" r:id="rId25"/>
    <p:sldId id="512" r:id="rId26"/>
    <p:sldId id="513" r:id="rId27"/>
    <p:sldId id="514" r:id="rId28"/>
    <p:sldId id="516" r:id="rId29"/>
    <p:sldId id="515" r:id="rId30"/>
    <p:sldId id="505" r:id="rId31"/>
    <p:sldId id="517" r:id="rId32"/>
    <p:sldId id="506" r:id="rId33"/>
    <p:sldId id="507" r:id="rId34"/>
    <p:sldId id="508" r:id="rId35"/>
    <p:sldId id="509" r:id="rId36"/>
    <p:sldId id="461" r:id="rId37"/>
    <p:sldId id="466" r:id="rId38"/>
    <p:sldId id="467" r:id="rId39"/>
    <p:sldId id="490" r:id="rId40"/>
    <p:sldId id="494" r:id="rId41"/>
    <p:sldId id="495" r:id="rId42"/>
    <p:sldId id="496" r:id="rId43"/>
    <p:sldId id="497" r:id="rId44"/>
    <p:sldId id="499" r:id="rId45"/>
    <p:sldId id="498" r:id="rId46"/>
    <p:sldId id="502" r:id="rId47"/>
    <p:sldId id="500" r:id="rId48"/>
    <p:sldId id="501" r:id="rId49"/>
    <p:sldId id="483" r:id="rId50"/>
    <p:sldId id="420" r:id="rId51"/>
    <p:sldId id="486" r:id="rId52"/>
    <p:sldId id="423" r:id="rId53"/>
    <p:sldId id="487" r:id="rId54"/>
    <p:sldId id="450" r:id="rId55"/>
    <p:sldId id="46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8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8E3BCCF-1868-B09C-68D6-DC93FFFB39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A32B224-10CE-CE87-6699-2C987C2C59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77841-0DDB-4C6D-9A3F-29A4EFBF3D40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8413B2-EFD9-5818-AA6C-61BE458F5E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F2BDA3-7701-4107-58B6-148A8F049B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6A9AF-CEB8-4829-B341-CB7990A86D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449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BB2A-3E33-45BE-A148-0294036F603D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36180-16B9-4D70-8CFA-9D441D4B56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97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8A75A-A388-12FB-5E9B-03AF8344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00CFDED-7E11-C55D-3642-8AFD4920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160C34-CE35-7F44-B873-E5BE475CB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8E906D-5B01-FB6B-90F1-3A777098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1D4EE-D4E4-8DBA-9F2A-055718FD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978D18-3573-279E-C20F-83221D9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3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8B1E7-A5A2-9E54-4982-BDCBE5A2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2DF854-0EAE-3475-1C09-A71BC0FB2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C20406-97DD-C0AB-AE23-5C6794E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8B08F-804C-3423-1E37-0FD6AE75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A7F90-5695-15CC-2E9C-3A2F1C48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3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B39B35-CD94-5370-8A66-303831B93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4E728A-883A-7A26-1EE0-B74E3DF9D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08CBE6-376F-BE02-833A-4BF7F9C7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F1EB58-9EEF-AB92-7B47-45355A01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E2242F-9498-3F85-1AC4-4393378B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332D-EACE-4A5C-5255-926142D48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90BBE-E8FE-1457-0399-6930EFE47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C243C7-C77D-C0AA-FE91-48B27948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583A6F-65D3-5320-E87F-CCA6DF41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EFA835-2D73-1935-1F5E-23FC2054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98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49F58-9D51-AA3F-DE16-F252E0BF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8B148D-213F-5E99-36DF-E3A47AD0F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AA2B51-AE0E-9859-E163-6CE9D961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32388-9B52-D060-9261-88892231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0027E6-B389-8DAB-6F51-DEB9B2A4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6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EBDDC-FA54-25E8-5A3C-A43EF673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829C1D-AA4C-D77E-947B-833FF443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B823A0-3C21-045D-47C4-6F309DA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E2A5CF-B450-6449-2691-1A31F8FF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D78193-C7ED-E958-2C2E-7D649B62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6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4AFCD-E52C-74C1-14D6-5334F925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11A76-1D07-B975-7BF0-EC23D366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0FA156-E9C1-52DE-23F5-8C4390233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BEB2C2-DCB0-EA65-AF23-080F287C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9BF4F8-3ADA-2207-40BA-4746C339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85976A-383D-E071-FB80-5BFAA23D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12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69088-7E59-10D7-DB8C-9B0D2696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AB33B5-50EB-E96C-DCC9-A29FAC4F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21E2F2-0AE3-4AFB-FB81-4961F13ED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815118-C0E3-B275-8D96-3FB04F305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2C6C8D-9884-D81D-306E-B166E65B7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376CED3-BB90-9022-2382-3D8E10F9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163660-F0E0-A8D0-CC0B-61D5ED84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DEC0356-227D-631F-69E2-2A71BE6C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53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91BCB-BEB2-C882-8C1A-A7442BB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71E325-33D6-5B8F-EFBC-00B39050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C5A27A-D792-F7CA-EF73-A07CAF10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9A1833-EFFC-9446-8636-FB74E542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02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C69197-B3A9-8203-CD53-CEC197F7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CAE51F-563E-87CF-7338-7C869D9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C7EC06-9B29-0E4D-48D9-54F8D174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53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E1EC3-99B8-4E53-CD0D-F1BCEC3A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B03661-1E9F-4826-2C04-31E0C839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5ACACC-6784-0934-6FAD-3B3AF2B4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563A32-810F-376C-0B42-E90A4396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73CE55-6E63-EA7B-0DC7-64E1A0D1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00E892-0571-40A3-4770-B99EED7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79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0BBF25-8C30-235F-DCDA-17D3DEE06B59}"/>
              </a:ext>
            </a:extLst>
          </p:cNvPr>
          <p:cNvSpPr txBox="1">
            <a:spLocks/>
          </p:cNvSpPr>
          <p:nvPr userDrawn="1"/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822F2A-82FB-2B77-CC65-7E8F71FD61CE}"/>
              </a:ext>
            </a:extLst>
          </p:cNvPr>
          <p:cNvSpPr txBox="1">
            <a:spLocks/>
          </p:cNvSpPr>
          <p:nvPr userDrawn="1"/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3D9ED98-E073-103E-D433-B5429C98FC7A}"/>
              </a:ext>
            </a:extLst>
          </p:cNvPr>
          <p:cNvGrpSpPr/>
          <p:nvPr userDrawn="1"/>
        </p:nvGrpSpPr>
        <p:grpSpPr>
          <a:xfrm>
            <a:off x="244" y="0"/>
            <a:ext cx="2033407" cy="6857989"/>
            <a:chOff x="0" y="0"/>
            <a:chExt cx="2033407" cy="6857989"/>
          </a:xfrm>
        </p:grpSpPr>
        <p:pic>
          <p:nvPicPr>
            <p:cNvPr id="12" name="Imagem 11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D25AB11F-12B6-86F4-3E66-1B7767907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" r="60053" b="-1"/>
            <a:stretch/>
          </p:blipFill>
          <p:spPr>
            <a:xfrm>
              <a:off x="0" y="0"/>
              <a:ext cx="2033407" cy="6857989"/>
            </a:xfrm>
            <a:prstGeom prst="rect">
              <a:avLst/>
            </a:prstGeom>
          </p:spPr>
        </p:pic>
        <p:pic>
          <p:nvPicPr>
            <p:cNvPr id="13" name="Imagem 12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32278E27-73D5-CCFB-482C-09A6B371A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03"/>
            <a:stretch/>
          </p:blipFill>
          <p:spPr>
            <a:xfrm>
              <a:off x="198922" y="723900"/>
              <a:ext cx="1607347" cy="149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B9580D-EC97-9BAC-189A-61F9F4F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9C0F30-93C5-20EE-3071-A6D9B991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2B0F46-372F-65F8-4D87-C2A1634B4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D3380C-E879-ABC4-85A4-28BE907B3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F2C4E0-97AD-41F4-53DA-BA55F87C1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840F-48FB-BDDA-66E1-58D697EBC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21D96AA-8EF7-7734-B408-D7B609CF1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2B0AD2-B80E-04B8-40A7-78AA65F5587C}"/>
              </a:ext>
            </a:extLst>
          </p:cNvPr>
          <p:cNvSpPr txBox="1"/>
          <p:nvPr/>
        </p:nvSpPr>
        <p:spPr>
          <a:xfrm>
            <a:off x="2503170" y="754380"/>
            <a:ext cx="654939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B242CC-84E7-D8E4-AAC1-C7271C6FE7EE}"/>
              </a:ext>
            </a:extLst>
          </p:cNvPr>
          <p:cNvSpPr txBox="1"/>
          <p:nvPr/>
        </p:nvSpPr>
        <p:spPr>
          <a:xfrm>
            <a:off x="91440" y="2124403"/>
            <a:ext cx="581787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</a:t>
            </a:r>
          </a:p>
          <a:p>
            <a:pPr algn="ctr"/>
            <a:r>
              <a:rPr lang="pt-BR" sz="3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em tubos com solda helicoidal</a:t>
            </a:r>
            <a:endParaRPr lang="pt-BR" sz="34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9F7534-0DA8-85AC-F26C-0EC8A9F24F2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E5464C4A-D7F5-5FBB-A0B2-0D63BD5FF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80844FF-B5E7-A38D-F268-C49D2722BEC2}"/>
              </a:ext>
            </a:extLst>
          </p:cNvPr>
          <p:cNvSpPr txBox="1"/>
          <p:nvPr/>
        </p:nvSpPr>
        <p:spPr>
          <a:xfrm>
            <a:off x="5171440" y="6363208"/>
            <a:ext cx="397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Prof. Oswaldo Teixeira Baião Filho</a:t>
            </a:r>
          </a:p>
        </p:txBody>
      </p:sp>
    </p:spTree>
    <p:extLst>
      <p:ext uri="{BB962C8B-B14F-4D97-AF65-F5344CB8AC3E}">
        <p14:creationId xmlns:p14="http://schemas.microsoft.com/office/powerpoint/2010/main" val="6219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8C5A-6606-478A-6588-8FA834570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B345E21-E332-ABDC-A1AB-141794A5E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6BB85B-1CC7-ABB0-1FC0-E59D9C586612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C11B7D-5884-4E47-6ED9-889B43D9D7F4}"/>
              </a:ext>
            </a:extLst>
          </p:cNvPr>
          <p:cNvSpPr txBox="1"/>
          <p:nvPr/>
        </p:nvSpPr>
        <p:spPr>
          <a:xfrm>
            <a:off x="674372" y="2634915"/>
            <a:ext cx="52293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Apresentar uma solução estrutural que conduz a uma redução de consumo de material, pois a capacidade de suportar cargas dos pilares tubulares mistos é superior à dos pilares de concreto ou só de aço</a:t>
            </a:r>
          </a:p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FCC833-B2D3-FAA7-5F2A-6DD354BF7C9C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05F48E-D9CD-87DB-BE36-09B0D93AA861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OBJETIVO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E7809A-92D1-D76A-763E-A052B4E85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743" y="1844309"/>
            <a:ext cx="4184294" cy="31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1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B4AB4-5D71-6DA6-3667-F2C0045E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FD477F1-4282-4427-D032-29D41F183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479D72-C3EB-41F3-05DD-1C504EE3DF7A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5297D3-07DA-8231-8F95-CAC2D2B82542}"/>
              </a:ext>
            </a:extLst>
          </p:cNvPr>
          <p:cNvSpPr txBox="1"/>
          <p:nvPr/>
        </p:nvSpPr>
        <p:spPr>
          <a:xfrm>
            <a:off x="741845" y="2692611"/>
            <a:ext cx="453088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Os tubos previstos nos manuais são fabricados com aço GERDAU CIVIL 350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Limite de escoamento:</a:t>
            </a: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pt-BR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</a:t>
            </a:r>
            <a:r>
              <a:rPr lang="pt-BR" sz="2400" baseline="-25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</a:t>
            </a: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≥ 350 MPa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Limite de resistência à tração: </a:t>
            </a: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f</a:t>
            </a:r>
            <a:r>
              <a:rPr lang="pt-BR" sz="2400" baseline="-25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</a:t>
            </a: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≥ 450 MPa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E1D645-7915-D653-A707-DA11B59D454A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957F07-CA5F-58A0-BE07-7F6DEA457B6E}"/>
              </a:ext>
            </a:extLst>
          </p:cNvPr>
          <p:cNvSpPr txBox="1"/>
          <p:nvPr/>
        </p:nvSpPr>
        <p:spPr>
          <a:xfrm>
            <a:off x="625586" y="1848308"/>
            <a:ext cx="4589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TUBO DE AÇO FABRICADO   COM SOLDA HELICOIDAL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1F54CA-C5D7-1329-D86F-8EA60B19DC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9059" y="1848754"/>
            <a:ext cx="4211363" cy="31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13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3AFD4-1AB6-9492-A890-3DB356E4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98A7206-DD82-CE86-A738-5FB089ED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FE39E89-FCD2-CC5E-F4B6-67D7116AE953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FE82B6-F73F-ABB2-0D42-51003DA5053F}"/>
              </a:ext>
            </a:extLst>
          </p:cNvPr>
          <p:cNvSpPr txBox="1"/>
          <p:nvPr/>
        </p:nvSpPr>
        <p:spPr>
          <a:xfrm>
            <a:off x="582929" y="2823778"/>
            <a:ext cx="52293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Tubos previstos nos manuais: </a:t>
            </a:r>
          </a:p>
          <a:p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Espessuras: </a:t>
            </a: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variam de 6,3 mm até 12,5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Diâmetros: </a:t>
            </a: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variam de 400 mm até 1000 mm</a:t>
            </a:r>
          </a:p>
          <a:p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9CB06B-0C7B-CBCF-0B23-9AC8C3183695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CBA62E-D7E3-70B4-331B-9129B712F66D}"/>
              </a:ext>
            </a:extLst>
          </p:cNvPr>
          <p:cNvSpPr txBox="1"/>
          <p:nvPr/>
        </p:nvSpPr>
        <p:spPr>
          <a:xfrm>
            <a:off x="582930" y="1822429"/>
            <a:ext cx="4589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TUBO DE AÇO FABRICADO   COM SOLDA HELICOIDAL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C1102EE-AA90-DD4C-EB0B-045FB4170B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9059" y="1848754"/>
            <a:ext cx="4211363" cy="31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2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CC49-2A92-7B93-AEC0-5B5151ED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70C2302-68E3-CF1E-540E-4B3ADF512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67D20A-5BA8-AF4D-F799-C82163D2D3D3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F9FD38-FB62-5711-61CE-D9500C7E94D5}"/>
              </a:ext>
            </a:extLst>
          </p:cNvPr>
          <p:cNvSpPr txBox="1"/>
          <p:nvPr/>
        </p:nvSpPr>
        <p:spPr>
          <a:xfrm>
            <a:off x="674372" y="2984498"/>
            <a:ext cx="52293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Justificativa:</a:t>
            </a:r>
          </a:p>
          <a:p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Diâmetros maiores do que os dos tubos laminados disponíveis no mercado brasileiro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37356B-5437-09FB-6B46-99881399D6F4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45547E-5A44-6BED-64F5-F4915C1F09C2}"/>
              </a:ext>
            </a:extLst>
          </p:cNvPr>
          <p:cNvSpPr txBox="1"/>
          <p:nvPr/>
        </p:nvSpPr>
        <p:spPr>
          <a:xfrm>
            <a:off x="582930" y="1822429"/>
            <a:ext cx="4589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TUBO DE AÇO FABRICADO   COM SOLDA HELICOIDAL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CD07A3-37EB-B54C-A625-7DCF7561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98" y="1396223"/>
            <a:ext cx="3158002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7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3CD98-E52A-BE60-5CF7-42E028BB0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CD9B551-4F53-6811-3F8F-72F277F75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47B682-16FE-71A0-DB21-D9340FD6B4BD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533419-6B2C-5718-CDC6-BE9008455472}"/>
              </a:ext>
            </a:extLst>
          </p:cNvPr>
          <p:cNvSpPr txBox="1"/>
          <p:nvPr/>
        </p:nvSpPr>
        <p:spPr>
          <a:xfrm>
            <a:off x="625586" y="2874529"/>
            <a:ext cx="522936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Justificativa:</a:t>
            </a:r>
          </a:p>
          <a:p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Atendem a um grande número de edificações usuais</a:t>
            </a:r>
          </a:p>
          <a:p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Tubos mais leves implicam em transporte e montagem menos onerosos</a:t>
            </a:r>
          </a:p>
          <a:p>
            <a:pPr marL="342900" indent="-342900">
              <a:buFontTx/>
              <a:buChar char="-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FEF630-9397-4C88-2797-B3AEFCC997ED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1E86169-4275-87F5-250B-098A2C1B0A4C}"/>
              </a:ext>
            </a:extLst>
          </p:cNvPr>
          <p:cNvSpPr txBox="1"/>
          <p:nvPr/>
        </p:nvSpPr>
        <p:spPr>
          <a:xfrm>
            <a:off x="582930" y="1822429"/>
            <a:ext cx="4589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TUBO DE AÇO FABRICADO COM SOLDA HELICOIDAL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7342A8-DED1-8632-F8B4-61CD6F987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98" y="1396223"/>
            <a:ext cx="3158002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7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63E2-D8BA-A07F-8F7D-DA78AF0F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C0AE048-738C-A12C-685F-05563FFD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64E4412-5709-41B2-5CA8-F65FEB706F39}"/>
              </a:ext>
            </a:extLst>
          </p:cNvPr>
          <p:cNvSpPr txBox="1"/>
          <p:nvPr/>
        </p:nvSpPr>
        <p:spPr>
          <a:xfrm>
            <a:off x="5995175" y="76300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284B2C-A945-F68D-CC20-86973863DEFA}"/>
              </a:ext>
            </a:extLst>
          </p:cNvPr>
          <p:cNvSpPr txBox="1"/>
          <p:nvPr/>
        </p:nvSpPr>
        <p:spPr>
          <a:xfrm>
            <a:off x="625586" y="2874529"/>
            <a:ext cx="5229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35BCD4-82CA-A60C-DF5D-D1C963E54E31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960770-F0B0-804D-92B8-580EF554525E}"/>
              </a:ext>
            </a:extLst>
          </p:cNvPr>
          <p:cNvSpPr txBox="1"/>
          <p:nvPr/>
        </p:nvSpPr>
        <p:spPr>
          <a:xfrm>
            <a:off x="582930" y="1822429"/>
            <a:ext cx="4589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FABRICAÇÃO   </a:t>
            </a:r>
          </a:p>
        </p:txBody>
      </p:sp>
      <p:pic>
        <p:nvPicPr>
          <p:cNvPr id="7" name="Imagem 6" descr="Interface gráfica do usuário, Diagrama, Aplicativo, Word&#10;&#10;Descrição gerada automaticamente">
            <a:extLst>
              <a:ext uri="{FF2B5EF4-FFF2-40B4-BE49-F238E27FC236}">
                <a16:creationId xmlns:a16="http://schemas.microsoft.com/office/drawing/2014/main" id="{19325A3E-D2D0-8D9D-AAC2-214C2DA78F8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3" t="18474" r="34994" b="8842"/>
          <a:stretch/>
        </p:blipFill>
        <p:spPr bwMode="auto">
          <a:xfrm>
            <a:off x="625586" y="2476103"/>
            <a:ext cx="4273525" cy="4195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857D1502-C6EC-6E27-8A20-4D931AD293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33" y="1601456"/>
            <a:ext cx="2276581" cy="4515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3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D036E-27D8-0503-BB52-6291E900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D8B75CB-D83A-AD74-25BA-03A25B2F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5A22A1-749B-A714-06A2-ADD3645FFD38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65824E-50B8-9840-364B-68735E86FF35}"/>
              </a:ext>
            </a:extLst>
          </p:cNvPr>
          <p:cNvSpPr txBox="1"/>
          <p:nvPr/>
        </p:nvSpPr>
        <p:spPr>
          <a:xfrm>
            <a:off x="625586" y="2874529"/>
            <a:ext cx="5229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3709A5-0C54-6197-F691-DE2E2EC16ED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99C2752-5BF4-D06E-A11D-A2660B77C308}"/>
              </a:ext>
            </a:extLst>
          </p:cNvPr>
          <p:cNvSpPr txBox="1"/>
          <p:nvPr/>
        </p:nvSpPr>
        <p:spPr>
          <a:xfrm>
            <a:off x="582930" y="1822429"/>
            <a:ext cx="4589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FABRICAÇÃO   </a:t>
            </a:r>
          </a:p>
        </p:txBody>
      </p:sp>
      <p:pic>
        <p:nvPicPr>
          <p:cNvPr id="12" name="Imagem 11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B7682D69-284B-6A13-2144-BD56C59BEF6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30952" r="30781" b="50589"/>
          <a:stretch/>
        </p:blipFill>
        <p:spPr bwMode="auto">
          <a:xfrm>
            <a:off x="474453" y="2326079"/>
            <a:ext cx="8474873" cy="3405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874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62C88-EB20-0BC5-04A0-B2075666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FFC23AF-D870-C836-357D-B0C0C26A5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960F85-EFA8-C5A0-F380-75D4C19712AF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7A3776-6D31-CB26-44ED-EBFA2F1D1272}"/>
              </a:ext>
            </a:extLst>
          </p:cNvPr>
          <p:cNvSpPr txBox="1"/>
          <p:nvPr/>
        </p:nvSpPr>
        <p:spPr>
          <a:xfrm>
            <a:off x="625586" y="2874529"/>
            <a:ext cx="5229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BB1338-1226-BF8C-D1D5-369AB0F00DEB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8B069A-3A8F-B2AE-8F74-74B51DFB0AE6}"/>
              </a:ext>
            </a:extLst>
          </p:cNvPr>
          <p:cNvSpPr txBox="1"/>
          <p:nvPr/>
        </p:nvSpPr>
        <p:spPr>
          <a:xfrm>
            <a:off x="582930" y="1822429"/>
            <a:ext cx="4589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FABRICAÇÃO   </a:t>
            </a:r>
          </a:p>
        </p:txBody>
      </p:sp>
      <p:pic>
        <p:nvPicPr>
          <p:cNvPr id="11" name="Imagem 10" descr="Uma imagem contendo metal, couro, perto, barril&#10;&#10;Descrição gerada automaticamente">
            <a:extLst>
              <a:ext uri="{FF2B5EF4-FFF2-40B4-BE49-F238E27FC236}">
                <a16:creationId xmlns:a16="http://schemas.microsoft.com/office/drawing/2014/main" id="{F4660E73-32F2-F061-8022-05E24D56E8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0" y="2582762"/>
            <a:ext cx="4319270" cy="316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Uma imagem contendo couro, computer, mesa, quarto&#10;&#10;Descrição gerada automaticamente">
            <a:extLst>
              <a:ext uri="{FF2B5EF4-FFF2-40B4-BE49-F238E27FC236}">
                <a16:creationId xmlns:a16="http://schemas.microsoft.com/office/drawing/2014/main" id="{A40D96E1-D0A1-F36F-5BDA-4C44D81D87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27015" r="3000" b="-27038"/>
          <a:stretch/>
        </p:blipFill>
        <p:spPr bwMode="auto">
          <a:xfrm>
            <a:off x="5399557" y="2593446"/>
            <a:ext cx="3148825" cy="4320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265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F9DA9-5FDD-354B-7CEE-27D1CCE6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BAF8E8A-0E15-B3B6-CE39-2EA061E6D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5B3B69-63B0-5B5D-2CA2-E2B53F279EF0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912925-C692-52F3-F8E7-C4D5A0ADBC1E}"/>
              </a:ext>
            </a:extLst>
          </p:cNvPr>
          <p:cNvSpPr txBox="1"/>
          <p:nvPr/>
        </p:nvSpPr>
        <p:spPr>
          <a:xfrm>
            <a:off x="308542" y="3321426"/>
            <a:ext cx="52293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Aplicação em diversos tipos de edificações no Brasil e outros países, tais como terminais de  aeroportos</a:t>
            </a:r>
          </a:p>
          <a:p>
            <a:endParaRPr lang="pt-BR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Ao lado, pilar no terminal do aeroporto de Confins em Belo Horizonte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F88BBB-38D2-696A-AC0F-B2D4AD236C5E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19E90A61-89E6-EBFC-39D8-69DE11CA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4BCE845-2EA1-9EF9-997F-21ABD2C296D8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PILAR DE AÇO OU MISTO EM TUBO COM SOLDA HELICOIDAL </a:t>
            </a:r>
          </a:p>
        </p:txBody>
      </p:sp>
    </p:spTree>
    <p:extLst>
      <p:ext uri="{BB962C8B-B14F-4D97-AF65-F5344CB8AC3E}">
        <p14:creationId xmlns:p14="http://schemas.microsoft.com/office/powerpoint/2010/main" val="553032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C977-1EF6-67C0-E686-4654EF896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C5B7EFB-21BB-4A44-39DB-2C67E25FD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CD4D18-9FD9-F162-1B86-DC8E00BDA577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310C6D8-9BAE-9647-DC5C-4D8A1D3283DA}"/>
              </a:ext>
            </a:extLst>
          </p:cNvPr>
          <p:cNvSpPr txBox="1"/>
          <p:nvPr/>
        </p:nvSpPr>
        <p:spPr>
          <a:xfrm>
            <a:off x="377553" y="3193109"/>
            <a:ext cx="44532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Aplicação em diversos tipos de edificações no Brasil e outros países, tais como </a:t>
            </a:r>
            <a:r>
              <a:rPr lang="pt-BR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difícios de andares múltiplos </a:t>
            </a:r>
            <a:endParaRPr lang="pt-BR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2000" b="0" i="0" u="none" strike="noStrike" baseline="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Ao lado, o edifício Concórdia em Nova Lima, onde foram utilizados estes pilares mistos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89F16F-5880-EA60-7FBE-219B7F4E9522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1A44843-B252-3FB5-A773-CAA00736A9FD}"/>
              </a:ext>
            </a:extLst>
          </p:cNvPr>
          <p:cNvSpPr txBox="1"/>
          <p:nvPr/>
        </p:nvSpPr>
        <p:spPr>
          <a:xfrm>
            <a:off x="309600" y="1758270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PILAR DE AÇO OU MISTO EM TUBO COM SOLDA HELICOIDAL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945068A-AF3E-93F0-4BA1-D6736BC35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72" y="1610082"/>
            <a:ext cx="3972228" cy="2979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50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F5E7-70ED-583E-4CFE-7A922B834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E555783-9777-3D59-2ED5-71D8806AA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F12555-8B7A-02D9-14E9-F951DC856696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86AC6E-D2A5-72A8-19F0-486224AA3902}"/>
              </a:ext>
            </a:extLst>
          </p:cNvPr>
          <p:cNvSpPr txBox="1"/>
          <p:nvPr/>
        </p:nvSpPr>
        <p:spPr>
          <a:xfrm>
            <a:off x="582930" y="2684473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Objetivo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Tubo de aço fabricado com solda helicoidal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 de aço e misto em tubo com solda helicoidal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31C0C6-9DFC-3B62-20C5-46163571B01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6E544E6F-1675-AF13-842A-DD4E3841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A6F3FE4-38E3-ECD4-D4FE-AB7ED527678F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14807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1C7B-16FF-C161-4821-21F27E83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3C2D8A7-157D-98CD-A3EB-BA4BDE76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4AD776-A8A8-358D-65B2-4DF0D428DA6B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CDA489-EC47-ADF9-9191-65CC5B834D84}"/>
              </a:ext>
            </a:extLst>
          </p:cNvPr>
          <p:cNvSpPr txBox="1"/>
          <p:nvPr/>
        </p:nvSpPr>
        <p:spPr>
          <a:xfrm>
            <a:off x="372599" y="3209283"/>
            <a:ext cx="45891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Aplicação em diversos tipos de edificações no Brasil e outros países, tais como </a:t>
            </a:r>
            <a:r>
              <a:rPr lang="pt-BR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difícios de andares múltiplos, centros de convenções, centros de distribuição e coberturas de áreas públicas </a:t>
            </a:r>
            <a:endParaRPr lang="pt-BR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2000" b="0" i="0" u="none" strike="noStrike" baseline="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0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Ao lado, edifício de andares múltiplos no Rio de Janeiro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2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9F8EFF-479D-7967-9DD4-0C9C7F081B11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71EB650-C394-C328-FCD6-9B2CF298CE9E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 DE AÇO OU MISTO EM TUBO COM SOLDA HELICOIDAL </a:t>
            </a:r>
          </a:p>
        </p:txBody>
      </p:sp>
      <p:pic>
        <p:nvPicPr>
          <p:cNvPr id="7" name="Imagem 6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8DF8E042-485E-C861-8A2A-1BA76BCBD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3" y="2119086"/>
            <a:ext cx="3816428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98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D453A-54E2-2DA4-83E5-EC84C3C54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3A6C7BB-3E9C-5039-F65E-85C1ECD18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61C7A4-3F9D-FC5E-24ED-5A7EC12F8FA3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7EFB3F-F73B-C2D5-8A91-034A7C0577AD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3507EB-25B7-7A68-F995-5DAEA2A3E8AA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132FC9-07AD-DBDB-9989-660573399326}"/>
              </a:ext>
            </a:extLst>
          </p:cNvPr>
          <p:cNvSpPr txBox="1"/>
          <p:nvPr/>
        </p:nvSpPr>
        <p:spPr>
          <a:xfrm>
            <a:off x="582930" y="1822429"/>
            <a:ext cx="4589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DO SEU  USO PARA O MEIO AMBIENTE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A3B7F9BC-F182-31B8-6A38-415546F0C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8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0CCE-EF81-E337-D24D-D35817C0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C18C3B6-6866-A55F-2A5E-0CCCCB6C4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ADFE3F0-E1A4-EB7F-72CB-2AAD4262F8FF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14CA2D-A118-BC31-332C-C1F3280CF3D2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D0EA5F-13A1-F824-603D-E89BC480FE9D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81E8E1-8CB1-42DB-BC09-8920D66FD60F}"/>
              </a:ext>
            </a:extLst>
          </p:cNvPr>
          <p:cNvSpPr txBox="1"/>
          <p:nvPr/>
        </p:nvSpPr>
        <p:spPr>
          <a:xfrm>
            <a:off x="582930" y="1822429"/>
            <a:ext cx="45891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Contribuição para a redução de emissão de CO2 na construção  civil</a:t>
            </a:r>
          </a:p>
          <a:p>
            <a:pPr algn="ctr"/>
            <a:r>
              <a:rPr lang="pt-BR" sz="36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algn="ctr"/>
            <a:r>
              <a:rPr lang="pt-BR" sz="36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53CAA6AB-FFA3-CCDA-C81D-EFFDFD666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65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AB7C9-60F6-3441-7C3A-596BD4F83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6B6E761-F192-850D-C016-80B23207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10579B-5677-3EBE-86F3-88E9AEC9C8DA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CB8954-FFE0-BD3D-AEF6-FB719DDD4F76}"/>
              </a:ext>
            </a:extLst>
          </p:cNvPr>
          <p:cNvSpPr txBox="1"/>
          <p:nvPr/>
        </p:nvSpPr>
        <p:spPr>
          <a:xfrm>
            <a:off x="156704" y="2595921"/>
            <a:ext cx="52293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pilar de aço e misto em tubo com solda helicoidal  utiliza chapas com pequenas espessuras resistindo a grandes esforços  implicando em um </a:t>
            </a: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menor consumo de material na obra.</a:t>
            </a:r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E830F9-F904-7BA3-295F-BA0A49E18B7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C25C-401A-0CAF-2F34-7039E4E0EE26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de emissão de CO2 na construção  civil</a:t>
            </a:r>
          </a:p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6B4EB084-0489-16B3-E78F-EA9468DF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0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1407-F444-3723-0B92-072B5B200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5E79CBA-8AA1-77B9-BA14-C6F798E76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46F573-EB81-084D-B22A-1C863D3BB52C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7BD937-16F7-6A60-0557-D9CDC3CD92DD}"/>
              </a:ext>
            </a:extLst>
          </p:cNvPr>
          <p:cNvSpPr txBox="1"/>
          <p:nvPr/>
        </p:nvSpPr>
        <p:spPr>
          <a:xfrm>
            <a:off x="218857" y="2611457"/>
            <a:ext cx="52293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consumo de aço é baixo e a contribuição é ainda mais alta quando o </a:t>
            </a:r>
            <a:r>
              <a:rPr lang="pt-BR" sz="28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aço das chapas e das armaduras é proveniente de reciclagem </a:t>
            </a: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como é o caso da Gerdau!</a:t>
            </a:r>
            <a:r>
              <a:rPr lang="pt-BR" sz="2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2EAA13-D9D1-DD81-47D5-CA9ACAF3D993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8BFC92-2021-B378-BC7D-B16734CB75DF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de emissão de CO2 na construção  civil</a:t>
            </a:r>
          </a:p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00A38B93-62D0-AFB5-6859-8AA27A57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8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046E-2F33-B1FF-2519-83D58E90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BE72457-C4FE-A48C-6020-8E38A77DA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731C81-5BCD-8FE2-A16F-BA9796C970D9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64D2A67-380B-C2DB-DC6D-D1997C2E493E}"/>
              </a:ext>
            </a:extLst>
          </p:cNvPr>
          <p:cNvSpPr txBox="1"/>
          <p:nvPr/>
        </p:nvSpPr>
        <p:spPr>
          <a:xfrm>
            <a:off x="218857" y="2666732"/>
            <a:ext cx="52293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 caso do pilar misto pode-se utilizar </a:t>
            </a: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 </a:t>
            </a: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concreto de baixo carbono</a:t>
            </a: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tem resistência adequada sendo produzido com </a:t>
            </a: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significante redução de emissão de CO</a:t>
            </a:r>
            <a:r>
              <a:rPr lang="pt-BR" sz="2800" b="1" baseline="-25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A6EA47-858A-4C76-70F5-223024C00995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69E7CC-FF5A-7B3F-E281-9D76AC5D286E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de emissão de CO2 na construção  civil</a:t>
            </a:r>
          </a:p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5522DE45-A5E5-C7FB-E5CA-F02451A1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1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A4464-8927-4286-0D79-6B910384F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FB54999-B8F6-4FDF-288C-D3E6B3564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D60BDA5-37E4-8565-60B2-9FA954A8352F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2AD9875-4035-F7A5-946E-D617FDED90F3}"/>
              </a:ext>
            </a:extLst>
          </p:cNvPr>
          <p:cNvSpPr txBox="1"/>
          <p:nvPr/>
        </p:nvSpPr>
        <p:spPr>
          <a:xfrm>
            <a:off x="156704" y="2666732"/>
            <a:ext cx="52293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maior demora  na cura desse tipo de concreto em nada  prejudica o andamento da obra, pois ele está contido dentro do tubo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3600" b="1" dirty="0">
              <a:solidFill>
                <a:srgbClr val="00B050"/>
              </a:solidFill>
            </a:endParaRPr>
          </a:p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9ED5233-9EA2-66F4-1EFE-314A5595E32B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7712AD-2FD1-1D46-4D11-7BFA2DD5784F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de emissão de CO2 na construção  civil</a:t>
            </a:r>
          </a:p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B40F8CC5-728E-6F2C-5BFC-B97F6C14F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0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656AD-6458-DB9F-3901-E8C08880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8B594142-7988-4593-6B54-BD61D96E2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F379DD-2139-8C62-3043-4AF8718B2431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88AEDBE-E138-FEFF-86CA-346C9AED06A9}"/>
              </a:ext>
            </a:extLst>
          </p:cNvPr>
          <p:cNvSpPr txBox="1"/>
          <p:nvPr/>
        </p:nvSpPr>
        <p:spPr>
          <a:xfrm>
            <a:off x="218857" y="2535595"/>
            <a:ext cx="522936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do número de elementos estruturais a serem transportados para a obra, e portando de veículos  transportadores que emitem</a:t>
            </a:r>
          </a:p>
          <a:p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CO</a:t>
            </a:r>
            <a:r>
              <a:rPr lang="pt-BR" sz="2800" b="1" baseline="-25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3600" b="1" dirty="0">
              <a:solidFill>
                <a:srgbClr val="00B050"/>
              </a:solidFill>
            </a:endParaRPr>
          </a:p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38ECD9-018C-8B77-179B-C64887536526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989585-16E2-AE90-49AB-C187976FBA2C}"/>
              </a:ext>
            </a:extLst>
          </p:cNvPr>
          <p:cNvSpPr txBox="1"/>
          <p:nvPr/>
        </p:nvSpPr>
        <p:spPr>
          <a:xfrm>
            <a:off x="582930" y="1822429"/>
            <a:ext cx="458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Redução de emissão de CO</a:t>
            </a:r>
            <a:r>
              <a:rPr lang="pt-BR" sz="2400" b="1" baseline="-25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 construção  civil</a:t>
            </a:r>
          </a:p>
          <a:p>
            <a:pPr algn="ctr"/>
            <a:r>
              <a:rPr lang="pt-BR" sz="24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08053A91-4C07-6343-4401-9B111875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8DAE-18A3-C95F-71E1-AE23502E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FE798D5-34C2-7F1A-517B-C9911CEB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AE9A45-6940-B888-6DC6-E0471E90704D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8D4AC9-0EDC-F0DB-263B-92E4EEAC07C4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D3F3BF-B544-24FB-9C1C-2BB234307E6E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13FF4D-01C3-1145-7D43-5F4C5C9C52A6}"/>
              </a:ext>
            </a:extLst>
          </p:cNvPr>
          <p:cNvSpPr txBox="1"/>
          <p:nvPr/>
        </p:nvSpPr>
        <p:spPr>
          <a:xfrm>
            <a:off x="582930" y="1822429"/>
            <a:ext cx="458914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Contribuição para a redução de emissão de CO2 na construção  civil</a:t>
            </a:r>
          </a:p>
          <a:p>
            <a:pPr algn="ctr"/>
            <a:endParaRPr lang="pt-BR" sz="3200" b="1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BASTANTE SIGNIFICANTE!</a:t>
            </a:r>
          </a:p>
          <a:p>
            <a:pPr algn="ctr"/>
            <a:r>
              <a:rPr lang="pt-BR" sz="36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algn="ctr"/>
            <a:r>
              <a:rPr lang="pt-BR" sz="36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7" name="Imagem 6" descr="Estação de trem&#10;&#10;O conteúdo gerado por IA pode estar incorreto.">
            <a:extLst>
              <a:ext uri="{FF2B5EF4-FFF2-40B4-BE49-F238E27FC236}">
                <a16:creationId xmlns:a16="http://schemas.microsoft.com/office/drawing/2014/main" id="{EF384ECF-1283-843E-7E39-C5E4B205A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-10602" r="201" b="10602"/>
          <a:stretch/>
        </p:blipFill>
        <p:spPr>
          <a:xfrm>
            <a:off x="5600057" y="1822429"/>
            <a:ext cx="3543943" cy="27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4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11E5-1FAF-C485-80CD-8B66E81AD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08F43ED-802B-DD65-17CB-ED7F84813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789308-3201-238A-128C-AAA2B8DB6C98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3D0FFA-0B6E-5FB6-947B-08ACE2C85105}"/>
              </a:ext>
            </a:extLst>
          </p:cNvPr>
          <p:cNvSpPr txBox="1"/>
          <p:nvPr/>
        </p:nvSpPr>
        <p:spPr>
          <a:xfrm>
            <a:off x="582930" y="2684473"/>
            <a:ext cx="52293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7F0DE7-1FE8-9AEF-BEAB-1B696F56FB96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06F939-10A5-2390-F7F9-D3FB1077AD47}"/>
              </a:ext>
            </a:extLst>
          </p:cNvPr>
          <p:cNvSpPr txBox="1"/>
          <p:nvPr/>
        </p:nvSpPr>
        <p:spPr>
          <a:xfrm>
            <a:off x="286602" y="2397948"/>
            <a:ext cx="45891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DE SEU USO  NO CASO DE EVENTOS EXTREMOS DA NATUREZA</a:t>
            </a:r>
            <a:endParaRPr lang="pt-BR" sz="3200" dirty="0"/>
          </a:p>
        </p:txBody>
      </p:sp>
      <p:pic>
        <p:nvPicPr>
          <p:cNvPr id="10" name="Imagem 9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61C6CBC7-0AEF-2C40-354D-681A0677E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3" y="2119086"/>
            <a:ext cx="3816428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46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CF07C-0284-40DD-08A9-352B6CFCD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FE0D7914-A321-AB50-FF85-1728F604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BECDA1-9FFC-493E-A4C8-4EFAFE671386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51310A-EAFF-087A-6A65-B003FF5079DC}"/>
              </a:ext>
            </a:extLst>
          </p:cNvPr>
          <p:cNvSpPr txBox="1"/>
          <p:nvPr/>
        </p:nvSpPr>
        <p:spPr>
          <a:xfrm>
            <a:off x="582930" y="2684473"/>
            <a:ext cx="457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do seu uso para o meio ambiente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77593F-8EE8-041F-D187-0491A8706CAE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8FF62D90-B583-6BF7-89AF-35112367E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0D5E276-F591-2DFA-6D2D-E9B7A4468BB5}"/>
              </a:ext>
            </a:extLst>
          </p:cNvPr>
          <p:cNvSpPr txBox="1"/>
          <p:nvPr/>
        </p:nvSpPr>
        <p:spPr>
          <a:xfrm>
            <a:off x="5364172" y="6363208"/>
            <a:ext cx="377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Prof. Oswaldo Teixeira Baião Filho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14713E-B923-0EF0-C0E2-5BB6D5B4E220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0031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9342E-683A-2F24-312F-70C47CDC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C107BF4-E7DA-BBA4-F30D-04DDF0A0E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3616651-BCB7-A044-8492-F44A6E09BEE0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36BB0B-1A21-FA70-157B-4C7076E9BD3B}"/>
              </a:ext>
            </a:extLst>
          </p:cNvPr>
          <p:cNvSpPr txBox="1"/>
          <p:nvPr/>
        </p:nvSpPr>
        <p:spPr>
          <a:xfrm>
            <a:off x="582930" y="2684473"/>
            <a:ext cx="52293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79951D-CA91-DEFF-F795-13294CACD8F7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183F6D-A4BA-7946-061D-EC6872FF2E43}"/>
              </a:ext>
            </a:extLst>
          </p:cNvPr>
          <p:cNvSpPr txBox="1"/>
          <p:nvPr/>
        </p:nvSpPr>
        <p:spPr>
          <a:xfrm>
            <a:off x="286602" y="2397948"/>
            <a:ext cx="45891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DE SEU USO  NO CASO DE EVENTOS EXTREMOS DA NATUREZA</a:t>
            </a:r>
            <a:endParaRPr lang="pt-BR" sz="3200" dirty="0"/>
          </a:p>
        </p:txBody>
      </p:sp>
      <p:pic>
        <p:nvPicPr>
          <p:cNvPr id="2" name="Imagem 1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B347CD53-37A2-9CC9-2DF4-604415BC7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1" y="2119086"/>
            <a:ext cx="3331709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861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0082A-ABCD-0E00-9213-C0AA962A9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F6C58EC2-5571-1886-9526-CBD113A4B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755E5E-D793-6522-86FD-3A63B2664A59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BFC2C0-817B-B8BD-2491-8D683C1AE23E}"/>
              </a:ext>
            </a:extLst>
          </p:cNvPr>
          <p:cNvSpPr txBox="1"/>
          <p:nvPr/>
        </p:nvSpPr>
        <p:spPr>
          <a:xfrm>
            <a:off x="286602" y="2061259"/>
            <a:ext cx="522936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do seu uso em regiões sujeitas a eventos extremos da natureza, como enchentes com inundações e alagamentos e  ocorrência de tsunamis e terremotos</a:t>
            </a: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9E3B3D-45E2-3C00-C556-EEB1C23E265C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7" name="Imagem 6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AB4FAB0C-979B-9684-2D84-225EF71C0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1" y="2119086"/>
            <a:ext cx="3331709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776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BD6DC-7A29-A025-E9A1-71ACECCB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7953973-283C-F363-1611-FE84FAE12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A44974-F4E9-62CF-1806-9F0FF5C6C1C6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F710C4-507B-48AB-6909-BE6B0507311A}"/>
              </a:ext>
            </a:extLst>
          </p:cNvPr>
          <p:cNvSpPr txBox="1"/>
          <p:nvPr/>
        </p:nvSpPr>
        <p:spPr>
          <a:xfrm>
            <a:off x="582930" y="2684473"/>
            <a:ext cx="52293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03D73E-2D0A-DBAD-BDD5-F133E0A52F8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E5E499-FDE9-C334-BA1E-12DF76941A5E}"/>
              </a:ext>
            </a:extLst>
          </p:cNvPr>
          <p:cNvSpPr txBox="1"/>
          <p:nvPr/>
        </p:nvSpPr>
        <p:spPr>
          <a:xfrm>
            <a:off x="582930" y="1822429"/>
            <a:ext cx="53208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REGIÕES SUJEITAS A ENCHENTES COM INUNDAÇÕES E ALAGAMENTOS</a:t>
            </a:r>
            <a:endParaRPr lang="pt-BR" sz="2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A1D15D-5252-35A7-1DB2-E9B4E58216C8}"/>
              </a:ext>
            </a:extLst>
          </p:cNvPr>
          <p:cNvSpPr txBox="1"/>
          <p:nvPr/>
        </p:nvSpPr>
        <p:spPr>
          <a:xfrm>
            <a:off x="286602" y="3936979"/>
            <a:ext cx="52293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Eficácia em pilotis de edificações com pés direitos maiores que os pressupostos para a altura de enchentes com inundações e alagamentos </a:t>
            </a:r>
          </a:p>
        </p:txBody>
      </p:sp>
      <p:pic>
        <p:nvPicPr>
          <p:cNvPr id="7" name="Imagem 6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8F59C320-16D1-A388-5CC1-AA978782C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1" y="2119086"/>
            <a:ext cx="3331709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707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B664-04A7-A96C-184F-D119CD251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C06AEBA-076B-5661-6AF0-817B3432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7DC19C-9A05-9852-E095-81F8CC985630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E2CAD33-FA3F-45C8-2671-390CD7C823B9}"/>
              </a:ext>
            </a:extLst>
          </p:cNvPr>
          <p:cNvSpPr txBox="1"/>
          <p:nvPr/>
        </p:nvSpPr>
        <p:spPr>
          <a:xfrm>
            <a:off x="148397" y="2919305"/>
            <a:ext cx="575533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ficácia em pilotis de edificações com pés direitos maiores que os pressupostos para a altura  de alcance das ondas na ocorrência de tsunami, aumentando a segurança contra esse tipo de desastre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6444C4-E529-BD6D-81FC-514E81CCA9B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1E93C2-DE5A-35C9-E3A6-AB11369B3262}"/>
              </a:ext>
            </a:extLst>
          </p:cNvPr>
          <p:cNvSpPr txBox="1"/>
          <p:nvPr/>
        </p:nvSpPr>
        <p:spPr>
          <a:xfrm>
            <a:off x="617436" y="1806506"/>
            <a:ext cx="45891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REGIÕES SUJEITAS A TISUNAMIS</a:t>
            </a:r>
            <a:endParaRPr lang="pt-BR" sz="3200" dirty="0"/>
          </a:p>
        </p:txBody>
      </p:sp>
      <p:pic>
        <p:nvPicPr>
          <p:cNvPr id="7" name="Imagem 6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AC03CAD1-E3A1-48BE-5E66-3B14CB761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1" y="2119086"/>
            <a:ext cx="3331709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240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A4DC-90A0-2500-0F7B-B47DF2EC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96FB4A8-A86B-1DAA-9EF9-407001230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C767C74-8CEC-B137-DABE-5B51E48E036B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B59299-004D-7A59-F99D-3634671E2127}"/>
              </a:ext>
            </a:extLst>
          </p:cNvPr>
          <p:cNvSpPr txBox="1"/>
          <p:nvPr/>
        </p:nvSpPr>
        <p:spPr>
          <a:xfrm>
            <a:off x="325795" y="3533718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Eficácia em edificações nas regiões sujeitas a terremoto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F77D0E-FC26-90AF-0EC6-EFD51170982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712591-B59B-F94C-EC54-A432625513D1}"/>
              </a:ext>
            </a:extLst>
          </p:cNvPr>
          <p:cNvSpPr txBox="1"/>
          <p:nvPr/>
        </p:nvSpPr>
        <p:spPr>
          <a:xfrm>
            <a:off x="513919" y="1922843"/>
            <a:ext cx="45891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REGIÕES SUJEITAS A TERREMOTOS</a:t>
            </a:r>
            <a:endParaRPr lang="pt-BR" sz="3200" dirty="0"/>
          </a:p>
        </p:txBody>
      </p:sp>
      <p:pic>
        <p:nvPicPr>
          <p:cNvPr id="7" name="Imagem 6" descr="Ponte de madeira sobre água&#10;&#10;O conteúdo gerado por IA pode estar incorreto.">
            <a:extLst>
              <a:ext uri="{FF2B5EF4-FFF2-40B4-BE49-F238E27FC236}">
                <a16:creationId xmlns:a16="http://schemas.microsoft.com/office/drawing/2014/main" id="{C9154264-A507-C457-A272-EB7EB37EB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91" y="2119086"/>
            <a:ext cx="3331709" cy="2862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764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E86E-58C9-3738-35E6-78A8FB427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BD1FACE-6208-B810-58BB-D6014894F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2D1E78-920A-1B56-D541-0EE205B524E7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99814C-EE6A-6555-6AC5-533325F5847B}"/>
              </a:ext>
            </a:extLst>
          </p:cNvPr>
          <p:cNvSpPr txBox="1"/>
          <p:nvPr/>
        </p:nvSpPr>
        <p:spPr>
          <a:xfrm>
            <a:off x="582930" y="3503862"/>
            <a:ext cx="52293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Facilidade de serem executadas ligações com vigas  de alma cheia e treliças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20F6FA9-93D2-2BF8-23C6-45D2154D017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BE0B90-940B-04B2-8611-4242E7AD4AEF}"/>
              </a:ext>
            </a:extLst>
          </p:cNvPr>
          <p:cNvSpPr txBox="1"/>
          <p:nvPr/>
        </p:nvSpPr>
        <p:spPr>
          <a:xfrm>
            <a:off x="617436" y="1806506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OUTRAS VANTAGENS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A39713-76E5-B9CE-BA50-7CBF12DE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98" y="1523761"/>
            <a:ext cx="329212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7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B3366-ECA8-6A2E-2845-65A424668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BB22F65-C7CE-0FE6-7A9B-0C60E84DE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F04211-D420-8180-A602-8713E4F6D06C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7A4C66-0672-D8D4-72F2-531802177865}"/>
              </a:ext>
            </a:extLst>
          </p:cNvPr>
          <p:cNvSpPr txBox="1"/>
          <p:nvPr/>
        </p:nvSpPr>
        <p:spPr>
          <a:xfrm>
            <a:off x="236527" y="2481561"/>
            <a:ext cx="52293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 função da alta resistência e rigidez, pode-se ter: </a:t>
            </a:r>
          </a:p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</a:p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Utilização de um número menor de pilares</a:t>
            </a:r>
          </a:p>
          <a:p>
            <a:pPr marL="342900" indent="-342900">
              <a:buFontTx/>
              <a:buChar char="-"/>
            </a:pP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Pilares com seções reduzidas, principalmente em  edifícios altos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BCD53A7-7695-5698-2E98-4F8970569CB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93CDF4-00D3-0B7D-BD02-5E7EEA52A25B}"/>
              </a:ext>
            </a:extLst>
          </p:cNvPr>
          <p:cNvSpPr txBox="1"/>
          <p:nvPr/>
        </p:nvSpPr>
        <p:spPr>
          <a:xfrm>
            <a:off x="617436" y="1806506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OUTRAS VANTAGENS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54057D-4C05-5109-AC63-766A5DF29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98" y="1523761"/>
            <a:ext cx="329212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9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0C05-9B8E-127D-64AA-F4825960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C801388-C277-629D-CB99-CF2E2E26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563F9B-B7DF-4E36-C710-55E651756D42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5EFBF7-401F-C12C-AD38-330EB58E9797}"/>
              </a:ext>
            </a:extLst>
          </p:cNvPr>
          <p:cNvSpPr txBox="1"/>
          <p:nvPr/>
        </p:nvSpPr>
        <p:spPr>
          <a:xfrm>
            <a:off x="495836" y="2570514"/>
            <a:ext cx="522936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 função da alta resistência e rigidez, pode-se ter: </a:t>
            </a:r>
          </a:p>
          <a:p>
            <a:pPr marL="342900" indent="-342900">
              <a:buFontTx/>
              <a:buChar char="-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Mais espaços disponíveis</a:t>
            </a:r>
          </a:p>
          <a:p>
            <a:pPr marL="342900" indent="-342900">
              <a:buFontTx/>
              <a:buChar char="-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Planejamentos mais flexíveis</a:t>
            </a:r>
          </a:p>
          <a:p>
            <a:pPr marL="342900" indent="-342900">
              <a:buFontTx/>
              <a:buChar char="-"/>
            </a:pPr>
            <a:endParaRPr 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Mais facilidade para eventuais futuras mudanças em layout de ambientes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AE54451-1BDF-E0B8-BF8A-7198B1AD5CB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521467-98A4-ACA7-E579-C826F99E0115}"/>
              </a:ext>
            </a:extLst>
          </p:cNvPr>
          <p:cNvSpPr txBox="1"/>
          <p:nvPr/>
        </p:nvSpPr>
        <p:spPr>
          <a:xfrm>
            <a:off x="617436" y="1806506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OUTRAS VANTAGENS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4AC831A-FB76-FC0E-A422-8DEB1C90E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98" y="1523761"/>
            <a:ext cx="329212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22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9033-405A-200A-4687-3F2162441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31722D0-54C0-614A-5CFB-CE6BFEE3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D533FE-7E0B-A79E-1230-0450213C26F1}"/>
              </a:ext>
            </a:extLst>
          </p:cNvPr>
          <p:cNvSpPr txBox="1"/>
          <p:nvPr/>
        </p:nvSpPr>
        <p:spPr>
          <a:xfrm>
            <a:off x="5929613" y="745753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C96EB8-54EA-B6DF-5C4D-18762A6BB073}"/>
              </a:ext>
            </a:extLst>
          </p:cNvPr>
          <p:cNvSpPr txBox="1"/>
          <p:nvPr/>
        </p:nvSpPr>
        <p:spPr>
          <a:xfrm>
            <a:off x="498578" y="2786588"/>
            <a:ext cx="52293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Disposições construtivas, critérios e tabelas de dimensionamentos  são apresentados no manual publicado pela </a:t>
            </a:r>
            <a:r>
              <a:rPr lang="pt-BR" sz="240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GERDAU:</a:t>
            </a:r>
          </a:p>
          <a:p>
            <a:endParaRPr lang="pt-BR" sz="24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2000" i="0" u="none" strike="noStrike" baseline="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BR" sz="20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  <a:p>
            <a:endParaRPr lang="pt-BR" sz="2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12888A-03DF-393F-A8D6-3FF8E466C0F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73093B-E72B-EEF6-D474-A4587DA84C0E}"/>
              </a:ext>
            </a:extLst>
          </p:cNvPr>
          <p:cNvSpPr txBox="1"/>
          <p:nvPr/>
        </p:nvSpPr>
        <p:spPr>
          <a:xfrm>
            <a:off x="582930" y="1822429"/>
            <a:ext cx="5145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PROJETO E DIMENSIONAMENTO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0590F95-F448-F6FE-7BA7-834919BB156A}"/>
              </a:ext>
            </a:extLst>
          </p:cNvPr>
          <p:cNvSpPr txBox="1"/>
          <p:nvPr/>
        </p:nvSpPr>
        <p:spPr>
          <a:xfrm>
            <a:off x="6213782" y="812048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pic>
        <p:nvPicPr>
          <p:cNvPr id="15" name="Imagem 14" descr="Uma imagem contendo edifício, metal, trem, em pé&#10;&#10;O conteúdo gerado por IA pode estar incorreto.">
            <a:extLst>
              <a:ext uri="{FF2B5EF4-FFF2-40B4-BE49-F238E27FC236}">
                <a16:creationId xmlns:a16="http://schemas.microsoft.com/office/drawing/2014/main" id="{C89E2D10-0D4B-5D03-2DBB-6DB871F1A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1674" y="2284094"/>
            <a:ext cx="35023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48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AF36-6DAE-5F5E-F826-49C3D2C9D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76A7022-C107-48E2-0F3C-5DB645AE9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C54C257-E234-6741-3D53-9BBD8C5F1A68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B032A1-D5D3-E924-508A-14159D08E7DA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806D8B-10BC-0B0D-DA29-B30065C654E4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PROJETO E DIMENSIONAMENTO 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BF01D90-6C9B-FB6E-2ED9-C1B6C8649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23" t="15920" r="20752" b="36340"/>
          <a:stretch/>
        </p:blipFill>
        <p:spPr>
          <a:xfrm>
            <a:off x="1774086" y="2283448"/>
            <a:ext cx="543156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9E222-6C70-B8C1-100A-D77EF1F3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6E444EF-AAB8-1664-310C-8AECE5EA1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EA7191-8033-9A1A-C6A5-538011AED7EF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D54D7D-B5C1-8ADF-FEF8-9AF62594958E}"/>
              </a:ext>
            </a:extLst>
          </p:cNvPr>
          <p:cNvSpPr txBox="1"/>
          <p:nvPr/>
        </p:nvSpPr>
        <p:spPr>
          <a:xfrm>
            <a:off x="582930" y="2684473"/>
            <a:ext cx="522936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Vantagens do seu uso em regiões sujeitas a eventos extremos da natureza</a:t>
            </a: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594A43-49B0-4D9B-4873-5C5BCCFCCE9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0AD9F7FC-5462-C17A-B8D9-88320F77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2D8AF7-BF59-9F40-F4B3-750A35FC3230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09230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7158-5D6A-3EEF-B07D-F0D192707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81C1340-5E56-1688-EDD8-6CC3FE459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8DF0A11-E41B-57AE-619A-0801A9E7B167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8C0801-5D1A-847E-8469-1E2F8376A00B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2D0F08-E147-56CE-6A8F-37A17CBE06F9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PROJETO E DIMENSIONAMENTO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342D0E-A177-C1B3-3949-FC771BAF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98" t="33774" r="20566" b="14906"/>
          <a:stretch/>
        </p:blipFill>
        <p:spPr>
          <a:xfrm>
            <a:off x="2018988" y="2212291"/>
            <a:ext cx="510337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59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A431-7EA2-C512-A0F4-0EC9794E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684B49F-9B0C-600A-E6D0-923E0923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D4EE27-33B5-7BB2-DCB4-88795C7304EF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E0DF27-EC61-89DE-80F2-1B8401957FF4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A483A9-1EAD-B705-492A-7B58B69B3B96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PROJETO E DIMENSIONAMENTO 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09F7BA2-6783-D49A-C238-6A3BA65EA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49" t="33456" r="27903" b="19299"/>
          <a:stretch/>
        </p:blipFill>
        <p:spPr>
          <a:xfrm>
            <a:off x="2781376" y="2381471"/>
            <a:ext cx="3779828" cy="40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9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1B8DC-EA58-CCBA-081B-891E847E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7C54AEB-D7F2-9892-06E7-0CE517743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2199A58-1C31-142A-8DCE-E0D64CFD4C67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16BA43-3DF2-D5C9-5417-C137CB15B37B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43CED9-317A-C11B-B798-09360C5F30FF}"/>
              </a:ext>
            </a:extLst>
          </p:cNvPr>
          <p:cNvSpPr txBox="1"/>
          <p:nvPr/>
        </p:nvSpPr>
        <p:spPr>
          <a:xfrm>
            <a:off x="560871" y="1523761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PROJETO E DIMENSIONAMENTO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4AE20A-E556-9F8F-8A31-615D115E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78" t="27349" r="28962" b="13571"/>
          <a:stretch/>
        </p:blipFill>
        <p:spPr>
          <a:xfrm>
            <a:off x="3134257" y="2071521"/>
            <a:ext cx="2922592" cy="42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34466-5254-52F3-4824-F9DD66CFC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2B42DF1-1744-639B-7CED-0417500AC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3A9F36-2EC4-9962-4758-7A9B917DFAE8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53C3F9-CDB9-A045-2E8B-EEC56712E62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3410211-B912-7093-3B99-659CF61FD657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BOAS PRÁTICAS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FC58A8-D362-DD0D-4244-7F2C8A54E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28" t="21095" r="18302" b="22302"/>
          <a:stretch/>
        </p:blipFill>
        <p:spPr>
          <a:xfrm>
            <a:off x="2245755" y="2393912"/>
            <a:ext cx="5135486" cy="38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1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5158D-9A76-3308-19D5-1A70F88A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9235C4A-72FD-5551-00F2-5DE08DF48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0B2A9C-BB4D-2D31-46E0-20F6549D88B5}"/>
              </a:ext>
            </a:extLst>
          </p:cNvPr>
          <p:cNvSpPr txBox="1"/>
          <p:nvPr/>
        </p:nvSpPr>
        <p:spPr>
          <a:xfrm>
            <a:off x="6316179" y="679458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5089C7-A6C0-6BD0-0DE8-788A16B467C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37BA176-1FA9-958A-0FDF-66225C78F1B8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BOAS PRÁTICAS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F00377-12FD-0F0B-1A7E-1E0C0841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23" t="39743" r="25941" b="7962"/>
          <a:stretch/>
        </p:blipFill>
        <p:spPr>
          <a:xfrm>
            <a:off x="2682815" y="2187493"/>
            <a:ext cx="4399472" cy="41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3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32985-61EC-4FD0-C6BE-F1D19CAE8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837F75D0-66D8-0CC4-0DC9-3B6217067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975C5B-B388-6590-21FD-B88A6BD7B660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9F1B16-A180-C5DE-F035-D04CB2EF8916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9E094F-7B3F-080E-A5CD-2BCF5F3D3837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BOAS PRÁTICAS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68BC31-62CB-B197-F09F-8560AFCD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30" t="20641" r="14623" b="16179"/>
          <a:stretch/>
        </p:blipFill>
        <p:spPr>
          <a:xfrm>
            <a:off x="2212998" y="2294652"/>
            <a:ext cx="5201000" cy="39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4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5654-BA51-69B3-6F67-FAE52C7AB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081CA22-769D-C02E-C68A-E19F5D214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08F7CE-1EB3-81A9-8986-7A41AE05CD49}"/>
              </a:ext>
            </a:extLst>
          </p:cNvPr>
          <p:cNvSpPr txBox="1"/>
          <p:nvPr/>
        </p:nvSpPr>
        <p:spPr>
          <a:xfrm>
            <a:off x="5876232" y="679458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043DFC-F05D-954F-F92E-16483F969DC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194B13-9D28-6A61-8211-4DEE809CBC5D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BOAS PRÁTICAS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28E963-01DF-2C24-C800-B6D8E8B3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95" t="17794" r="15868" b="31561"/>
          <a:stretch/>
        </p:blipFill>
        <p:spPr>
          <a:xfrm>
            <a:off x="3431672" y="2353713"/>
            <a:ext cx="2977756" cy="39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9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C3686-5532-6F31-7368-AFCF264E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7E0A5E3-3B5F-5345-CFE4-E91C145D4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C84AEB4-1BF8-052D-CA1B-6D532262C542}"/>
              </a:ext>
            </a:extLst>
          </p:cNvPr>
          <p:cNvSpPr txBox="1"/>
          <p:nvPr/>
        </p:nvSpPr>
        <p:spPr>
          <a:xfrm>
            <a:off x="5919364" y="683656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E39B49-23D2-4505-263E-2C4A4CDE927E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9309F4-1BE1-BC60-83B4-95938AA59E8C}"/>
              </a:ext>
            </a:extLst>
          </p:cNvPr>
          <p:cNvSpPr txBox="1"/>
          <p:nvPr/>
        </p:nvSpPr>
        <p:spPr>
          <a:xfrm>
            <a:off x="636608" y="1672772"/>
            <a:ext cx="8069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BOAS PRÁTICAS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EFFFD4-FC09-9932-BB25-7563E54D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33" t="25321" r="21353" b="25083"/>
          <a:stretch/>
        </p:blipFill>
        <p:spPr>
          <a:xfrm>
            <a:off x="2254426" y="2377904"/>
            <a:ext cx="5118144" cy="3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3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39F56-D122-D1A1-60A9-646DEB538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E5B82CC1-CBBA-993B-4AEE-238E8A8B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5C2ED20-02CA-C575-001F-9CE4B4265F08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E21154-3F11-5E68-5019-88B9F5722C92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C6FD61-BA85-9508-4B6F-61F60E292BAB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1BF33D5A-257C-561C-CCD9-5FC1764C9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A23F1E6-18FA-0F0D-8573-57186934B028}"/>
              </a:ext>
            </a:extLst>
          </p:cNvPr>
          <p:cNvSpPr txBox="1"/>
          <p:nvPr/>
        </p:nvSpPr>
        <p:spPr>
          <a:xfrm>
            <a:off x="582930" y="1822429"/>
            <a:ext cx="4589144" cy="24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MANUAIS PUBLICADOS PELA GERDAU:</a:t>
            </a:r>
          </a:p>
        </p:txBody>
      </p:sp>
    </p:spTree>
    <p:extLst>
      <p:ext uri="{BB962C8B-B14F-4D97-AF65-F5344CB8AC3E}">
        <p14:creationId xmlns:p14="http://schemas.microsoft.com/office/powerpoint/2010/main" val="2560834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E5A0D-391E-8E39-5043-54E925C1C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C267E11-583D-1D4B-3C71-B851F4F0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80CCD5A-3E44-23F9-6277-8E37B5D64C4B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FE36A8-889C-012C-8631-234C83BE8CDD}"/>
              </a:ext>
            </a:extLst>
          </p:cNvPr>
          <p:cNvSpPr txBox="1"/>
          <p:nvPr/>
        </p:nvSpPr>
        <p:spPr>
          <a:xfrm>
            <a:off x="462161" y="1675182"/>
            <a:ext cx="52293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  <a:p>
            <a:pPr algn="ctr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Publicado pela GERDAU em 2022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281534-AA5E-68BF-FAA4-934858B1B8FA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87E65C27-20D9-BAC3-078B-DF1E8168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7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1378-C0AC-14E9-2588-65C6EF188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A5477AA-FE46-974B-6FED-BE19F20B0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BE5C57-F861-FD82-A6DF-39C6E9726A4B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549AAF-B750-A67E-919D-31915F691BCF}"/>
              </a:ext>
            </a:extLst>
          </p:cNvPr>
          <p:cNvSpPr txBox="1"/>
          <p:nvPr/>
        </p:nvSpPr>
        <p:spPr>
          <a:xfrm>
            <a:off x="582930" y="2684473"/>
            <a:ext cx="522936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Outras vantagens </a:t>
            </a:r>
            <a:r>
              <a:rPr lang="pt-BR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seu uso em diversos tipos de edificações 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4A3504-3B9E-9BF0-8F6C-271455B66449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97AF7626-8F4D-F04F-0441-430F084AE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56108E-3798-F269-1CAC-50D72068C4E9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660422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1CFA1-90E9-0FF5-4F8C-A64E33C5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100D235-F34E-30C5-2EAF-F84F37D00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2C8338-49F0-0CB8-1711-16CC98E3E573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B63ED6-97E3-B9AF-1E26-787326F658D0}"/>
              </a:ext>
            </a:extLst>
          </p:cNvPr>
          <p:cNvSpPr txBox="1"/>
          <p:nvPr/>
        </p:nvSpPr>
        <p:spPr>
          <a:xfrm>
            <a:off x="582930" y="2684473"/>
            <a:ext cx="52293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CA4800-7E7E-E133-9841-24CF76A81CFF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96092F9-069F-8860-8A1D-F448E9F5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321" t="24717" r="29151" b="20038"/>
          <a:stretch/>
        </p:blipFill>
        <p:spPr>
          <a:xfrm>
            <a:off x="3341964" y="1523761"/>
            <a:ext cx="306885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59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22DB-9152-683E-CF13-4CD1C9EE5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084AE12-D706-B545-2554-A27A5F589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4C7EA5-EA5D-01FB-D5DD-6119D9EF4670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A792D8F-6C19-02EC-8CE3-3A0688F0A950}"/>
              </a:ext>
            </a:extLst>
          </p:cNvPr>
          <p:cNvSpPr txBox="1"/>
          <p:nvPr/>
        </p:nvSpPr>
        <p:spPr>
          <a:xfrm>
            <a:off x="384522" y="1808115"/>
            <a:ext cx="52293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MANUAL DE BOAS PRÁTICAS   PARA </a:t>
            </a:r>
          </a:p>
          <a:p>
            <a:pPr algn="just"/>
            <a:r>
              <a:rPr lang="pt-BR" sz="2800" b="1" dirty="0">
                <a:solidFill>
                  <a:srgbClr val="0070C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FABRICAÇÃO, TRANSPORTE E MONTAGEM DE PILARES  TUBULARES COM SOLDA HELICOIDAL</a:t>
            </a:r>
          </a:p>
          <a:p>
            <a:pPr algn="ctr"/>
            <a:endParaRPr lang="pt-BR" sz="2800" b="1" dirty="0">
              <a:solidFill>
                <a:srgbClr val="0070C0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pt-BR" sz="2800" b="1" dirty="0">
              <a:solidFill>
                <a:srgbClr val="0070C0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Publicado pela GERDAU em 202</a:t>
            </a: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0D42D4-B93C-9C8E-85F6-F243E4F71C58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8C0802CD-EFFE-404B-D3C6-0CCFE773C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0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2CAC-0334-BB21-D737-885763858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4E5BA5E-3DC0-DBAA-2E3A-ECD993F63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9FCE0D2-CAB0-1928-9C94-9F1A8A95316B}"/>
              </a:ext>
            </a:extLst>
          </p:cNvPr>
          <p:cNvSpPr txBox="1"/>
          <p:nvPr/>
        </p:nvSpPr>
        <p:spPr>
          <a:xfrm>
            <a:off x="5899961" y="776258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A4204D-4DF4-E0AD-BBB2-F3553DAFFF50}"/>
              </a:ext>
            </a:extLst>
          </p:cNvPr>
          <p:cNvSpPr txBox="1"/>
          <p:nvPr/>
        </p:nvSpPr>
        <p:spPr>
          <a:xfrm>
            <a:off x="582930" y="2684473"/>
            <a:ext cx="52293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438558-372C-64F1-5A5B-9B5D937110D1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122A08-DB08-AF56-E3E2-7D95A773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46" t="25747" r="28977" b="20781"/>
          <a:stretch/>
        </p:blipFill>
        <p:spPr>
          <a:xfrm>
            <a:off x="3240267" y="1523761"/>
            <a:ext cx="31511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2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C63E0-6FD3-F758-14F1-EF3EF603E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A0CAB22-EFD1-528B-FC7E-FD333E21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97E70B-DA54-F196-E30C-8D0F1CFF4929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CC000E-863B-5D73-42D2-D02180A67121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01672F-5BCC-7FAA-832E-7A4B69355066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F38F766F-7D85-E48D-86BB-AB7FC585C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352D52-74B5-A391-27E6-9F226295B598}"/>
              </a:ext>
            </a:extLst>
          </p:cNvPr>
          <p:cNvSpPr txBox="1"/>
          <p:nvPr/>
        </p:nvSpPr>
        <p:spPr>
          <a:xfrm>
            <a:off x="286602" y="1549480"/>
            <a:ext cx="55256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mistos em tubos com solda helicoidal</a:t>
            </a:r>
            <a:r>
              <a:rPr lang="pt-BR" sz="48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r>
              <a:rPr lang="pt-BR" sz="4800" dirty="0">
                <a:solidFill>
                  <a:srgbClr val="0070C0"/>
                </a:solidFill>
              </a:rPr>
              <a:t> </a:t>
            </a:r>
          </a:p>
          <a:p>
            <a:r>
              <a:rPr lang="pt-BR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Uma solução estrutural bastante eficiente e econômica!</a:t>
            </a:r>
          </a:p>
          <a:p>
            <a:pPr algn="ctr"/>
            <a:endParaRPr lang="pt-BR" sz="4000" b="1" dirty="0">
              <a:solidFill>
                <a:srgbClr val="0070C0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0731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D8E4-D206-5ECF-1CF5-F46A1A684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0F5B5F7-A037-6D3D-56A5-32ADA445F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2FBF5E1-D0C3-E239-7B71-2FC7EA803D68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6ECAE7-6AE1-6DF3-48D2-0F6348636412}"/>
              </a:ext>
            </a:extLst>
          </p:cNvPr>
          <p:cNvSpPr txBox="1"/>
          <p:nvPr/>
        </p:nvSpPr>
        <p:spPr>
          <a:xfrm>
            <a:off x="625586" y="3392089"/>
            <a:ext cx="5229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C5D6CC-8048-B1CE-DA26-EFCD92D98BEA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024264B5-884D-BC8B-FBA5-4C7798174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59E97B1-6BC3-3326-35A9-D3E55CEFED2D}"/>
              </a:ext>
            </a:extLst>
          </p:cNvPr>
          <p:cNvSpPr txBox="1"/>
          <p:nvPr/>
        </p:nvSpPr>
        <p:spPr>
          <a:xfrm>
            <a:off x="5151120" y="6363208"/>
            <a:ext cx="3992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Prof. Oswaldo Teixeira Baião Filho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20433B-6887-CE5C-D7B3-3BCF2C599FD3}"/>
              </a:ext>
            </a:extLst>
          </p:cNvPr>
          <p:cNvSpPr txBox="1"/>
          <p:nvPr/>
        </p:nvSpPr>
        <p:spPr>
          <a:xfrm>
            <a:off x="91441" y="3038146"/>
            <a:ext cx="5525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Muito obrigado!</a:t>
            </a:r>
            <a:endParaRPr lang="pt-BR" sz="40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3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A500-7A5E-3B53-321F-106649A97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E14A8F5-2626-7C7E-F5BB-EC5B55E4C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D0A55D-2615-0791-144D-13D12CFFD0A3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78A16F-36A4-E769-8F74-D5E0E88CD969}"/>
              </a:ext>
            </a:extLst>
          </p:cNvPr>
          <p:cNvSpPr txBox="1"/>
          <p:nvPr/>
        </p:nvSpPr>
        <p:spPr>
          <a:xfrm>
            <a:off x="582930" y="2684473"/>
            <a:ext cx="5229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Projeto e dimensionamento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DF1C06-31EF-C3A3-C348-5BC14C9B2527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CB171BB2-1BBB-5CCF-EA15-3BECD1E18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2BD19D-EFF1-0A77-5BCF-E099AC686536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7988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696DA-465D-9464-7AC8-9C18BDB20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19E5509-F209-6625-0511-2C1B7875E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F2E9767-E675-4452-E522-7277E38CD798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9B66E5-B6DB-80C3-E94C-D952FA199896}"/>
              </a:ext>
            </a:extLst>
          </p:cNvPr>
          <p:cNvSpPr txBox="1"/>
          <p:nvPr/>
        </p:nvSpPr>
        <p:spPr>
          <a:xfrm>
            <a:off x="582930" y="2684473"/>
            <a:ext cx="5229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Boas práticas para fabricação, transporte e montagem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3628A6-A4AB-7EF4-B555-69DA4CC94F70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45AA4B1D-A41B-3F18-EE74-AFCF9B17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95986E2-9B4C-FEAD-1E47-2F0578111E89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8973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1B501-73C4-CE77-274C-35255824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663445F-F454-3ED4-9721-C6EAD346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C5F5E03-E346-2896-F6FD-20607B08F1AD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471DD2-5769-8CEC-E766-5654E7168DCC}"/>
              </a:ext>
            </a:extLst>
          </p:cNvPr>
          <p:cNvSpPr txBox="1"/>
          <p:nvPr/>
        </p:nvSpPr>
        <p:spPr>
          <a:xfrm>
            <a:off x="582930" y="2684473"/>
            <a:ext cx="5229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Manuais sobre este tipo de pilar publicados pela GERDAU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782886-66F5-CC07-6494-412FCEB8ECAE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pic>
        <p:nvPicPr>
          <p:cNvPr id="2" name="Imagem 1" descr="Uma imagem contendo ao ar livre, edifício, trem, rua&#10;&#10;Descrição gerada automaticamente">
            <a:extLst>
              <a:ext uri="{FF2B5EF4-FFF2-40B4-BE49-F238E27FC236}">
                <a16:creationId xmlns:a16="http://schemas.microsoft.com/office/drawing/2014/main" id="{10389B8A-4D0E-B5E9-F6BD-47D49D750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6" y="1325602"/>
            <a:ext cx="3148825" cy="4198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DB407CE-E011-B9A0-A7B6-81472B15301A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APRESENTAÇÃO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146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34DF-4172-C25E-C3BA-4CA16105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6041246-E9B1-3F87-F1A8-588F579CC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D98561-F38E-4469-A114-05378B49BD6F}"/>
              </a:ext>
            </a:extLst>
          </p:cNvPr>
          <p:cNvSpPr txBox="1"/>
          <p:nvPr/>
        </p:nvSpPr>
        <p:spPr>
          <a:xfrm>
            <a:off x="5903734" y="754380"/>
            <a:ext cx="31488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endParaRPr lang="pt-BR" sz="4400" b="1" dirty="0">
              <a:solidFill>
                <a:srgbClr val="0070C0"/>
              </a:solidFill>
              <a:latin typeface="Barlow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b="1" dirty="0">
              <a:solidFill>
                <a:srgbClr val="0070C0"/>
              </a:solidFill>
            </a:endParaRP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48AAB2-9B07-466E-EF50-464CCF98FADF}"/>
              </a:ext>
            </a:extLst>
          </p:cNvPr>
          <p:cNvSpPr txBox="1"/>
          <p:nvPr/>
        </p:nvSpPr>
        <p:spPr>
          <a:xfrm>
            <a:off x="674372" y="2634915"/>
            <a:ext cx="52293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Difundir o conhecimento sobre a utilização deste tipo de pilar, que, além de ter inúmeras vantagens, pode </a:t>
            </a: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contribuir de maneira significativa para a redução de emissão de CO</a:t>
            </a:r>
            <a:r>
              <a:rPr lang="pt-BR" sz="2800" b="1" baseline="-250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pt-BR" sz="2800" b="1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 indústria da construção civil </a:t>
            </a:r>
            <a:endParaRPr lang="pt-BR" sz="3600" b="1" dirty="0">
              <a:solidFill>
                <a:srgbClr val="00B050"/>
              </a:solidFill>
            </a:endParaRPr>
          </a:p>
          <a:p>
            <a:pPr algn="just"/>
            <a:endParaRPr lang="pt-BR" sz="2800" b="1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pt-BR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70CEE24-C040-B6AB-FBAE-755B7DDDF6B4}"/>
              </a:ext>
            </a:extLst>
          </p:cNvPr>
          <p:cNvSpPr txBox="1"/>
          <p:nvPr/>
        </p:nvSpPr>
        <p:spPr>
          <a:xfrm>
            <a:off x="1976824" y="310126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Pilares de aço e mistos em tubos com solda helicoidal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B6B3FA-20F9-9E2D-EBE5-2856FC53B43E}"/>
              </a:ext>
            </a:extLst>
          </p:cNvPr>
          <p:cNvSpPr txBox="1"/>
          <p:nvPr/>
        </p:nvSpPr>
        <p:spPr>
          <a:xfrm>
            <a:off x="582930" y="1822429"/>
            <a:ext cx="458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OBJETIVO</a:t>
            </a:r>
            <a:endParaRPr lang="pt-BR" sz="3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C102617-F0C3-8E2A-A317-D3320D8D9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743" y="1844309"/>
            <a:ext cx="4184294" cy="31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172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1904</TotalTime>
  <Words>1608</Words>
  <Application>Microsoft Office PowerPoint</Application>
  <PresentationFormat>Apresentação na tela (4:3)</PresentationFormat>
  <Paragraphs>576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63" baseType="lpstr">
      <vt:lpstr>Aptos</vt:lpstr>
      <vt:lpstr>Arial</vt:lpstr>
      <vt:lpstr>Arial Unicode MS</vt:lpstr>
      <vt:lpstr>Barlow</vt:lpstr>
      <vt:lpstr>Calibri</vt:lpstr>
      <vt:lpstr>Calibri Light</vt:lpstr>
      <vt:lpstr>Calisto MT</vt:lpstr>
      <vt:lpstr>ChronicleVTI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Flávia Ribeiro Cerqueira Lima</dc:creator>
  <cp:lastModifiedBy>EXECUTIVEONE 11</cp:lastModifiedBy>
  <cp:revision>67</cp:revision>
  <dcterms:created xsi:type="dcterms:W3CDTF">2023-02-28T11:27:06Z</dcterms:created>
  <dcterms:modified xsi:type="dcterms:W3CDTF">2025-05-13T11:30:45Z</dcterms:modified>
</cp:coreProperties>
</file>