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  <p:sldMasterId id="2147483704" r:id="rId2"/>
    <p:sldMasterId id="2147483717" r:id="rId3"/>
    <p:sldMasterId id="2147483756" r:id="rId4"/>
    <p:sldMasterId id="2147483770" r:id="rId5"/>
    <p:sldMasterId id="2147483795" r:id="rId6"/>
  </p:sldMasterIdLst>
  <p:notesMasterIdLst>
    <p:notesMasterId r:id="rId59"/>
  </p:notesMasterIdLst>
  <p:handoutMasterIdLst>
    <p:handoutMasterId r:id="rId60"/>
  </p:handoutMasterIdLst>
  <p:sldIdLst>
    <p:sldId id="2146849917" r:id="rId7"/>
    <p:sldId id="386" r:id="rId8"/>
    <p:sldId id="585" r:id="rId9"/>
    <p:sldId id="2146849920" r:id="rId10"/>
    <p:sldId id="586" r:id="rId11"/>
    <p:sldId id="587" r:id="rId12"/>
    <p:sldId id="2146849922" r:id="rId13"/>
    <p:sldId id="1336" r:id="rId14"/>
    <p:sldId id="589" r:id="rId15"/>
    <p:sldId id="1368" r:id="rId16"/>
    <p:sldId id="540" r:id="rId17"/>
    <p:sldId id="541" r:id="rId18"/>
    <p:sldId id="542" r:id="rId19"/>
    <p:sldId id="590" r:id="rId20"/>
    <p:sldId id="591" r:id="rId21"/>
    <p:sldId id="545" r:id="rId22"/>
    <p:sldId id="1337" r:id="rId23"/>
    <p:sldId id="1338" r:id="rId24"/>
    <p:sldId id="1340" r:id="rId25"/>
    <p:sldId id="1347" r:id="rId26"/>
    <p:sldId id="1354" r:id="rId27"/>
    <p:sldId id="1348" r:id="rId28"/>
    <p:sldId id="1349" r:id="rId29"/>
    <p:sldId id="1350" r:id="rId30"/>
    <p:sldId id="1355" r:id="rId31"/>
    <p:sldId id="1356" r:id="rId32"/>
    <p:sldId id="1379" r:id="rId33"/>
    <p:sldId id="272" r:id="rId34"/>
    <p:sldId id="1362" r:id="rId35"/>
    <p:sldId id="369" r:id="rId36"/>
    <p:sldId id="271" r:id="rId37"/>
    <p:sldId id="2146849924" r:id="rId38"/>
    <p:sldId id="278" r:id="rId39"/>
    <p:sldId id="290" r:id="rId40"/>
    <p:sldId id="298" r:id="rId41"/>
    <p:sldId id="2146849925" r:id="rId42"/>
    <p:sldId id="304" r:id="rId43"/>
    <p:sldId id="306" r:id="rId44"/>
    <p:sldId id="2146849926" r:id="rId45"/>
    <p:sldId id="2146849928" r:id="rId46"/>
    <p:sldId id="525" r:id="rId47"/>
    <p:sldId id="603" r:id="rId48"/>
    <p:sldId id="2146849929" r:id="rId49"/>
    <p:sldId id="2146849932" r:id="rId50"/>
    <p:sldId id="1369" r:id="rId51"/>
    <p:sldId id="1328" r:id="rId52"/>
    <p:sldId id="1330" r:id="rId53"/>
    <p:sldId id="1333" r:id="rId54"/>
    <p:sldId id="669" r:id="rId55"/>
    <p:sldId id="2146849930" r:id="rId56"/>
    <p:sldId id="2146849931" r:id="rId57"/>
    <p:sldId id="2146849918" r:id="rId58"/>
  </p:sldIdLst>
  <p:sldSz cx="12192000" cy="6858000"/>
  <p:notesSz cx="7099300" cy="10234613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E6FE"/>
    <a:srgbClr val="135979"/>
    <a:srgbClr val="115270"/>
    <a:srgbClr val="0E4A65"/>
    <a:srgbClr val="0B4058"/>
    <a:srgbClr val="00A19F"/>
    <a:srgbClr val="022A68"/>
    <a:srgbClr val="73E5B7"/>
    <a:srgbClr val="FFFFAB"/>
    <a:srgbClr val="FFF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6323" autoAdjust="0"/>
  </p:normalViewPr>
  <p:slideViewPr>
    <p:cSldViewPr>
      <p:cViewPr>
        <p:scale>
          <a:sx n="80" d="100"/>
          <a:sy n="80" d="100"/>
        </p:scale>
        <p:origin x="797" y="1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2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224"/>
    </p:cViewPr>
  </p:sorterViewPr>
  <p:notesViewPr>
    <p:cSldViewPr>
      <p:cViewPr>
        <p:scale>
          <a:sx n="100" d="100"/>
          <a:sy n="100" d="100"/>
        </p:scale>
        <p:origin x="-2550" y="102"/>
      </p:cViewPr>
      <p:guideLst>
        <p:guide orient="horz" pos="3223"/>
        <p:guide pos="223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Other Countries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Sheet1!$B$1:$AD$1</c:f>
              <c:numCache>
                <c:formatCode>General</c:formatCode>
                <c:ptCount val="29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  <c:pt idx="28">
                  <c:v>2022</c:v>
                </c:pt>
              </c:numCache>
            </c:numRef>
          </c:cat>
          <c:val>
            <c:numRef>
              <c:f>Sheet1!$B$2:$AD$2</c:f>
              <c:numCache>
                <c:formatCode>General</c:formatCode>
                <c:ptCount val="29"/>
                <c:pt idx="0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4</c:v>
                </c:pt>
                <c:pt idx="10">
                  <c:v>4</c:v>
                </c:pt>
                <c:pt idx="11">
                  <c:v>9</c:v>
                </c:pt>
                <c:pt idx="12">
                  <c:v>11</c:v>
                </c:pt>
                <c:pt idx="13">
                  <c:v>6</c:v>
                </c:pt>
                <c:pt idx="14">
                  <c:v>9</c:v>
                </c:pt>
                <c:pt idx="15">
                  <c:v>8</c:v>
                </c:pt>
                <c:pt idx="16">
                  <c:v>14</c:v>
                </c:pt>
                <c:pt idx="17">
                  <c:v>8</c:v>
                </c:pt>
                <c:pt idx="18">
                  <c:v>17</c:v>
                </c:pt>
                <c:pt idx="19">
                  <c:v>11</c:v>
                </c:pt>
                <c:pt idx="20">
                  <c:v>12</c:v>
                </c:pt>
                <c:pt idx="21">
                  <c:v>13</c:v>
                </c:pt>
                <c:pt idx="22">
                  <c:v>4</c:v>
                </c:pt>
                <c:pt idx="23">
                  <c:v>8</c:v>
                </c:pt>
                <c:pt idx="25">
                  <c:v>1</c:v>
                </c:pt>
                <c:pt idx="26">
                  <c:v>1</c:v>
                </c:pt>
                <c:pt idx="2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7D-466D-9E1A-9C78EC80153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Japan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Sheet1!$B$1:$AD$1</c:f>
              <c:numCache>
                <c:formatCode>General</c:formatCode>
                <c:ptCount val="29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  <c:pt idx="27">
                  <c:v>2021</c:v>
                </c:pt>
                <c:pt idx="28">
                  <c:v>2022</c:v>
                </c:pt>
              </c:numCache>
            </c:numRef>
          </c:cat>
          <c:val>
            <c:numRef>
              <c:f>Sheet1!$B$3:$AD$3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4">
                  <c:v>5</c:v>
                </c:pt>
                <c:pt idx="5">
                  <c:v>4</c:v>
                </c:pt>
                <c:pt idx="6">
                  <c:v>8</c:v>
                </c:pt>
                <c:pt idx="7">
                  <c:v>10</c:v>
                </c:pt>
                <c:pt idx="8">
                  <c:v>5</c:v>
                </c:pt>
                <c:pt idx="9">
                  <c:v>2</c:v>
                </c:pt>
                <c:pt idx="10">
                  <c:v>4</c:v>
                </c:pt>
                <c:pt idx="11">
                  <c:v>2</c:v>
                </c:pt>
                <c:pt idx="12">
                  <c:v>6</c:v>
                </c:pt>
                <c:pt idx="13">
                  <c:v>5</c:v>
                </c:pt>
                <c:pt idx="14">
                  <c:v>4</c:v>
                </c:pt>
                <c:pt idx="15">
                  <c:v>2</c:v>
                </c:pt>
                <c:pt idx="16">
                  <c:v>5</c:v>
                </c:pt>
                <c:pt idx="17">
                  <c:v>2</c:v>
                </c:pt>
                <c:pt idx="18">
                  <c:v>2</c:v>
                </c:pt>
                <c:pt idx="19">
                  <c:v>1</c:v>
                </c:pt>
                <c:pt idx="20">
                  <c:v>3</c:v>
                </c:pt>
                <c:pt idx="21">
                  <c:v>3</c:v>
                </c:pt>
                <c:pt idx="2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7D-466D-9E1A-9C78EC8015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10"/>
        <c:axId val="1382351744"/>
        <c:axId val="648372432"/>
      </c:barChart>
      <c:catAx>
        <c:axId val="138235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48372432"/>
        <c:crosses val="autoZero"/>
        <c:auto val="1"/>
        <c:lblAlgn val="ctr"/>
        <c:lblOffset val="100"/>
        <c:noMultiLvlLbl val="0"/>
      </c:catAx>
      <c:valAx>
        <c:axId val="648372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ja-JP"/>
          </a:p>
        </c:txPr>
        <c:crossAx val="1382351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977" cy="51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3" tIns="47732" rIns="95463" bIns="47732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300"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650" y="0"/>
            <a:ext cx="3076976" cy="51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3" tIns="47732" rIns="95463" bIns="4773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300"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0824"/>
            <a:ext cx="3076977" cy="512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3" tIns="47732" rIns="95463" bIns="47732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300"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650" y="9720824"/>
            <a:ext cx="3076976" cy="512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3" tIns="47732" rIns="95463" bIns="4773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300">
                <a:latin typeface="Arial" charset="0"/>
              </a:defRPr>
            </a:lvl1pPr>
          </a:lstStyle>
          <a:p>
            <a:fld id="{E073C574-F9B4-457F-8CD1-B39BECFE498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866849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1879" cy="47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3" tIns="47732" rIns="95463" bIns="47732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altLang="ja-JP"/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5630" y="0"/>
            <a:ext cx="3051879" cy="47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3" tIns="47732" rIns="95463" bIns="47732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 altLang="ja-JP"/>
          </a:p>
        </p:txBody>
      </p:sp>
      <p:sp>
        <p:nvSpPr>
          <p:cNvPr id="271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1613" y="790575"/>
            <a:ext cx="6743700" cy="3794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71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3751" y="4900758"/>
            <a:ext cx="5220319" cy="458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3" tIns="47732" rIns="95463" bIns="477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71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470"/>
            <a:ext cx="3051879" cy="47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3" tIns="47732" rIns="95463" bIns="47732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altLang="ja-JP"/>
          </a:p>
        </p:txBody>
      </p:sp>
      <p:sp>
        <p:nvSpPr>
          <p:cNvPr id="271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5630" y="9722470"/>
            <a:ext cx="3051879" cy="47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3" tIns="47732" rIns="95463" bIns="47732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A4790ABB-C074-4450-B7EE-8AFB9559A45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829041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0843C-7465-2AF9-7477-329AE8C60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F63450F-F9F0-1939-D30C-F4F5704E80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D66B59-55CB-416C-853E-20F89FDE6542}" type="slidenum">
              <a:rPr kumimoji="0" lang="en-US" altLang="ja-JP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ja-JP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72386" name="Rectangle 5122">
            <a:extLst>
              <a:ext uri="{FF2B5EF4-FFF2-40B4-BE49-F238E27FC236}">
                <a16:creationId xmlns:a16="http://schemas.microsoft.com/office/drawing/2014/main" id="{BCDAB317-A3C9-459A-7C10-FFCA40329D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1613" y="790575"/>
            <a:ext cx="6743700" cy="3794125"/>
          </a:xfrm>
          <a:ln/>
        </p:spPr>
      </p:sp>
      <p:sp>
        <p:nvSpPr>
          <p:cNvPr id="272387" name="Rectangle 5123">
            <a:extLst>
              <a:ext uri="{FF2B5EF4-FFF2-40B4-BE49-F238E27FC236}">
                <a16:creationId xmlns:a16="http://schemas.microsoft.com/office/drawing/2014/main" id="{846958E8-E361-7B6C-4C15-11A9B33996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sz="19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175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0FFEA-BCD7-679B-E45A-58013AC5D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4FD7D40-0382-E969-865B-24AD930167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D66B59-55CB-416C-853E-20F89FDE6542}" type="slidenum">
              <a:rPr kumimoji="0" lang="en-US" altLang="ja-JP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ja-JP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72386" name="Rectangle 5122">
            <a:extLst>
              <a:ext uri="{FF2B5EF4-FFF2-40B4-BE49-F238E27FC236}">
                <a16:creationId xmlns:a16="http://schemas.microsoft.com/office/drawing/2014/main" id="{A6C734BC-4DA1-FFE8-A00E-CE70B0443A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1613" y="790575"/>
            <a:ext cx="6743700" cy="3794125"/>
          </a:xfrm>
          <a:ln/>
        </p:spPr>
      </p:sp>
      <p:sp>
        <p:nvSpPr>
          <p:cNvPr id="272387" name="Rectangle 5123">
            <a:extLst>
              <a:ext uri="{FF2B5EF4-FFF2-40B4-BE49-F238E27FC236}">
                <a16:creationId xmlns:a16="http://schemas.microsoft.com/office/drawing/2014/main" id="{452210EF-B5EE-BF4D-1CD3-4CA73B7BFF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sz="19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029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1B312A-0A32-41B7-8091-30950B9E5132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1613" y="790575"/>
            <a:ext cx="6743700" cy="3794125"/>
          </a:xfrm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900">
                <a:latin typeface="Times New Roman" pitchFamily="18" charset="0"/>
              </a:rPr>
              <a:t>An allowable stress of 0.6fpu is used for extradosed bridges. </a:t>
            </a:r>
          </a:p>
          <a:p>
            <a:r>
              <a:rPr lang="en-US" altLang="ja-JP" sz="1900">
                <a:latin typeface="Times New Roman" pitchFamily="18" charset="0"/>
              </a:rPr>
              <a:t>In order to suppress the vibration due to wind, especially rain induced vibration, against fatigue problem, high damping rubber dampers were developed for the stay cables. </a:t>
            </a:r>
          </a:p>
          <a:p>
            <a:r>
              <a:rPr lang="en-US" altLang="ja-JP" sz="1900">
                <a:latin typeface="Times New Roman" pitchFamily="18" charset="0"/>
              </a:rPr>
              <a:t>These dampers are very small, so they can be hidden in the cover.</a:t>
            </a:r>
          </a:p>
          <a:p>
            <a:r>
              <a:rPr lang="en-US" altLang="ja-JP" sz="1900">
                <a:latin typeface="Times New Roman" pitchFamily="18" charset="0"/>
              </a:rPr>
              <a:t>This technology played a role in the development of the extradosed bridges.</a:t>
            </a:r>
          </a:p>
        </p:txBody>
      </p:sp>
    </p:spTree>
    <p:extLst>
      <p:ext uri="{BB962C8B-B14F-4D97-AF65-F5344CB8AC3E}">
        <p14:creationId xmlns:p14="http://schemas.microsoft.com/office/powerpoint/2010/main" val="1987690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794637-1669-4A82-9AE4-E9BEC50CAC4D}" type="slidenum">
              <a:rPr lang="en-US" altLang="ja-JP"/>
              <a:pPr/>
              <a:t>18</a:t>
            </a:fld>
            <a:endParaRPr lang="en-US" altLang="ja-JP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1613" y="790575"/>
            <a:ext cx="6743700" cy="3794125"/>
          </a:xfrm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800">
                <a:latin typeface="Times New Roman" pitchFamily="18" charset="0"/>
              </a:rPr>
              <a:t>On the Himi Bridge, a diaphragm anchorage was adopted to transmit the vertical component of stay cable forces.</a:t>
            </a:r>
          </a:p>
          <a:p>
            <a:r>
              <a:rPr lang="en-US" altLang="ja-JP" sz="1800">
                <a:latin typeface="Times New Roman" pitchFamily="18" charset="0"/>
              </a:rPr>
              <a:t>This is special problem in corrugated steel web.</a:t>
            </a:r>
          </a:p>
          <a:p>
            <a:r>
              <a:rPr lang="en-US" altLang="ja-JP" sz="1800">
                <a:latin typeface="Times New Roman" pitchFamily="18" charset="0"/>
              </a:rPr>
              <a:t>At the same time, diaphragm works as a rib reinforcing the upper and lower decks.</a:t>
            </a:r>
          </a:p>
        </p:txBody>
      </p:sp>
    </p:spTree>
    <p:extLst>
      <p:ext uri="{BB962C8B-B14F-4D97-AF65-F5344CB8AC3E}">
        <p14:creationId xmlns:p14="http://schemas.microsoft.com/office/powerpoint/2010/main" val="4240724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790ABB-C074-4450-B7EE-8AFB9559A45E}" type="slidenum">
              <a:rPr kumimoji="0" lang="en-US" altLang="ja-JP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50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ja-JP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388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dirty="0"/>
          </a:p>
        </p:txBody>
      </p:sp>
      <p:sp>
        <p:nvSpPr>
          <p:cNvPr id="60420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030029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39155" indent="-321562" defTabSz="1030029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91405" indent="-257937" defTabSz="1030029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08998" indent="-257937" defTabSz="1030029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326592" indent="-257937" defTabSz="1030029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21831" indent="-257937" defTabSz="10300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17070" indent="-257937" defTabSz="10300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12309" indent="-257937" defTabSz="10300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307548" indent="-257937" defTabSz="10300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1030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30D6DC-E297-4837-AAD5-3A79A88C9F20}" type="slidenum">
              <a:rPr kumimoji="1" lang="ja-JP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10300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34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4013227" y="9724360"/>
            <a:ext cx="3054446" cy="47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70" tIns="47884" rIns="95770" bIns="47884" anchor="b"/>
          <a:lstStyle>
            <a:lvl1pPr defTabSz="917575" eaLnBrk="0" hangingPunct="0">
              <a:defRPr kumimoji="1" sz="24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1pPr>
            <a:lvl2pPr marL="742950" indent="-285750" defTabSz="917575" eaLnBrk="0" hangingPunct="0">
              <a:defRPr kumimoji="1" sz="24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2pPr>
            <a:lvl3pPr marL="1143000" indent="-228600" defTabSz="917575" eaLnBrk="0" hangingPunct="0">
              <a:defRPr kumimoji="1" sz="24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3pPr>
            <a:lvl4pPr marL="1600200" indent="-228600" defTabSz="917575" eaLnBrk="0" hangingPunct="0">
              <a:defRPr kumimoji="1" sz="24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defTabSz="917575" eaLnBrk="0" hangingPunct="0">
              <a:defRPr kumimoji="1" sz="24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algn="r" eaLnBrk="1" hangingPunct="1"/>
            <a:fld id="{9968D76F-7DEF-498F-B5C8-12CE21C8305B}" type="slidenum">
              <a:rPr lang="en-US" altLang="ja-JP" sz="1500" b="0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29</a:t>
            </a:fld>
            <a:endParaRPr lang="en-US" altLang="ja-JP" sz="1500" b="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986400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dirty="0"/>
          </a:p>
        </p:txBody>
      </p:sp>
      <p:sp>
        <p:nvSpPr>
          <p:cNvPr id="58372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030029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39155" indent="-321562" defTabSz="1030029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91405" indent="-257937" defTabSz="1030029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808998" indent="-257937" defTabSz="1030029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326592" indent="-257937" defTabSz="1030029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821831" indent="-257937" defTabSz="10300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317070" indent="-257937" defTabSz="10300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812309" indent="-257937" defTabSz="10300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307548" indent="-257937" defTabSz="10300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1030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B9802B-303A-433C-A569-0A91ECBC5058}" type="slidenum">
              <a:rPr kumimoji="1" lang="ja-JP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10300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615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-233363" y="803275"/>
            <a:ext cx="7116763" cy="40036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C0F7B3-3977-457E-89DB-2F988460A392}" type="slidenum">
              <a:rPr kumimoji="1" lang="ja-JP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56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-231775" y="803275"/>
            <a:ext cx="7115175" cy="40036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C0F7B3-3977-457E-89DB-2F988460A392}" type="slidenum">
              <a:rPr kumimoji="1" lang="ja-JP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278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5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1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6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77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3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8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44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4756F-BABF-4AE5-B4AC-DD0D801D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F8F79-6BD8-4508-B921-9622B859C1A3}" type="datetimeFigureOut">
              <a:rPr lang="en-US"/>
              <a:pPr>
                <a:defRPr/>
              </a:pPr>
              <a:t>5/13/2025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8C805-8040-4E01-B123-541FE687C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71C24-FD9B-43AA-9A69-B127E36E9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BA374-6A86-449D-B60B-44551FB8C14A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4870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3F861-7D96-4786-8615-A22220AB5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F0705-CE54-402A-9351-282D75CC374E}" type="datetimeFigureOut">
              <a:rPr lang="en-US"/>
              <a:pPr>
                <a:defRPr/>
              </a:pPr>
              <a:t>5/13/2025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92857-1640-45CE-8E3B-DD34C558C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ACBE4-C095-4566-9F6C-4E1E8EF3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093A4-7F8D-4B8C-885B-D34830A26ACC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650488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9D04E-9A63-4B6A-A0E6-1F8F66E02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7F2F4-494C-4F6C-A126-813EA49D1591}" type="datetimeFigureOut">
              <a:rPr lang="en-US"/>
              <a:pPr>
                <a:defRPr/>
              </a:pPr>
              <a:t>5/13/2025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83344-5FD7-407B-8A56-DBE4CC9B5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323AC-9AC2-4D07-A0F8-71622FC5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6E602-3851-4796-B584-972F5D763199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191104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9B46D-5F78-47E9-BAF5-880CE790F9D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31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DD544-5810-4DB9-ADD5-2A68E89033B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46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E014B-5180-4330-BB74-1CE7266E6E9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29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9873B-B847-4A1F-9525-FE19861C838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75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CD945-D54F-4EB6-B40B-D993DB27BA4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204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5B019-55AC-47F4-94C9-17B5000F55C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98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E63FE-48C4-45B8-B188-7D008E9E8B6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6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032AF-4AF2-47AA-8F5E-D2A5C7C8401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86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0E256-9173-40DB-8D11-9F58E2C03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1A381-AABF-4B16-A118-FFF9BA4ED14D}" type="datetimeFigureOut">
              <a:rPr lang="en-US"/>
              <a:pPr>
                <a:defRPr/>
              </a:pPr>
              <a:t>5/13/2025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8B4A5-C5F5-4FC2-B9A1-364497C22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760C7-3456-4D1E-AC0A-610DFD5F8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AFE0A-6D1A-4411-8278-E575A5684B1C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488631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89EA6-3383-4765-850C-3FA1C010C32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54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1F8C8-62F9-4ED0-A828-AF3B9C571AF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29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693739"/>
            <a:ext cx="2743200" cy="561498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693739"/>
            <a:ext cx="8026400" cy="561498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DAEF7-3C1C-4130-B0A3-333B0021055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745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93642-540B-4919-BAD4-4619434B2F8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2394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1944-AAA2-440A-92AD-F8A6A4E4D13B}" type="datetimeFigureOut">
              <a:rPr kumimoji="1" lang="ja-JP" altLang="en-US" smtClean="0"/>
              <a:t>2025/5/13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86A0-5D07-4814-B44B-5C2AE4EAE18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96175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1944-AAA2-440A-92AD-F8A6A4E4D13B}" type="datetimeFigureOut">
              <a:rPr kumimoji="1" lang="ja-JP" altLang="en-US" smtClean="0"/>
              <a:t>2025/5/13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86A0-5D07-4814-B44B-5C2AE4EAE18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7958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1944-AAA2-440A-92AD-F8A6A4E4D13B}" type="datetimeFigureOut">
              <a:rPr kumimoji="1" lang="ja-JP" altLang="en-US" smtClean="0"/>
              <a:t>2025/5/13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86A0-5D07-4814-B44B-5C2AE4EAE18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449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1944-AAA2-440A-92AD-F8A6A4E4D13B}" type="datetimeFigureOut">
              <a:rPr kumimoji="1" lang="ja-JP" altLang="en-US" smtClean="0"/>
              <a:t>2025/5/13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86A0-5D07-4814-B44B-5C2AE4EAE18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9582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1944-AAA2-440A-92AD-F8A6A4E4D13B}" type="datetimeFigureOut">
              <a:rPr kumimoji="1" lang="ja-JP" altLang="en-US" smtClean="0"/>
              <a:t>2025/5/13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86A0-5D07-4814-B44B-5C2AE4EAE18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78754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1944-AAA2-440A-92AD-F8A6A4E4D13B}" type="datetimeFigureOut">
              <a:rPr kumimoji="1" lang="ja-JP" altLang="en-US" smtClean="0"/>
              <a:t>2025/5/13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86A0-5D07-4814-B44B-5C2AE4EAE18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97322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55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10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662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21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7770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324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8878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44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BA2EC-1AC3-4133-90AE-10577753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0BBD2-5AFF-4856-A349-856A2A1008EF}" type="datetimeFigureOut">
              <a:rPr lang="en-US"/>
              <a:pPr>
                <a:defRPr/>
              </a:pPr>
              <a:t>5/13/2025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E7651-3C42-4C17-81CA-A6F59DD24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F6C48-B5DC-4418-A1B1-9669DE5A3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FF8BA-F164-4728-A108-DBFEFC8CC53C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4301856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1944-AAA2-440A-92AD-F8A6A4E4D13B}" type="datetimeFigureOut">
              <a:rPr kumimoji="1" lang="ja-JP" altLang="en-US" smtClean="0"/>
              <a:t>2025/5/13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86A0-5D07-4814-B44B-5C2AE4EAE18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34885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1944-AAA2-440A-92AD-F8A6A4E4D13B}" type="datetimeFigureOut">
              <a:rPr kumimoji="1" lang="ja-JP" altLang="en-US" smtClean="0"/>
              <a:t>2025/5/13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86A0-5D07-4814-B44B-5C2AE4EAE18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108286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1944-AAA2-440A-92AD-F8A6A4E4D13B}" type="datetimeFigureOut">
              <a:rPr kumimoji="1" lang="ja-JP" altLang="en-US" smtClean="0"/>
              <a:t>2025/5/13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86A0-5D07-4814-B44B-5C2AE4EAE18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48620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1944-AAA2-440A-92AD-F8A6A4E4D13B}" type="datetimeFigureOut">
              <a:rPr kumimoji="1" lang="ja-JP" altLang="en-US" smtClean="0"/>
              <a:t>2025/5/13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86A0-5D07-4814-B44B-5C2AE4EAE18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4818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A1944-AAA2-440A-92AD-F8A6A4E4D13B}" type="datetimeFigureOut">
              <a:rPr kumimoji="1" lang="ja-JP" altLang="en-US" smtClean="0"/>
              <a:t>2025/5/13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F86A0-5D07-4814-B44B-5C2AE4EAE18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99719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2634659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6651301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0766567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5946293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588434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926A0D-6598-4F24-BEB0-94D22EFC3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4A15D-40ED-480C-B6A3-4299D74342FB}" type="datetimeFigureOut">
              <a:rPr lang="en-US"/>
              <a:pPr>
                <a:defRPr/>
              </a:pPr>
              <a:t>5/13/2025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35B02BE-5C0B-40B9-AF24-71C07489B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3381CC-6579-4147-828D-A50C4886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CE89B-DAA1-49A4-AF77-E9F2CFC75C6A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7711170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1679748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554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6047115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0229677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7757141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693739"/>
            <a:ext cx="2743200" cy="561498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693739"/>
            <a:ext cx="8026400" cy="561498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1261177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A6A1E970-7B27-4C1C-A88C-118076F66DD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009394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CA17BE4C-BB7F-45CC-8081-313F036A045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505865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C9B46D-5F78-47E9-BAF5-880CE790F9D9}" type="slidenum"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13674891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DD544-5810-4DB9-ADD5-2A68E89033BD}" type="slidenum"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1955198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4"/>
            <a:ext cx="5386917" cy="63976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5541" indent="0">
              <a:buNone/>
              <a:defRPr sz="1600" b="1"/>
            </a:lvl2pPr>
            <a:lvl3pPr marL="711082" indent="0">
              <a:buNone/>
              <a:defRPr sz="1400" b="1"/>
            </a:lvl3pPr>
            <a:lvl4pPr marL="1066623" indent="0">
              <a:buNone/>
              <a:defRPr sz="1200" b="1"/>
            </a:lvl4pPr>
            <a:lvl5pPr marL="1422164" indent="0">
              <a:buNone/>
              <a:defRPr sz="1200" b="1"/>
            </a:lvl5pPr>
            <a:lvl6pPr marL="1777705" indent="0">
              <a:buNone/>
              <a:defRPr sz="1200" b="1"/>
            </a:lvl6pPr>
            <a:lvl7pPr marL="2133246" indent="0">
              <a:buNone/>
              <a:defRPr sz="1200" b="1"/>
            </a:lvl7pPr>
            <a:lvl8pPr marL="2488787" indent="0">
              <a:buNone/>
              <a:defRPr sz="1200" b="1"/>
            </a:lvl8pPr>
            <a:lvl9pPr marL="28443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6"/>
            <a:ext cx="5386917" cy="3951288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5541" indent="0">
              <a:buNone/>
              <a:defRPr sz="1600" b="1"/>
            </a:lvl2pPr>
            <a:lvl3pPr marL="711082" indent="0">
              <a:buNone/>
              <a:defRPr sz="1400" b="1"/>
            </a:lvl3pPr>
            <a:lvl4pPr marL="1066623" indent="0">
              <a:buNone/>
              <a:defRPr sz="1200" b="1"/>
            </a:lvl4pPr>
            <a:lvl5pPr marL="1422164" indent="0">
              <a:buNone/>
              <a:defRPr sz="1200" b="1"/>
            </a:lvl5pPr>
            <a:lvl6pPr marL="1777705" indent="0">
              <a:buNone/>
              <a:defRPr sz="1200" b="1"/>
            </a:lvl6pPr>
            <a:lvl7pPr marL="2133246" indent="0">
              <a:buNone/>
              <a:defRPr sz="1200" b="1"/>
            </a:lvl7pPr>
            <a:lvl8pPr marL="2488787" indent="0">
              <a:buNone/>
              <a:defRPr sz="1200" b="1"/>
            </a:lvl8pPr>
            <a:lvl9pPr marL="28443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6"/>
            <a:ext cx="5389033" cy="3951288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BDEF27C-0676-49F3-AA9A-365BE0417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7FBB9-F9FD-4C80-849D-AF2DEA7E55E5}" type="datetimeFigureOut">
              <a:rPr lang="en-US"/>
              <a:pPr>
                <a:defRPr/>
              </a:pPr>
              <a:t>5/13/2025</a:t>
            </a:fld>
            <a:endParaRPr lang="en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46F6A4A-28C6-4884-9405-E6B9E9F02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BDAF68D-9AA2-4E79-BE79-6C4F2636E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AD8E4-56B7-4850-B37A-7045D953CC27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143388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CE014B-5180-4330-BB74-1CE7266E6E94}" type="slidenum"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15882968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9873B-B847-4A1F-9525-FE19861C8381}" type="slidenum"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1748459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4CD945-D54F-4EB6-B40B-D993DB27BA42}" type="slidenum"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11913093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5B019-55AC-47F4-94C9-17B5000F55C2}" type="slidenum"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17928910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E63FE-48C4-45B8-B188-7D008E9E8B6F}" type="slidenum"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24977287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E032AF-4AF2-47AA-8F5E-D2A5C7C84019}" type="slidenum"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34905564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dirty="0"/>
              <a:t>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789EA6-3383-4765-850C-3FA1C010C32F}" type="slidenum"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23497848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1F8C8-62F9-4ED0-A828-AF3B9C571AF5}" type="slidenum"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12141619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693739"/>
            <a:ext cx="2743200" cy="561498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693739"/>
            <a:ext cx="8026400" cy="561498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AEF7-3C1C-4130-B0A3-333B0021055E}" type="slidenum"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18863182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893642-540B-4919-BAD4-4619434B2F83}" type="slidenum"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/>
            </a:endParaRPr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/>
            </a:endParaRPr>
          </a:p>
        </p:txBody>
      </p:sp>
    </p:spTree>
    <p:extLst>
      <p:ext uri="{BB962C8B-B14F-4D97-AF65-F5344CB8AC3E}">
        <p14:creationId xmlns:p14="http://schemas.microsoft.com/office/powerpoint/2010/main" val="922944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9438FDF-D9F7-4DA3-8650-7E6D250B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0CF67-6941-4FEC-BAC2-779106727D13}" type="datetimeFigureOut">
              <a:rPr lang="en-US"/>
              <a:pPr>
                <a:defRPr/>
              </a:pPr>
              <a:t>5/13/2025</a:t>
            </a:fld>
            <a:endParaRPr lang="en-C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38F68E-3B71-42E0-B0A3-DDE9A0579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B09842F-1947-4C3E-B70E-8DE795D6B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26622-7926-4C3A-9CB8-A3606FCE3DC3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6344388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3101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708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133667" y="6496050"/>
            <a:ext cx="1058333" cy="2682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DD544-5810-4DB9-ADD5-2A68E89033B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55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133667" y="6496050"/>
            <a:ext cx="1058333" cy="2682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E014B-5180-4330-BB74-1CE7266E6E9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592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7085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7085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133667" y="6496050"/>
            <a:ext cx="1058333" cy="2682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9873B-B847-4A1F-9525-FE19861C838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9012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133667" y="6496050"/>
            <a:ext cx="1058333" cy="2682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CD945-D54F-4EB6-B40B-D993DB27BA4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346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133667" y="6496050"/>
            <a:ext cx="1058333" cy="2682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5B019-55AC-47F4-94C9-17B5000F55C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4183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133667" y="6496050"/>
            <a:ext cx="1058333" cy="2682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E63FE-48C4-45B8-B188-7D008E9E8B6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024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133667" y="6496050"/>
            <a:ext cx="1058333" cy="2682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032AF-4AF2-47AA-8F5E-D2A5C7C8401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191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133667" y="6496050"/>
            <a:ext cx="1058333" cy="2682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89EA6-3383-4765-850C-3FA1C010C32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112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708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133667" y="6496050"/>
            <a:ext cx="1058333" cy="2682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1F8C8-62F9-4ED0-A828-AF3B9C571AF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756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823B560-278C-4EAB-97AD-B2B682D95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D33E7-7E59-4553-AB2B-F2D331D1E91D}" type="datetimeFigureOut">
              <a:rPr lang="en-US"/>
              <a:pPr>
                <a:defRPr/>
              </a:pPr>
              <a:t>5/13/2025</a:t>
            </a:fld>
            <a:endParaRPr lang="en-C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A905110-4411-49B6-9400-B7AFC4F6F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ECE69CB-0A07-4CEE-8B1C-C5318926A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08306-B0E9-40A3-A587-0978863B7FE0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9802418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693739"/>
            <a:ext cx="2743200" cy="561498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693739"/>
            <a:ext cx="8026400" cy="56149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133667" y="6496050"/>
            <a:ext cx="1058333" cy="2682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DAEF7-3C1C-4130-B0A3-333B0021055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156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ja-JP" dirty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93642-540B-4919-BAD4-4619434B2F8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ja-JP" dirty="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0975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1"/>
            <a:ext cx="6815667" cy="58531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1"/>
            <a:ext cx="4011084" cy="4691064"/>
          </a:xfrm>
        </p:spPr>
        <p:txBody>
          <a:bodyPr/>
          <a:lstStyle>
            <a:lvl1pPr marL="0" indent="0">
              <a:buNone/>
              <a:defRPr sz="1100"/>
            </a:lvl1pPr>
            <a:lvl2pPr marL="355541" indent="0">
              <a:buNone/>
              <a:defRPr sz="900"/>
            </a:lvl2pPr>
            <a:lvl3pPr marL="711082" indent="0">
              <a:buNone/>
              <a:defRPr sz="800"/>
            </a:lvl3pPr>
            <a:lvl4pPr marL="1066623" indent="0">
              <a:buNone/>
              <a:defRPr sz="700"/>
            </a:lvl4pPr>
            <a:lvl5pPr marL="1422164" indent="0">
              <a:buNone/>
              <a:defRPr sz="700"/>
            </a:lvl5pPr>
            <a:lvl6pPr marL="1777705" indent="0">
              <a:buNone/>
              <a:defRPr sz="700"/>
            </a:lvl6pPr>
            <a:lvl7pPr marL="2133246" indent="0">
              <a:buNone/>
              <a:defRPr sz="700"/>
            </a:lvl7pPr>
            <a:lvl8pPr marL="2488787" indent="0">
              <a:buNone/>
              <a:defRPr sz="700"/>
            </a:lvl8pPr>
            <a:lvl9pPr marL="28443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C416DC-B1FA-4FB4-B15A-9B6612959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0DAE0-A436-4A18-95D0-CC4CABE6BFA8}" type="datetimeFigureOut">
              <a:rPr lang="en-US"/>
              <a:pPr>
                <a:defRPr/>
              </a:pPr>
              <a:t>5/13/2025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567D8D-4980-411B-BDFA-B263BAF12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6F4D59C-50C6-4A6D-AF82-89EF44DB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08320-202D-459D-9905-E4FC25AC260B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291656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500"/>
            </a:lvl1pPr>
            <a:lvl2pPr marL="355541" indent="0">
              <a:buNone/>
              <a:defRPr sz="2200"/>
            </a:lvl2pPr>
            <a:lvl3pPr marL="711082" indent="0">
              <a:buNone/>
              <a:defRPr sz="1900"/>
            </a:lvl3pPr>
            <a:lvl4pPr marL="1066623" indent="0">
              <a:buNone/>
              <a:defRPr sz="1600"/>
            </a:lvl4pPr>
            <a:lvl5pPr marL="1422164" indent="0">
              <a:buNone/>
              <a:defRPr sz="1600"/>
            </a:lvl5pPr>
            <a:lvl6pPr marL="1777705" indent="0">
              <a:buNone/>
              <a:defRPr sz="1600"/>
            </a:lvl6pPr>
            <a:lvl7pPr marL="2133246" indent="0">
              <a:buNone/>
              <a:defRPr sz="1600"/>
            </a:lvl7pPr>
            <a:lvl8pPr marL="2488787" indent="0">
              <a:buNone/>
              <a:defRPr sz="1600"/>
            </a:lvl8pPr>
            <a:lvl9pPr marL="2844328" indent="0">
              <a:buNone/>
              <a:defRPr sz="16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100"/>
            </a:lvl1pPr>
            <a:lvl2pPr marL="355541" indent="0">
              <a:buNone/>
              <a:defRPr sz="900"/>
            </a:lvl2pPr>
            <a:lvl3pPr marL="711082" indent="0">
              <a:buNone/>
              <a:defRPr sz="800"/>
            </a:lvl3pPr>
            <a:lvl4pPr marL="1066623" indent="0">
              <a:buNone/>
              <a:defRPr sz="700"/>
            </a:lvl4pPr>
            <a:lvl5pPr marL="1422164" indent="0">
              <a:buNone/>
              <a:defRPr sz="700"/>
            </a:lvl5pPr>
            <a:lvl6pPr marL="1777705" indent="0">
              <a:buNone/>
              <a:defRPr sz="700"/>
            </a:lvl6pPr>
            <a:lvl7pPr marL="2133246" indent="0">
              <a:buNone/>
              <a:defRPr sz="700"/>
            </a:lvl7pPr>
            <a:lvl8pPr marL="2488787" indent="0">
              <a:buNone/>
              <a:defRPr sz="700"/>
            </a:lvl8pPr>
            <a:lvl9pPr marL="28443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5770CD-24D3-48DF-84D9-AAF7A9506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7DC01-FC3D-448D-902C-4C6DDF04BA17}" type="datetimeFigureOut">
              <a:rPr lang="en-US"/>
              <a:pPr>
                <a:defRPr/>
              </a:pPr>
              <a:t>5/13/2025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0EBB938-3802-48F9-8196-28C9740E5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AD0DA8-5BA0-4701-B1A0-4EB52A839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318AF-D862-4289-8CEE-D770E748EAF8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791493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6600"/>
            </a:gs>
            <a:gs pos="100000">
              <a:srgbClr val="1B36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1C3C0C8-1BF5-49C8-BD5E-46301C64430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108" tIns="35554" rIns="71108" bIns="3555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72CB5B6-C42C-4D16-AC11-04FAA378C0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108" tIns="35554" rIns="71108" bIns="355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B3FF1-A3D2-4070-A804-D5B2DD8209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71108" tIns="35554" rIns="71108" bIns="35554" rtlCol="0" anchor="ctr"/>
          <a:lstStyle>
            <a:lvl1pPr algn="l" defTabSz="711082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7AE9E8-27DE-403A-91C4-68F990F3BD4C}" type="datetimeFigureOut">
              <a:rPr lang="en-US"/>
              <a:pPr>
                <a:defRPr/>
              </a:pPr>
              <a:t>5/13/2025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608DB-7111-4BE8-855A-5812BB342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71108" tIns="35554" rIns="71108" bIns="35554" rtlCol="0" anchor="ctr"/>
          <a:lstStyle>
            <a:lvl1pPr algn="ctr" defTabSz="711082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60D09-7FE5-4EC0-A178-B9E840424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71108" tIns="35554" rIns="71108" bIns="3555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FA83622-1599-4216-A13B-2482FA226956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92767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709613" rtl="0" eaLnBrk="0" fontAlgn="base" hangingPunct="0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709613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2pPr>
      <a:lvl3pPr algn="ctr" defTabSz="709613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3pPr>
      <a:lvl4pPr algn="ctr" defTabSz="709613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4pPr>
      <a:lvl5pPr algn="ctr" defTabSz="709613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5pPr>
      <a:lvl6pPr marL="457200" algn="ctr" defTabSz="70961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6pPr>
      <a:lvl7pPr marL="914400" algn="ctr" defTabSz="70961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7pPr>
      <a:lvl8pPr marL="1371600" algn="ctr" defTabSz="70961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8pPr>
      <a:lvl9pPr marL="1828800" algn="ctr" defTabSz="709613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itchFamily="34" charset="0"/>
        </a:defRPr>
      </a:lvl9pPr>
    </p:titleStyle>
    <p:bodyStyle>
      <a:lvl1pPr marL="265113" indent="-265113" algn="l" defTabSz="709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6263" indent="-220663" algn="l" defTabSz="709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87413" indent="-176213" algn="l" defTabSz="709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013" indent="-176213" algn="l" defTabSz="709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613" indent="-176213" algn="l" defTabSz="709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5475" indent="-177771" algn="l" defTabSz="71108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1016" indent="-177771" algn="l" defTabSz="71108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557" indent="-177771" algn="l" defTabSz="71108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22098" indent="-177771" algn="l" defTabSz="71108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10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541" algn="l" defTabSz="7110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1082" algn="l" defTabSz="7110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23" algn="l" defTabSz="7110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2164" algn="l" defTabSz="7110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7705" algn="l" defTabSz="7110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3246" algn="l" defTabSz="7110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8787" algn="l" defTabSz="7110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4328" algn="l" defTabSz="71108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2"/>
          <p:cNvSpPr>
            <a:spLocks noChangeArrowheads="1"/>
          </p:cNvSpPr>
          <p:nvPr/>
        </p:nvSpPr>
        <p:spPr bwMode="auto">
          <a:xfrm>
            <a:off x="0" y="476250"/>
            <a:ext cx="12192000" cy="90328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1" sz="36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algn="l">
              <a:defRPr kumimoji="1" sz="36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algn="l">
              <a:defRPr kumimoji="1" sz="36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algn="l">
              <a:defRPr kumimoji="1" sz="36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algn="l">
              <a:defRPr kumimoji="1" sz="36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ja-JP" sz="3600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93739"/>
            <a:ext cx="109728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33667" y="6496050"/>
            <a:ext cx="1058333" cy="2682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メイリオ" panose="020B0604030504040204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A789F0-572E-404E-B159-1C9B68297053}" type="slidenum">
              <a:rPr lang="en-US" altLang="ja-JP">
                <a:solidFill>
                  <a:srgbClr val="000000"/>
                </a:solidFill>
                <a:ea typeface="ＭＳ Ｐゴシック" panose="020B0600070205080204" pitchFamily="5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pic>
        <p:nvPicPr>
          <p:cNvPr id="2054" name="図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133" y="68263"/>
            <a:ext cx="2218267" cy="354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400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A1944-AAA2-440A-92AD-F8A6A4E4D13B}" type="datetimeFigureOut">
              <a:rPr kumimoji="1" lang="ja-JP" altLang="en-US" smtClean="0"/>
              <a:t>2025/5/13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F86A0-5D07-4814-B44B-5C2AE4EAE18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5898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93739"/>
            <a:ext cx="109728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302649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2"/>
          <p:cNvSpPr>
            <a:spLocks noChangeArrowheads="1"/>
          </p:cNvSpPr>
          <p:nvPr/>
        </p:nvSpPr>
        <p:spPr bwMode="auto">
          <a:xfrm>
            <a:off x="0" y="476250"/>
            <a:ext cx="12192000" cy="90328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kumimoji="1" sz="36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algn="l">
              <a:defRPr kumimoji="1" sz="36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algn="l">
              <a:defRPr kumimoji="1" sz="36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algn="l">
              <a:defRPr kumimoji="1" sz="36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algn="l">
              <a:defRPr kumimoji="1" sz="36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93739"/>
            <a:ext cx="109728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33667" y="6496050"/>
            <a:ext cx="1058333" cy="2682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メイリオ" panose="020B0604030504040204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789F0-572E-404E-B159-1C9B68297053}" type="slidenum">
              <a:rPr kumimoji="1" lang="en-US" altLang="ja-JP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/>
            </a:endParaRPr>
          </a:p>
        </p:txBody>
      </p:sp>
      <p:pic>
        <p:nvPicPr>
          <p:cNvPr id="2054" name="図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133" y="68263"/>
            <a:ext cx="2218267" cy="354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29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2"/>
          <p:cNvSpPr>
            <a:spLocks noChangeArrowheads="1"/>
          </p:cNvSpPr>
          <p:nvPr/>
        </p:nvSpPr>
        <p:spPr bwMode="auto">
          <a:xfrm>
            <a:off x="0" y="332656"/>
            <a:ext cx="12192000" cy="9032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/>
          <a:lstStyle>
            <a:lvl1pPr algn="l">
              <a:defRPr kumimoji="1" sz="36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algn="l">
              <a:defRPr kumimoji="1" sz="36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algn="l">
              <a:defRPr kumimoji="1" sz="36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algn="l">
              <a:defRPr kumimoji="1" sz="36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algn="l">
              <a:defRPr kumimoji="1" sz="36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ja-JP" sz="3600">
              <a:solidFill>
                <a:srgbClr val="000000"/>
              </a:solidFill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24731"/>
            <a:ext cx="121920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E012D3-C9F9-4747-BA70-452789C0B8D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984432" y="71047"/>
            <a:ext cx="2134348" cy="26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0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1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67.wmf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13.png"/><Relationship Id="rId4" Type="http://schemas.openxmlformats.org/officeDocument/2006/relationships/image" Target="../media/image68.png"/><Relationship Id="rId9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3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84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1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jpeg"/><Relationship Id="rId5" Type="http://schemas.openxmlformats.org/officeDocument/2006/relationships/image" Target="../media/image93.png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6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9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.png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123.jpeg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ABA5768-2FA0-172D-2DA4-9C82CEC6E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020_完成_揖斐2">
            <a:extLst>
              <a:ext uri="{FF2B5EF4-FFF2-40B4-BE49-F238E27FC236}">
                <a16:creationId xmlns:a16="http://schemas.microsoft.com/office/drawing/2014/main" id="{36CF8A50-4BF0-4B91-AB93-1FDC1F6C2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63" b="10400"/>
          <a:stretch/>
        </p:blipFill>
        <p:spPr bwMode="auto">
          <a:xfrm>
            <a:off x="1415480" y="805513"/>
            <a:ext cx="4824536" cy="297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8" name="Picture 14" descr="tukuhara2">
            <a:extLst>
              <a:ext uri="{FF2B5EF4-FFF2-40B4-BE49-F238E27FC236}">
                <a16:creationId xmlns:a16="http://schemas.microsoft.com/office/drawing/2014/main" id="{EE94EDC1-542E-44CA-8D6A-4FF3B257A0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8632" t="11533" r="947" b="13723"/>
          <a:stretch/>
        </p:blipFill>
        <p:spPr bwMode="auto">
          <a:xfrm>
            <a:off x="1415480" y="3531971"/>
            <a:ext cx="4824536" cy="262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HimiBridge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71" t="7540" r="-171" b="3613"/>
          <a:stretch/>
        </p:blipFill>
        <p:spPr bwMode="auto">
          <a:xfrm>
            <a:off x="6240016" y="3428999"/>
            <a:ext cx="4630048" cy="2726459"/>
          </a:xfrm>
          <a:prstGeom prst="rect">
            <a:avLst/>
          </a:prstGeom>
          <a:noFill/>
        </p:spPr>
      </p:pic>
      <p:pic>
        <p:nvPicPr>
          <p:cNvPr id="93196" name="Picture 12" descr="odawara1">
            <a:extLst>
              <a:ext uri="{FF2B5EF4-FFF2-40B4-BE49-F238E27FC236}">
                <a16:creationId xmlns:a16="http://schemas.microsoft.com/office/drawing/2014/main" id="{E4B4F5F2-1B99-C070-0C9C-F126D21F5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0585" t="15854" r="12078" b="15599"/>
          <a:stretch/>
        </p:blipFill>
        <p:spPr bwMode="auto">
          <a:xfrm>
            <a:off x="6240015" y="805514"/>
            <a:ext cx="4622113" cy="2726458"/>
          </a:xfrm>
          <a:prstGeom prst="rect">
            <a:avLst/>
          </a:prstGeom>
          <a:noFill/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826DBD36-D4F9-4170-8507-E9D7A2278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0728"/>
            <a:ext cx="12192001" cy="45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2220" tIns="11110" rIns="22220" bIns="1111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09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09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09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09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09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2800" b="1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Calibri" panose="020F0502020204030204" pitchFamily="34" charset="0"/>
              </a:rPr>
              <a:t>Birth, </a:t>
            </a:r>
            <a:r>
              <a:rPr lang="en-CA" altLang="en-US" sz="2800" b="1" dirty="0">
                <a:ea typeface="+mn-ea"/>
                <a:cs typeface="Calibri" panose="020F0502020204030204" pitchFamily="34" charset="0"/>
              </a:rPr>
              <a:t>development</a:t>
            </a:r>
            <a:r>
              <a:rPr kumimoji="0" lang="en-CA" altLang="en-US" sz="2800" b="1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Calibri" panose="020F0502020204030204" pitchFamily="34" charset="0"/>
              </a:rPr>
              <a:t> and </a:t>
            </a:r>
            <a:r>
              <a:rPr lang="en-CA" altLang="en-US" sz="2800" b="1" dirty="0">
                <a:ea typeface="+mn-ea"/>
                <a:cs typeface="Calibri" panose="020F0502020204030204" pitchFamily="34" charset="0"/>
              </a:rPr>
              <a:t>Future</a:t>
            </a:r>
            <a:r>
              <a:rPr kumimoji="0" lang="en-CA" altLang="en-US" sz="2800" b="1" i="0" u="none" strike="noStrike" kern="1200" cap="none" spc="0" normalizeH="0" baseline="0" noProof="0" dirty="0">
                <a:ln>
                  <a:noFill/>
                </a:ln>
                <a:uLnTx/>
                <a:uFillTx/>
                <a:ea typeface="+mn-ea"/>
                <a:cs typeface="Calibri" panose="020F0502020204030204" pitchFamily="34" charset="0"/>
              </a:rPr>
              <a:t> of Extradosed bridges 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9C2C1534-299F-491C-8E4A-2BD5B2E4D168}"/>
              </a:ext>
            </a:extLst>
          </p:cNvPr>
          <p:cNvSpPr txBox="1"/>
          <p:nvPr/>
        </p:nvSpPr>
        <p:spPr>
          <a:xfrm>
            <a:off x="4817579" y="4997123"/>
            <a:ext cx="2808312" cy="330214"/>
          </a:xfrm>
          <a:prstGeom prst="rect">
            <a:avLst/>
          </a:prstGeom>
          <a:noFill/>
        </p:spPr>
        <p:txBody>
          <a:bodyPr wrap="square" lIns="22220" tIns="11110" rIns="22220" bIns="11110">
            <a:spAutoFit/>
          </a:bodyPr>
          <a:lstStyle/>
          <a:p>
            <a:pPr marL="0" marR="0" lvl="0" indent="0" algn="ctr" defTabSz="711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Akio KASUGA</a:t>
            </a:r>
          </a:p>
        </p:txBody>
      </p:sp>
      <p:sp>
        <p:nvSpPr>
          <p:cNvPr id="14" name="TextBox 28">
            <a:extLst>
              <a:ext uri="{FF2B5EF4-FFF2-40B4-BE49-F238E27FC236}">
                <a16:creationId xmlns:a16="http://schemas.microsoft.com/office/drawing/2014/main" id="{ED1A53D2-5B48-4916-8704-915AFE6A6079}"/>
              </a:ext>
            </a:extLst>
          </p:cNvPr>
          <p:cNvSpPr txBox="1"/>
          <p:nvPr/>
        </p:nvSpPr>
        <p:spPr>
          <a:xfrm>
            <a:off x="3928958" y="5445948"/>
            <a:ext cx="46221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11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spc="0" normalizeH="0" noProof="0" dirty="0">
                <a:ln>
                  <a:noFill/>
                </a:ln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Sumitomo Mitsui Construction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53B1FBD-F905-B2EF-0BEF-8BC5978748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79076" y="5517232"/>
            <a:ext cx="271309" cy="218227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1B8ACA55-1A15-4CBF-F30B-C14BA8D68C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9076" y="2996952"/>
            <a:ext cx="3744416" cy="1027520"/>
          </a:xfrm>
          <a:prstGeom prst="rect">
            <a:avLst/>
          </a:prstGeom>
          <a:solidFill>
            <a:srgbClr val="00A19F"/>
          </a:solidFill>
        </p:spPr>
      </p:pic>
    </p:spTree>
    <p:extLst>
      <p:ext uri="{BB962C8B-B14F-4D97-AF65-F5344CB8AC3E}">
        <p14:creationId xmlns:p14="http://schemas.microsoft.com/office/powerpoint/2010/main" val="2285819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75420" y="3122966"/>
            <a:ext cx="10441160" cy="6120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altLang="ja-JP" sz="3600" b="1" dirty="0"/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2549370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Kasugafig03">
            <a:extLst>
              <a:ext uri="{FF2B5EF4-FFF2-40B4-BE49-F238E27FC236}">
                <a16:creationId xmlns:a16="http://schemas.microsoft.com/office/drawing/2014/main" id="{85DE1EC8-8FD0-4E3B-A990-ACF59E793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7" r="16810"/>
          <a:stretch/>
        </p:blipFill>
        <p:spPr bwMode="auto">
          <a:xfrm>
            <a:off x="5681202" y="3212976"/>
            <a:ext cx="5976664" cy="199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id="{5A94A664-1CF5-4091-A921-B479FDC85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800" b="1" dirty="0" err="1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Tsukuhara</a:t>
            </a: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 Bridge (1997)</a:t>
            </a:r>
            <a:endParaRPr kumimoji="1" lang="ja-JP" altLang="en-US" sz="2800" b="1" dirty="0">
              <a:solidFill>
                <a:srgbClr val="000000"/>
              </a:solidFill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pic>
        <p:nvPicPr>
          <p:cNvPr id="6" name="Picture 3" descr="tukuhara2">
            <a:extLst>
              <a:ext uri="{FF2B5EF4-FFF2-40B4-BE49-F238E27FC236}">
                <a16:creationId xmlns:a16="http://schemas.microsoft.com/office/drawing/2014/main" id="{09E167BE-C1F3-4655-AA8A-CC34C465F2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5256" y="2553775"/>
            <a:ext cx="4680520" cy="3310154"/>
          </a:xfrm>
          <a:ln/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446D2FD8-081B-5902-B536-03006E44A4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5FA38C5-0ED6-264B-2359-A6B0BBE443EB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185D39B-E7AB-B893-2BA2-7F6CD3040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5439FE2-4AF1-FE49-6C45-E2A8285214B9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C8E3F0FD-FD89-CC11-07BA-0193F35CE44B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708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ﾌﾚｯﾃｨﾝｸﾞ写真001">
            <a:extLst>
              <a:ext uri="{FF2B5EF4-FFF2-40B4-BE49-F238E27FC236}">
                <a16:creationId xmlns:a16="http://schemas.microsoft.com/office/drawing/2014/main" id="{9F480F62-B5BD-4DEF-B86E-7AB4DC425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128" y="4364027"/>
            <a:ext cx="3096344" cy="213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fig">
            <a:extLst>
              <a:ext uri="{FF2B5EF4-FFF2-40B4-BE49-F238E27FC236}">
                <a16:creationId xmlns:a16="http://schemas.microsoft.com/office/drawing/2014/main" id="{CD7800C2-5A2F-49D0-9C94-8BB82D75D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520" y="4054042"/>
            <a:ext cx="3779912" cy="267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graph">
            <a:extLst>
              <a:ext uri="{FF2B5EF4-FFF2-40B4-BE49-F238E27FC236}">
                <a16:creationId xmlns:a16="http://schemas.microsoft.com/office/drawing/2014/main" id="{0D6F10E7-1CA0-42DA-A58E-F28462A55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8" r="2412" b="12460"/>
          <a:stretch/>
        </p:blipFill>
        <p:spPr bwMode="auto">
          <a:xfrm>
            <a:off x="3143672" y="1449913"/>
            <a:ext cx="558011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1BE316DB-98D4-4BB2-ADE0-D02016E48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729" y="2924945"/>
            <a:ext cx="358775" cy="2889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ja-JP" altLang="en-US">
              <a:solidFill>
                <a:srgbClr val="000000"/>
              </a:solidFill>
              <a:latin typeface="メイリオ"/>
              <a:ea typeface="メイリオ"/>
              <a:cs typeface="メイリオ"/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D9A5A8C2-3347-4EBA-B756-AA4527945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144" y="3509092"/>
            <a:ext cx="2448272" cy="400110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dirty="0" err="1">
                <a:latin typeface="Calibri" panose="020F0502020204030204" pitchFamily="34" charset="0"/>
                <a:ea typeface="メイリオ"/>
                <a:cs typeface="Calibri" panose="020F0502020204030204" pitchFamily="34" charset="0"/>
              </a:rPr>
              <a:t>Δϭ</a:t>
            </a:r>
            <a:r>
              <a:rPr kumimoji="1" lang="en-US" altLang="ja-JP" sz="2000" dirty="0">
                <a:latin typeface="Calibri" panose="020F0502020204030204" pitchFamily="34" charset="0"/>
                <a:ea typeface="メイリオ"/>
                <a:cs typeface="Calibri" panose="020F0502020204030204" pitchFamily="34" charset="0"/>
              </a:rPr>
              <a:t> </a:t>
            </a:r>
            <a:r>
              <a:rPr kumimoji="1" lang="ja-JP" altLang="en-US" sz="2000" dirty="0">
                <a:latin typeface="Calibri" panose="020F0502020204030204" pitchFamily="34" charset="0"/>
                <a:ea typeface="メイリオ"/>
                <a:cs typeface="Calibri" panose="020F0502020204030204" pitchFamily="34" charset="0"/>
              </a:rPr>
              <a:t>≤ </a:t>
            </a:r>
            <a:r>
              <a:rPr kumimoji="1" lang="en-US" altLang="ja-JP" sz="2000" dirty="0">
                <a:latin typeface="Calibri" panose="020F0502020204030204" pitchFamily="34" charset="0"/>
                <a:ea typeface="メイリオ"/>
                <a:cs typeface="Calibri" panose="020F0502020204030204" pitchFamily="34" charset="0"/>
              </a:rPr>
              <a:t>50N/mm</a:t>
            </a:r>
            <a:r>
              <a:rPr kumimoji="1" lang="en-US" altLang="ja-JP" sz="2000" baseline="30000" dirty="0">
                <a:latin typeface="Calibri" panose="020F0502020204030204" pitchFamily="34" charset="0"/>
                <a:ea typeface="メイリオ"/>
                <a:cs typeface="Calibri" panose="020F0502020204030204" pitchFamily="34" charset="0"/>
              </a:rPr>
              <a:t>2</a:t>
            </a:r>
            <a:endParaRPr kumimoji="1" lang="en-US" altLang="ja-JP" sz="2000" dirty="0">
              <a:latin typeface="Calibri" panose="020F0502020204030204" pitchFamily="34" charset="0"/>
              <a:ea typeface="メイリオ"/>
              <a:cs typeface="Calibri" panose="020F0502020204030204" pitchFamily="34" charset="0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5A94A664-1CF5-4091-A921-B479FDC85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Fretting fatigue test of saddle </a:t>
            </a:r>
            <a:endParaRPr kumimoji="1" lang="ja-JP" altLang="en-US" sz="2800" b="1" dirty="0">
              <a:solidFill>
                <a:srgbClr val="000000"/>
              </a:solidFill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824192" y="3070474"/>
            <a:ext cx="504056" cy="21451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454FEC0-A1BD-8BAB-CE00-90C8A79E24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897B034-4803-FFD8-D96D-95C423BBFA8F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66B3A08-63BC-AB62-F158-634891637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BAFB84C-EE96-8119-4F9A-617BDA98704E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0" name="スライド番号プレースホルダー 1">
            <a:extLst>
              <a:ext uri="{FF2B5EF4-FFF2-40B4-BE49-F238E27FC236}">
                <a16:creationId xmlns:a16="http://schemas.microsoft.com/office/drawing/2014/main" id="{EB51F139-92CE-0605-18BA-2A2E4CE51AC1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938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020_完成_揖斐2">
            <a:extLst>
              <a:ext uri="{FF2B5EF4-FFF2-40B4-BE49-F238E27FC236}">
                <a16:creationId xmlns:a16="http://schemas.microsoft.com/office/drawing/2014/main" id="{36CF8A50-4BF0-4B91-AB93-1FDC1F6C2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" b="4717"/>
          <a:stretch/>
        </p:blipFill>
        <p:spPr bwMode="auto">
          <a:xfrm>
            <a:off x="623392" y="1916832"/>
            <a:ext cx="620927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Kasugafig05">
            <a:extLst>
              <a:ext uri="{FF2B5EF4-FFF2-40B4-BE49-F238E27FC236}">
                <a16:creationId xmlns:a16="http://schemas.microsoft.com/office/drawing/2014/main" id="{5C1D9A21-32F8-4ECB-9A87-2B24864C9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4167783"/>
            <a:ext cx="8259348" cy="185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id="{5A94A664-1CF5-4091-A921-B479FDC85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800" b="1" dirty="0" err="1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Ibigawa</a:t>
            </a: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 Bridge (2001)</a:t>
            </a:r>
            <a:endParaRPr kumimoji="1" lang="ja-JP" altLang="en-US" sz="2800" b="1" dirty="0">
              <a:solidFill>
                <a:srgbClr val="000000"/>
              </a:solidFill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F8E1840-FEAB-63B2-DC8C-DA85671B10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ECDF731-44E1-3355-E81B-6FF93E30A7B4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28D12C5-C567-215E-D6BD-1523413EA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4E98151-484D-8D4A-AD5C-9E266882886D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D5F31183-1748-CBB5-8538-21A4BCE8E97C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988EDFF-FC79-BC7F-F985-FB5396F480C3}"/>
              </a:ext>
            </a:extLst>
          </p:cNvPr>
          <p:cNvSpPr txBox="1"/>
          <p:nvPr/>
        </p:nvSpPr>
        <p:spPr>
          <a:xfrm>
            <a:off x="7176120" y="1989772"/>
            <a:ext cx="43204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The longest Hybrid girder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Saddle to steel anchorage box (80t)</a:t>
            </a:r>
            <a:endParaRPr lang="ja-JP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852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04">
            <a:extLst>
              <a:ext uri="{FF2B5EF4-FFF2-40B4-BE49-F238E27FC236}">
                <a16:creationId xmlns:a16="http://schemas.microsoft.com/office/drawing/2014/main" id="{375C85A4-B181-42CA-8332-0D4A2D324A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6"/>
          <a:stretch/>
        </p:blipFill>
        <p:spPr>
          <a:xfrm>
            <a:off x="2495600" y="1750977"/>
            <a:ext cx="3636542" cy="235791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 descr="35">
            <a:extLst>
              <a:ext uri="{FF2B5EF4-FFF2-40B4-BE49-F238E27FC236}">
                <a16:creationId xmlns:a16="http://schemas.microsoft.com/office/drawing/2014/main" id="{BF21C7BF-F19F-4748-B508-D5DA6BD20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7092" y="1750977"/>
            <a:ext cx="3563888" cy="235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揖斐張り出し">
            <a:extLst>
              <a:ext uri="{FF2B5EF4-FFF2-40B4-BE49-F238E27FC236}">
                <a16:creationId xmlns:a16="http://schemas.microsoft.com/office/drawing/2014/main" id="{2DFF8785-93E4-4F1A-A6EF-1A1B55470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7092" y="4152302"/>
            <a:ext cx="3563888" cy="2375166"/>
          </a:xfrm>
          <a:prstGeom prst="rect">
            <a:avLst/>
          </a:prstGeom>
          <a:noFill/>
        </p:spPr>
      </p:pic>
      <p:pic>
        <p:nvPicPr>
          <p:cNvPr id="9" name="Picture 4" descr="017_鋼桁一括架設">
            <a:extLst>
              <a:ext uri="{FF2B5EF4-FFF2-40B4-BE49-F238E27FC236}">
                <a16:creationId xmlns:a16="http://schemas.microsoft.com/office/drawing/2014/main" id="{58855416-34C3-495E-BFE4-17EBDCFBF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12906"/>
          <a:stretch/>
        </p:blipFill>
        <p:spPr bwMode="auto">
          <a:xfrm>
            <a:off x="2495601" y="4152302"/>
            <a:ext cx="3636541" cy="2375166"/>
          </a:xfrm>
          <a:prstGeom prst="rect">
            <a:avLst/>
          </a:prstGeom>
          <a:noFill/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C8510A3E-70AA-481D-8B3B-8BD643ABF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752" y="1713002"/>
            <a:ext cx="2592288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b="1" dirty="0">
                <a:solidFill>
                  <a:schemeClr val="bg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Fabrication Yard</a:t>
            </a:r>
            <a:r>
              <a:rPr kumimoji="1" lang="ja-JP" alt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（</a:t>
            </a:r>
            <a:r>
              <a:rPr kumimoji="1" lang="en-US" altLang="ja-JP" sz="2000" b="1" dirty="0">
                <a:solidFill>
                  <a:schemeClr val="bg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100,000m</a:t>
            </a:r>
            <a:r>
              <a:rPr kumimoji="1" lang="en-US" altLang="ja-JP" sz="2000" b="1" baseline="30000" dirty="0">
                <a:solidFill>
                  <a:schemeClr val="bg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kumimoji="1" lang="ja-JP" alt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）</a:t>
            </a:r>
            <a:endParaRPr kumimoji="1" lang="en-US" altLang="ja-JP" sz="2000" b="1" dirty="0">
              <a:solidFill>
                <a:schemeClr val="bg1"/>
              </a:solidFill>
              <a:latin typeface="Calibri" panose="020F0502020204030204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FEAC0331-54B6-45AF-8A58-AAA719B05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0839" y="5817458"/>
            <a:ext cx="2557169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b="1" dirty="0">
                <a:solidFill>
                  <a:schemeClr val="bg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Lifting of Steel Girder</a:t>
            </a:r>
            <a:r>
              <a:rPr kumimoji="1" lang="ja-JP" alt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（</a:t>
            </a:r>
            <a:r>
              <a:rPr kumimoji="1" lang="en-US" altLang="ja-JP" sz="2000" b="1" dirty="0">
                <a:solidFill>
                  <a:schemeClr val="bg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2000</a:t>
            </a:r>
            <a:r>
              <a:rPr kumimoji="1" lang="ja-JP" alt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ｔ）</a:t>
            </a:r>
            <a:endParaRPr kumimoji="1" lang="en-US" altLang="ja-JP" sz="2000" b="1" dirty="0">
              <a:solidFill>
                <a:schemeClr val="bg1"/>
              </a:solidFill>
              <a:latin typeface="Calibri" panose="020F0502020204030204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E6430640-35CF-41A8-A329-84F2217C2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168" y="1772816"/>
            <a:ext cx="2364248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b="1" dirty="0">
                <a:solidFill>
                  <a:schemeClr val="bg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Segment</a:t>
            </a:r>
            <a:r>
              <a:rPr kumimoji="1" lang="ja-JP" alt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（</a:t>
            </a:r>
            <a:r>
              <a:rPr kumimoji="1" lang="en-US" altLang="ja-JP" sz="2000" b="1" dirty="0">
                <a:solidFill>
                  <a:schemeClr val="bg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400</a:t>
            </a:r>
            <a:r>
              <a:rPr kumimoji="1" lang="ja-JP" alt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ｔ）</a:t>
            </a:r>
            <a:endParaRPr kumimoji="1" lang="en-US" altLang="ja-JP" sz="2000" b="1" dirty="0">
              <a:solidFill>
                <a:schemeClr val="bg1"/>
              </a:solidFill>
              <a:latin typeface="Calibri" panose="020F0502020204030204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833BCBD5-534D-468E-9CD8-D83ABFADF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5617" y="6053226"/>
            <a:ext cx="2056807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b="1" dirty="0">
                <a:solidFill>
                  <a:schemeClr val="bg1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Lifting Traveler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5A94A664-1CF5-4091-A921-B479FDC85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Construction of </a:t>
            </a:r>
            <a:r>
              <a:rPr kumimoji="1" lang="en-US" altLang="ja-JP" sz="2800" b="1" dirty="0" err="1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Ibigawa</a:t>
            </a: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 Bridge</a:t>
            </a:r>
            <a:endParaRPr kumimoji="1" lang="ja-JP" altLang="en-US" sz="2800" b="1" dirty="0">
              <a:solidFill>
                <a:srgbClr val="000000"/>
              </a:solidFill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027911E-79C7-8B2B-8A9C-8D85D51D975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6CA4F6C-053B-EE5D-3A31-13BA5CD449D5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1B3BC5B-5750-0F0C-A195-0D681523C1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BDCC370-D32C-180E-9524-F00EFCEA55C9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4" name="スライド番号プレースホルダー 1">
            <a:extLst>
              <a:ext uri="{FF2B5EF4-FFF2-40B4-BE49-F238E27FC236}">
                <a16:creationId xmlns:a16="http://schemas.microsoft.com/office/drawing/2014/main" id="{C907AF6A-F52E-BD0D-BFF5-9A9C27962A76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595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asugafig07">
            <a:extLst>
              <a:ext uri="{FF2B5EF4-FFF2-40B4-BE49-F238E27FC236}">
                <a16:creationId xmlns:a16="http://schemas.microsoft.com/office/drawing/2014/main" id="{86A24C80-432D-424A-87B1-D8226E4D1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14338"/>
          <a:stretch/>
        </p:blipFill>
        <p:spPr bwMode="auto">
          <a:xfrm>
            <a:off x="5087888" y="3140968"/>
            <a:ext cx="689967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id="{5A94A664-1CF5-4091-A921-B479FDC85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Shin-</a:t>
            </a:r>
            <a:r>
              <a:rPr kumimoji="1" lang="en-US" altLang="ja-JP" sz="2800" b="1" dirty="0" err="1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Meisei</a:t>
            </a: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 Bridge (2004)</a:t>
            </a:r>
            <a:endParaRPr kumimoji="1" lang="ja-JP" altLang="en-US" sz="2800" b="1" dirty="0">
              <a:solidFill>
                <a:srgbClr val="000000"/>
              </a:solidFill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pic>
        <p:nvPicPr>
          <p:cNvPr id="6" name="Picture 9" descr="DSCN0499">
            <a:extLst>
              <a:ext uri="{FF2B5EF4-FFF2-40B4-BE49-F238E27FC236}">
                <a16:creationId xmlns:a16="http://schemas.microsoft.com/office/drawing/2014/main" id="{99627793-D586-451B-904F-01614EBE8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62" y="2492896"/>
            <a:ext cx="4704523" cy="352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4CD1B75D-D981-E185-1B0F-19FD0EDB78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A2F4D23-6FE9-3DB3-E67E-43FA21E66FC5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CE8D2D3-2421-09AE-7484-7FCC766B9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D7141ED-52D5-1C1E-7B59-6DA1A87F370E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A8E363B5-7B69-2A08-ED27-69DBBC0EA378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915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5">
            <a:extLst>
              <a:ext uri="{FF2B5EF4-FFF2-40B4-BE49-F238E27FC236}">
                <a16:creationId xmlns:a16="http://schemas.microsoft.com/office/drawing/2014/main" id="{BF64B982-CD37-47E6-A9CD-8A43D73D1F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9456" y="1826537"/>
            <a:ext cx="4614990" cy="4176390"/>
          </a:xfrm>
          <a:noFill/>
          <a:ln/>
        </p:spPr>
      </p:pic>
      <p:pic>
        <p:nvPicPr>
          <p:cNvPr id="7" name="Picture 48" descr="MK-15">
            <a:extLst>
              <a:ext uri="{FF2B5EF4-FFF2-40B4-BE49-F238E27FC236}">
                <a16:creationId xmlns:a16="http://schemas.microsoft.com/office/drawing/2014/main" id="{4DD5B129-871C-414B-B504-A98F4E14D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3919822"/>
            <a:ext cx="2573302" cy="180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4_新名西斜材定着">
            <a:extLst>
              <a:ext uri="{FF2B5EF4-FFF2-40B4-BE49-F238E27FC236}">
                <a16:creationId xmlns:a16="http://schemas.microsoft.com/office/drawing/2014/main" id="{1705A5E9-DA5E-4155-B6E6-89579EA66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3919822"/>
            <a:ext cx="2708920" cy="180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楕円 1">
            <a:extLst>
              <a:ext uri="{FF2B5EF4-FFF2-40B4-BE49-F238E27FC236}">
                <a16:creationId xmlns:a16="http://schemas.microsoft.com/office/drawing/2014/main" id="{C563A91E-DAE2-4554-9F56-1597A2B3308C}"/>
              </a:ext>
            </a:extLst>
          </p:cNvPr>
          <p:cNvSpPr/>
          <p:nvPr/>
        </p:nvSpPr>
        <p:spPr bwMode="auto">
          <a:xfrm>
            <a:off x="1872000" y="1869307"/>
            <a:ext cx="792088" cy="1457559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1" lang="ja-JP" altLang="en-US" sz="2000">
              <a:solidFill>
                <a:srgbClr val="000000"/>
              </a:solidFill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0" name="Picture 5" descr="Kasugafig27">
            <a:extLst>
              <a:ext uri="{FF2B5EF4-FFF2-40B4-BE49-F238E27FC236}">
                <a16:creationId xmlns:a16="http://schemas.microsoft.com/office/drawing/2014/main" id="{5CEB4E3C-D0C8-4DCB-91D4-EC738A2E2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31193" y="1488376"/>
            <a:ext cx="2030822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4">
            <a:extLst>
              <a:ext uri="{FF2B5EF4-FFF2-40B4-BE49-F238E27FC236}">
                <a16:creationId xmlns:a16="http://schemas.microsoft.com/office/drawing/2014/main" id="{3617F162-5EAE-44E7-A36C-66493AECC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3693" y="5847663"/>
            <a:ext cx="4447371" cy="707886"/>
          </a:xfrm>
          <a:prstGeom prst="rect">
            <a:avLst/>
          </a:prstGeom>
          <a:solidFill>
            <a:schemeClr val="accent5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dirty="0">
                <a:latin typeface="Calibri" panose="020F0502020204030204" pitchFamily="34" charset="0"/>
                <a:ea typeface="メイリオ"/>
                <a:cs typeface="メイリオ"/>
              </a:rPr>
              <a:t>Horizontal Tension     </a:t>
            </a:r>
            <a:r>
              <a:rPr kumimoji="1" lang="ja-JP" altLang="en-US" sz="2000" dirty="0">
                <a:latin typeface="Calibri" panose="020F0502020204030204" pitchFamily="34" charset="0"/>
                <a:ea typeface="メイリオ"/>
                <a:cs typeface="メイリオ"/>
              </a:rPr>
              <a:t>：</a:t>
            </a:r>
            <a:r>
              <a:rPr kumimoji="1" lang="en-US" altLang="ja-JP" sz="2000" dirty="0">
                <a:latin typeface="Calibri" panose="020F0502020204030204" pitchFamily="34" charset="0"/>
                <a:ea typeface="メイリオ"/>
                <a:cs typeface="メイリオ"/>
              </a:rPr>
              <a:t>Steel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dirty="0">
                <a:latin typeface="Calibri" panose="020F0502020204030204" pitchFamily="34" charset="0"/>
                <a:ea typeface="メイリオ"/>
                <a:cs typeface="メイリオ"/>
              </a:rPr>
              <a:t>Vertical Compression</a:t>
            </a:r>
            <a:r>
              <a:rPr kumimoji="1" lang="ja-JP" altLang="en-US" sz="2000" dirty="0">
                <a:latin typeface="Calibri" panose="020F0502020204030204" pitchFamily="34" charset="0"/>
                <a:ea typeface="メイリオ"/>
                <a:cs typeface="メイリオ"/>
              </a:rPr>
              <a:t>：</a:t>
            </a:r>
            <a:r>
              <a:rPr kumimoji="1" lang="en-US" altLang="ja-JP" sz="2000" dirty="0">
                <a:latin typeface="Calibri" panose="020F0502020204030204" pitchFamily="34" charset="0"/>
                <a:ea typeface="メイリオ"/>
                <a:cs typeface="メイリオ"/>
              </a:rPr>
              <a:t>Steel &amp; Concrete </a:t>
            </a:r>
          </a:p>
        </p:txBody>
      </p:sp>
      <p:sp>
        <p:nvSpPr>
          <p:cNvPr id="3" name="矢印: 左 2">
            <a:extLst>
              <a:ext uri="{FF2B5EF4-FFF2-40B4-BE49-F238E27FC236}">
                <a16:creationId xmlns:a16="http://schemas.microsoft.com/office/drawing/2014/main" id="{04EC2CCF-7823-4DD6-BC75-176369DB37CC}"/>
              </a:ext>
            </a:extLst>
          </p:cNvPr>
          <p:cNvSpPr/>
          <p:nvPr/>
        </p:nvSpPr>
        <p:spPr bwMode="auto">
          <a:xfrm>
            <a:off x="3431704" y="2802166"/>
            <a:ext cx="576064" cy="168498"/>
          </a:xfrm>
          <a:prstGeom prst="leftArrow">
            <a:avLst>
              <a:gd name="adj1" fmla="val 50000"/>
              <a:gd name="adj2" fmla="val 176448"/>
            </a:avLst>
          </a:prstGeom>
          <a:solidFill>
            <a:srgbClr val="FF0000"/>
          </a:solidFill>
          <a:ln w="7938" cap="flat" cmpd="sng" algn="ctr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1" lang="ja-JP" altLang="en-US" sz="2000">
              <a:solidFill>
                <a:srgbClr val="000000"/>
              </a:solidFill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2" name="矢印: 左 11">
            <a:extLst>
              <a:ext uri="{FF2B5EF4-FFF2-40B4-BE49-F238E27FC236}">
                <a16:creationId xmlns:a16="http://schemas.microsoft.com/office/drawing/2014/main" id="{6431190A-B1FC-4657-A606-3EDA6B06C4F2}"/>
              </a:ext>
            </a:extLst>
          </p:cNvPr>
          <p:cNvSpPr/>
          <p:nvPr/>
        </p:nvSpPr>
        <p:spPr bwMode="auto">
          <a:xfrm rot="10800000">
            <a:off x="5807968" y="2802166"/>
            <a:ext cx="576064" cy="168498"/>
          </a:xfrm>
          <a:prstGeom prst="leftArrow">
            <a:avLst>
              <a:gd name="adj1" fmla="val 50000"/>
              <a:gd name="adj2" fmla="val 176448"/>
            </a:avLst>
          </a:prstGeom>
          <a:solidFill>
            <a:srgbClr val="FF0000"/>
          </a:solidFill>
          <a:ln w="7938" cap="flat" cmpd="sng" algn="ctr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1" lang="ja-JP" altLang="en-US" sz="2000">
              <a:solidFill>
                <a:srgbClr val="000000"/>
              </a:solidFill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5A94A664-1CF5-4091-A921-B479FDC85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Development of steel box anchorage for the pylon</a:t>
            </a:r>
            <a:endParaRPr kumimoji="1" lang="ja-JP" altLang="en-US" sz="2800" b="1" dirty="0">
              <a:solidFill>
                <a:srgbClr val="000000"/>
              </a:solidFill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sp>
        <p:nvSpPr>
          <p:cNvPr id="15" name="Text Box 58"/>
          <p:cNvSpPr txBox="1">
            <a:spLocks noChangeArrowheads="1"/>
          </p:cNvSpPr>
          <p:nvPr/>
        </p:nvSpPr>
        <p:spPr bwMode="auto">
          <a:xfrm>
            <a:off x="3719736" y="1676036"/>
            <a:ext cx="3031938" cy="400110"/>
          </a:xfrm>
          <a:prstGeom prst="rect">
            <a:avLst/>
          </a:prstGeom>
          <a:solidFill>
            <a:schemeClr val="accent5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</a:rPr>
              <a:t>Concrete after Completion</a:t>
            </a:r>
          </a:p>
        </p:txBody>
      </p:sp>
      <p:sp>
        <p:nvSpPr>
          <p:cNvPr id="16" name="Line 59"/>
          <p:cNvSpPr>
            <a:spLocks noChangeShapeType="1"/>
          </p:cNvSpPr>
          <p:nvPr/>
        </p:nvSpPr>
        <p:spPr bwMode="auto">
          <a:xfrm>
            <a:off x="4943872" y="2076146"/>
            <a:ext cx="1" cy="34474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AD194F4-DC1C-2088-C139-F8DEA1B802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23EA5B8-0FCA-A0E9-ED59-3B3124B52D2F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B05AAA5-2584-4D38-FB31-E20AF29F7F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09E4294-16EB-8FD5-2239-16A11AD0FD42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7" name="スライド番号プレースホルダー 1">
            <a:extLst>
              <a:ext uri="{FF2B5EF4-FFF2-40B4-BE49-F238E27FC236}">
                <a16:creationId xmlns:a16="http://schemas.microsoft.com/office/drawing/2014/main" id="{6F9C4C05-BC00-9488-B255-A10135386CD5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テキスト ボックス 27">
            <a:extLst>
              <a:ext uri="{FF2B5EF4-FFF2-40B4-BE49-F238E27FC236}">
                <a16:creationId xmlns:a16="http://schemas.microsoft.com/office/drawing/2014/main" id="{6E6CF0C2-5F70-6F89-8F3B-4F8ADF6CC2D6}"/>
              </a:ext>
            </a:extLst>
          </p:cNvPr>
          <p:cNvSpPr txBox="1"/>
          <p:nvPr/>
        </p:nvSpPr>
        <p:spPr>
          <a:xfrm>
            <a:off x="3577341" y="3514579"/>
            <a:ext cx="3885189" cy="400110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ja-JP" sz="2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plate is just metal touch.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971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6" name="Picture 6" descr="Kasugafig09"/>
          <p:cNvPicPr>
            <a:picLocks noChangeAspect="1" noChangeArrowheads="1"/>
          </p:cNvPicPr>
          <p:nvPr/>
        </p:nvPicPr>
        <p:blipFill rotWithShape="1">
          <a:blip r:embed="rId2" cstate="print"/>
          <a:srcRect l="9917" r="11570"/>
          <a:stretch/>
        </p:blipFill>
        <p:spPr bwMode="auto">
          <a:xfrm>
            <a:off x="5122913" y="3006196"/>
            <a:ext cx="6840760" cy="1954803"/>
          </a:xfrm>
          <a:prstGeom prst="rect">
            <a:avLst/>
          </a:prstGeom>
          <a:noFill/>
        </p:spPr>
      </p:pic>
      <p:pic>
        <p:nvPicPr>
          <p:cNvPr id="322569" name="Picture 9" descr="HimiBrid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368" y="2420888"/>
            <a:ext cx="4715545" cy="3125420"/>
          </a:xfrm>
          <a:prstGeom prst="rect">
            <a:avLst/>
          </a:prstGeom>
          <a:noFill/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5A94A664-1CF5-4091-A921-B479FDC85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Himi Bridge (2004)</a:t>
            </a:r>
            <a:endParaRPr kumimoji="1" lang="ja-JP" altLang="en-US" sz="2800" b="1" dirty="0">
              <a:solidFill>
                <a:srgbClr val="000000"/>
              </a:solidFill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0996CC4-EC50-0318-6EFB-115C28A421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9C81520-6770-F714-3EA9-7490BAFF66D0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FB8358A-2BB9-ECF6-D8EC-668B11A55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00DEF2A-CF14-DD71-5608-E278C499CF7E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6" name="スライド番号プレースホルダー 1">
            <a:extLst>
              <a:ext uri="{FF2B5EF4-FFF2-40B4-BE49-F238E27FC236}">
                <a16:creationId xmlns:a16="http://schemas.microsoft.com/office/drawing/2014/main" id="{F87C5F24-6E36-9235-78E7-F70C3EC783B8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33466DF-48EB-702C-BDBA-8A66AD3660CF}"/>
              </a:ext>
            </a:extLst>
          </p:cNvPr>
          <p:cNvSpPr txBox="1"/>
          <p:nvPr/>
        </p:nvSpPr>
        <p:spPr>
          <a:xfrm>
            <a:off x="3431704" y="1770252"/>
            <a:ext cx="53285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Extradosed bridge with Corrugated Steel Web</a:t>
            </a:r>
            <a:endParaRPr lang="ja-JP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397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2135" y="2996952"/>
            <a:ext cx="4228053" cy="2289015"/>
          </a:xfrm>
          <a:solidFill>
            <a:schemeClr val="bg1">
              <a:lumMod val="50000"/>
            </a:schemeClr>
          </a:solidFill>
          <a:ln/>
        </p:spPr>
      </p:pic>
      <p:sp>
        <p:nvSpPr>
          <p:cNvPr id="142343" name="Text Box 7"/>
          <p:cNvSpPr txBox="1">
            <a:spLocks noChangeArrowheads="1"/>
          </p:cNvSpPr>
          <p:nvPr/>
        </p:nvSpPr>
        <p:spPr bwMode="auto">
          <a:xfrm>
            <a:off x="1619881" y="2141181"/>
            <a:ext cx="89522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altLang="ja-JP" sz="2000" dirty="0">
                <a:latin typeface="Calibri" panose="020F0502020204030204" pitchFamily="34" charset="0"/>
              </a:rPr>
              <a:t>Steel Diaphragm of </a:t>
            </a:r>
            <a:r>
              <a:rPr lang="en-US" altLang="ja-JP" sz="2000" dirty="0" err="1">
                <a:latin typeface="Calibri" panose="020F0502020204030204" pitchFamily="34" charset="0"/>
              </a:rPr>
              <a:t>Himi</a:t>
            </a:r>
            <a:r>
              <a:rPr lang="en-US" altLang="ja-JP" sz="2000" dirty="0">
                <a:latin typeface="Calibri" panose="020F0502020204030204" pitchFamily="34" charset="0"/>
              </a:rPr>
              <a:t> Bridge for Corrugated Steel Web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5A94A664-1CF5-4091-A921-B479FDC85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215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Stay sable anchorage in the girder</a:t>
            </a:r>
            <a:endParaRPr kumimoji="1" lang="ja-JP" altLang="en-US" sz="2800" b="1" dirty="0">
              <a:solidFill>
                <a:srgbClr val="000000"/>
              </a:solidFill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pic>
        <p:nvPicPr>
          <p:cNvPr id="8" name="Picture 2" descr="SN02-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893" y="2996952"/>
            <a:ext cx="3256658" cy="228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図 448" descr="C:\Users\aae80183\Desktop\DATA(D)\春日data\fib\fib原稿\Extradosed Bridges(SCI)\fibSC\obj\Kasugafig30.jpg">
            <a:extLst>
              <a:ext uri="{FF2B5EF4-FFF2-40B4-BE49-F238E27FC236}">
                <a16:creationId xmlns:a16="http://schemas.microsoft.com/office/drawing/2014/main" id="{E9DFB402-CB2A-4CF6-829B-D35D28611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2996952"/>
            <a:ext cx="3035130" cy="227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BACFE26-671E-AC04-2ACE-272AEDB8C2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B0E25E6-DE6B-E54C-7717-870509A468DD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135552C-7113-E92E-ED83-F5BF3B3ACD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C07AA4B-16E9-38B1-0581-9F71DCAEC059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D30DD9D9-E6B8-A6A7-E26A-0364720E7423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630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8" name="Picture 4" descr="Kasugafig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1988840"/>
            <a:ext cx="6120731" cy="450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230" name="AutoShape 6"/>
          <p:cNvSpPr>
            <a:spLocks noChangeArrowheads="1"/>
          </p:cNvSpPr>
          <p:nvPr/>
        </p:nvSpPr>
        <p:spPr bwMode="auto">
          <a:xfrm>
            <a:off x="7320136" y="2356019"/>
            <a:ext cx="106889" cy="516497"/>
          </a:xfrm>
          <a:prstGeom prst="downArrow">
            <a:avLst>
              <a:gd name="adj1" fmla="val 50000"/>
              <a:gd name="adj2" fmla="val 121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308232" name="AutoShape 8"/>
          <p:cNvSpPr>
            <a:spLocks noChangeArrowheads="1"/>
          </p:cNvSpPr>
          <p:nvPr/>
        </p:nvSpPr>
        <p:spPr bwMode="auto">
          <a:xfrm>
            <a:off x="7536160" y="2564904"/>
            <a:ext cx="106889" cy="516497"/>
          </a:xfrm>
          <a:prstGeom prst="downArrow">
            <a:avLst>
              <a:gd name="adj1" fmla="val 50000"/>
              <a:gd name="adj2" fmla="val 121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308233" name="Text Box 9"/>
          <p:cNvSpPr txBox="1">
            <a:spLocks noChangeArrowheads="1"/>
          </p:cNvSpPr>
          <p:nvPr/>
        </p:nvSpPr>
        <p:spPr bwMode="auto">
          <a:xfrm>
            <a:off x="7564769" y="2122132"/>
            <a:ext cx="1136190" cy="400110"/>
          </a:xfrm>
          <a:prstGeom prst="rect">
            <a:avLst/>
          </a:prstGeom>
          <a:solidFill>
            <a:srgbClr val="FFFF99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Loading</a:t>
            </a:r>
          </a:p>
        </p:txBody>
      </p:sp>
      <p:sp>
        <p:nvSpPr>
          <p:cNvPr id="308234" name="Text Box 10"/>
          <p:cNvSpPr txBox="1">
            <a:spLocks noChangeArrowheads="1"/>
          </p:cNvSpPr>
          <p:nvPr/>
        </p:nvSpPr>
        <p:spPr bwMode="auto">
          <a:xfrm>
            <a:off x="3200272" y="5829782"/>
            <a:ext cx="1857409" cy="400110"/>
          </a:xfrm>
          <a:prstGeom prst="rect">
            <a:avLst/>
          </a:prstGeom>
          <a:solidFill>
            <a:srgbClr val="FFFF99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Bearing Bram</a:t>
            </a:r>
          </a:p>
        </p:txBody>
      </p:sp>
      <p:sp>
        <p:nvSpPr>
          <p:cNvPr id="308235" name="Line 11"/>
          <p:cNvSpPr>
            <a:spLocks noChangeShapeType="1"/>
          </p:cNvSpPr>
          <p:nvPr/>
        </p:nvSpPr>
        <p:spPr bwMode="auto">
          <a:xfrm flipV="1">
            <a:off x="5057681" y="5241412"/>
            <a:ext cx="606595" cy="72416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308236" name="Text Box 12"/>
          <p:cNvSpPr txBox="1">
            <a:spLocks noChangeArrowheads="1"/>
          </p:cNvSpPr>
          <p:nvPr/>
        </p:nvSpPr>
        <p:spPr bwMode="auto">
          <a:xfrm>
            <a:off x="2889150" y="4199762"/>
            <a:ext cx="917000" cy="400110"/>
          </a:xfrm>
          <a:prstGeom prst="rect">
            <a:avLst/>
          </a:prstGeom>
          <a:solidFill>
            <a:srgbClr val="FFFF99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Girder</a:t>
            </a:r>
          </a:p>
        </p:txBody>
      </p:sp>
      <p:sp>
        <p:nvSpPr>
          <p:cNvPr id="308237" name="Line 13"/>
          <p:cNvSpPr>
            <a:spLocks noChangeShapeType="1"/>
          </p:cNvSpPr>
          <p:nvPr/>
        </p:nvSpPr>
        <p:spPr bwMode="auto">
          <a:xfrm flipV="1">
            <a:off x="3806150" y="4037737"/>
            <a:ext cx="908557" cy="36208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308238" name="Text Box 14"/>
          <p:cNvSpPr txBox="1">
            <a:spLocks noChangeArrowheads="1"/>
          </p:cNvSpPr>
          <p:nvPr/>
        </p:nvSpPr>
        <p:spPr bwMode="auto">
          <a:xfrm>
            <a:off x="4905294" y="2248206"/>
            <a:ext cx="2211438" cy="400110"/>
          </a:xfrm>
          <a:prstGeom prst="rect">
            <a:avLst/>
          </a:prstGeom>
          <a:solidFill>
            <a:srgbClr val="FFFF99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Extradosed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 Cable</a:t>
            </a:r>
          </a:p>
        </p:txBody>
      </p:sp>
      <p:sp>
        <p:nvSpPr>
          <p:cNvPr id="308239" name="Line 15"/>
          <p:cNvSpPr>
            <a:spLocks noChangeShapeType="1"/>
          </p:cNvSpPr>
          <p:nvPr/>
        </p:nvSpPr>
        <p:spPr bwMode="auto">
          <a:xfrm flipH="1">
            <a:off x="4758722" y="2636912"/>
            <a:ext cx="545190" cy="66945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5A94A664-1CF5-4091-A921-B479FDC85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メイリオ"/>
              </a:rPr>
              <a:t>Half size model test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FEEB55A-7FA1-C293-AA18-5DECAD3221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ACD06B2-FEA4-8153-014E-DE45BB237EB5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9C623A1-ECCD-B018-3BC9-44A57D092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D874811-300F-C961-73BC-FBA391099AF1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6" name="スライド番号プレースホルダー 1">
            <a:extLst>
              <a:ext uri="{FF2B5EF4-FFF2-40B4-BE49-F238E27FC236}">
                <a16:creationId xmlns:a16="http://schemas.microsoft.com/office/drawing/2014/main" id="{9023A0C0-A686-486F-E53E-20D6C30BE5F8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688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75420" y="3122966"/>
            <a:ext cx="10441160" cy="6120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altLang="ja-JP" sz="3600" b="1" dirty="0"/>
              <a:t>Birth</a:t>
            </a:r>
          </a:p>
        </p:txBody>
      </p:sp>
    </p:spTree>
    <p:extLst>
      <p:ext uri="{BB962C8B-B14F-4D97-AF65-F5344CB8AC3E}">
        <p14:creationId xmlns:p14="http://schemas.microsoft.com/office/powerpoint/2010/main" val="2709692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593" y="1988840"/>
            <a:ext cx="7129040" cy="442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5A94A664-1CF5-4091-A921-B479FDC85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Calibri" panose="020F0502020204030204" pitchFamily="34" charset="0"/>
              </a:rPr>
              <a:t>Test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Calibri" panose="020F0502020204030204" pitchFamily="34" charset="0"/>
              </a:rPr>
              <a:t> </a:t>
            </a: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Calibri" panose="020F0502020204030204" pitchFamily="34" charset="0"/>
              </a:rPr>
              <a:t>results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Calibri" panose="020F0502020204030204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BEF34C3-B4E4-955C-9A6A-3EDBE65821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100BD3B-2C64-7B85-031E-E838C9767F44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B92E886-6391-1E36-D62E-743620D00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DE159C9-7C20-3E8E-04B8-C4437D9BFE7B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0" name="スライド番号プレースホルダー 1">
            <a:extLst>
              <a:ext uri="{FF2B5EF4-FFF2-40B4-BE49-F238E27FC236}">
                <a16:creationId xmlns:a16="http://schemas.microsoft.com/office/drawing/2014/main" id="{82C080C8-31B4-C61D-5B15-D198DD76C0FF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651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aae80183\デスクトップ\DATA(D)\春日data\IABSE2013\keynote\paper\材料\130531_八ﾂ場2号橋(複合ED)\P53105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492896"/>
            <a:ext cx="4511228" cy="3588713"/>
          </a:xfrm>
          <a:prstGeom prst="rect">
            <a:avLst/>
          </a:prstGeom>
          <a:noFill/>
        </p:spPr>
      </p:pic>
      <p:pic>
        <p:nvPicPr>
          <p:cNvPr id="8" name="Picture 2" descr="C:\Users\doboku01\Desktop\IBC2013\presentation\材料\P5310569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705" y="2492895"/>
            <a:ext cx="4512295" cy="3588713"/>
          </a:xfrm>
          <a:prstGeom prst="rect">
            <a:avLst/>
          </a:prstGeom>
          <a:noFill/>
          <a:ln w="317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5A94A664-1CF5-4091-A921-B479FDC85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メイリオ"/>
              </a:rPr>
              <a:t>Fudo Bridge (2010)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23D1B0-08ED-C511-8A46-F939014AE615}"/>
              </a:ext>
            </a:extLst>
          </p:cNvPr>
          <p:cNvSpPr txBox="1"/>
          <p:nvPr/>
        </p:nvSpPr>
        <p:spPr>
          <a:xfrm>
            <a:off x="3431704" y="1770252"/>
            <a:ext cx="53285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Extradosed bridge with composite truss</a:t>
            </a:r>
            <a:endParaRPr lang="ja-JP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81483C4-5F27-CB97-9435-F3CC3A6A60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3722D53-C829-AD40-AFB0-AFA251D34C71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E7B7E8D-7CC8-BA7B-AB6A-0C8CA9552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5EEA660-BB3B-EFAB-DCF3-42B55203CB68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3" name="スライド番号プレースホルダー 1">
            <a:extLst>
              <a:ext uri="{FF2B5EF4-FFF2-40B4-BE49-F238E27FC236}">
                <a16:creationId xmlns:a16="http://schemas.microsoft.com/office/drawing/2014/main" id="{13642E71-B8C8-A944-ED3B-3C3190E0836C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825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648000"/>
            <a:ext cx="12192000" cy="522000"/>
          </a:xfrm>
        </p:spPr>
        <p:txBody>
          <a:bodyPr/>
          <a:lstStyle/>
          <a:p>
            <a:pPr algn="ctr"/>
            <a:r>
              <a:rPr lang="en-US" altLang="ja-JP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Test </a:t>
            </a:r>
            <a:r>
              <a:rPr lang="en-US" altLang="ja-JP" sz="2800" b="1" dirty="0">
                <a:latin typeface="Calibri" panose="020F0502020204030204" pitchFamily="34" charset="0"/>
              </a:rPr>
              <a:t>of</a:t>
            </a:r>
            <a:r>
              <a:rPr lang="en-US" altLang="ja-JP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truss </a:t>
            </a:r>
            <a:r>
              <a:rPr lang="en-US" altLang="ja-JP" sz="2800" b="1" dirty="0">
                <a:latin typeface="Calibri" panose="020F0502020204030204" pitchFamily="34" charset="0"/>
              </a:rPr>
              <a:t>c</a:t>
            </a:r>
            <a:r>
              <a:rPr lang="en-US" altLang="ja-JP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onnection</a:t>
            </a:r>
          </a:p>
        </p:txBody>
      </p:sp>
      <p:pic>
        <p:nvPicPr>
          <p:cNvPr id="4147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" r="37992" b="3661"/>
          <a:stretch/>
        </p:blipFill>
        <p:spPr bwMode="auto">
          <a:xfrm>
            <a:off x="695847" y="2420888"/>
            <a:ext cx="5112121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4726" name="AutoShape 6"/>
          <p:cNvSpPr>
            <a:spLocks noChangeArrowheads="1"/>
          </p:cNvSpPr>
          <p:nvPr/>
        </p:nvSpPr>
        <p:spPr bwMode="auto">
          <a:xfrm>
            <a:off x="1270844" y="5000576"/>
            <a:ext cx="760412" cy="288925"/>
          </a:xfrm>
          <a:prstGeom prst="rightArrow">
            <a:avLst>
              <a:gd name="adj1" fmla="val 50000"/>
              <a:gd name="adj2" fmla="val 65797"/>
            </a:avLst>
          </a:prstGeom>
          <a:solidFill>
            <a:srgbClr val="FFC000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414727" name="AutoShape 7"/>
          <p:cNvSpPr>
            <a:spLocks noChangeArrowheads="1"/>
          </p:cNvSpPr>
          <p:nvPr/>
        </p:nvSpPr>
        <p:spPr bwMode="auto">
          <a:xfrm rot="1334725">
            <a:off x="2251919" y="3273375"/>
            <a:ext cx="963612" cy="285750"/>
          </a:xfrm>
          <a:prstGeom prst="leftArrow">
            <a:avLst>
              <a:gd name="adj1" fmla="val 50000"/>
              <a:gd name="adj2" fmla="val 84306"/>
            </a:avLst>
          </a:prstGeom>
          <a:solidFill>
            <a:srgbClr val="FFC000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</a:endParaRPr>
          </a:p>
        </p:txBody>
      </p:sp>
      <p:sp>
        <p:nvSpPr>
          <p:cNvPr id="414730" name="Text Box 10"/>
          <p:cNvSpPr txBox="1">
            <a:spLocks noChangeArrowheads="1"/>
          </p:cNvSpPr>
          <p:nvPr/>
        </p:nvSpPr>
        <p:spPr bwMode="auto">
          <a:xfrm>
            <a:off x="2639270" y="2479625"/>
            <a:ext cx="1547924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Stay Cable Force</a:t>
            </a:r>
          </a:p>
        </p:txBody>
      </p:sp>
      <p:sp>
        <p:nvSpPr>
          <p:cNvPr id="414731" name="Text Box 11"/>
          <p:cNvSpPr txBox="1">
            <a:spLocks noChangeArrowheads="1"/>
          </p:cNvSpPr>
          <p:nvPr/>
        </p:nvSpPr>
        <p:spPr bwMode="auto">
          <a:xfrm>
            <a:off x="653307" y="4567188"/>
            <a:ext cx="1548501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Horizontal Force</a:t>
            </a:r>
          </a:p>
        </p:txBody>
      </p:sp>
      <p:sp>
        <p:nvSpPr>
          <p:cNvPr id="414732" name="Text Box 12"/>
          <p:cNvSpPr txBox="1">
            <a:spLocks noChangeArrowheads="1"/>
          </p:cNvSpPr>
          <p:nvPr/>
        </p:nvSpPr>
        <p:spPr bwMode="auto">
          <a:xfrm>
            <a:off x="3431431" y="3719464"/>
            <a:ext cx="1098934" cy="3444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Tension</a:t>
            </a:r>
          </a:p>
        </p:txBody>
      </p:sp>
      <p:sp>
        <p:nvSpPr>
          <p:cNvPr id="414733" name="Text Box 13"/>
          <p:cNvSpPr txBox="1">
            <a:spLocks noChangeArrowheads="1"/>
          </p:cNvSpPr>
          <p:nvPr/>
        </p:nvSpPr>
        <p:spPr bwMode="auto">
          <a:xfrm>
            <a:off x="1343919" y="3790900"/>
            <a:ext cx="1368375" cy="273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Compression</a:t>
            </a:r>
          </a:p>
        </p:txBody>
      </p:sp>
      <p:pic>
        <p:nvPicPr>
          <p:cNvPr id="26" name="Picture 14">
            <a:extLst>
              <a:ext uri="{FF2B5EF4-FFF2-40B4-BE49-F238E27FC236}">
                <a16:creationId xmlns:a16="http://schemas.microsoft.com/office/drawing/2014/main" id="{06A4AB65-A845-40DF-A1F4-37E2E2985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00056" y="2564904"/>
            <a:ext cx="4480810" cy="350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86BF4699-DEBC-2D29-060A-2ECCD0B8C4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84CF6DB-746C-220B-A7E2-99ACF9C5F21D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3916366-0465-244B-7F79-D205022B2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9846FB7-243E-5B8E-D0CE-195028CBA649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6" name="スライド番号プレースホルダー 1">
            <a:extLst>
              <a:ext uri="{FF2B5EF4-FFF2-40B4-BE49-F238E27FC236}">
                <a16:creationId xmlns:a16="http://schemas.microsoft.com/office/drawing/2014/main" id="{211082E8-F4B8-9F20-8753-37DE592F8ADA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91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2204864"/>
            <a:ext cx="3735387" cy="3154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373766" name="Text Box 6"/>
          <p:cNvSpPr txBox="1">
            <a:spLocks noChangeArrowheads="1"/>
          </p:cNvSpPr>
          <p:nvPr/>
        </p:nvSpPr>
        <p:spPr bwMode="auto">
          <a:xfrm>
            <a:off x="3037978" y="2420888"/>
            <a:ext cx="1102866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Rib plate</a:t>
            </a:r>
          </a:p>
        </p:txBody>
      </p:sp>
      <p:sp>
        <p:nvSpPr>
          <p:cNvPr id="373767" name="Text Box 7"/>
          <p:cNvSpPr txBox="1">
            <a:spLocks noChangeArrowheads="1"/>
          </p:cNvSpPr>
          <p:nvPr/>
        </p:nvSpPr>
        <p:spPr bwMode="auto">
          <a:xfrm>
            <a:off x="3063379" y="2924944"/>
            <a:ext cx="1818575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Concrete dowel</a:t>
            </a:r>
          </a:p>
        </p:txBody>
      </p:sp>
      <p:sp>
        <p:nvSpPr>
          <p:cNvPr id="373768" name="Text Box 8"/>
          <p:cNvSpPr txBox="1">
            <a:spLocks noChangeArrowheads="1"/>
          </p:cNvSpPr>
          <p:nvPr/>
        </p:nvSpPr>
        <p:spPr bwMode="auto">
          <a:xfrm>
            <a:off x="3163392" y="3429000"/>
            <a:ext cx="1170064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Spiral bar</a:t>
            </a:r>
          </a:p>
        </p:txBody>
      </p:sp>
      <p:sp>
        <p:nvSpPr>
          <p:cNvPr id="373769" name="Text Box 9"/>
          <p:cNvSpPr txBox="1">
            <a:spLocks noChangeArrowheads="1"/>
          </p:cNvSpPr>
          <p:nvPr/>
        </p:nvSpPr>
        <p:spPr bwMode="auto">
          <a:xfrm rot="-1112747">
            <a:off x="3430881" y="4035807"/>
            <a:ext cx="1124539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Filled w/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oncrete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50" charset="-128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640" y="1557339"/>
            <a:ext cx="6985000" cy="50498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6600428" y="6165851"/>
            <a:ext cx="351250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Secondary Bending Moment (</a:t>
            </a: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kNm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)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 rot="16200000">
            <a:off x="4075697" y="3604697"/>
            <a:ext cx="2101473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Horizontal Load (</a:t>
            </a: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kN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)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6024165" y="1916113"/>
            <a:ext cx="2271969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Compression Member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9552384" y="1979548"/>
            <a:ext cx="176715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Tension Member</a:t>
            </a: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6313090" y="3284538"/>
            <a:ext cx="1593706" cy="338554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Rigid Connection</a:t>
            </a: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8256191" y="2193925"/>
            <a:ext cx="1368425" cy="738664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Rotational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    Spring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(2500kNm/rad)</a:t>
            </a: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5A94A664-1CF5-4091-A921-B479FDC85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メイリオ"/>
              </a:rPr>
              <a:t>Perforated dowel connection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ADB6198-56C3-2F7A-7BC5-CE4C53D1BE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E8DCC86-AF30-FA5C-74B3-2B18DBAB31F1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C358C5B-1886-3C4F-9A7D-8D65ECFB3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96A227D-A952-7BA8-9F75-6239BEC1F688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6" name="スライド番号プレースホルダー 1">
            <a:extLst>
              <a:ext uri="{FF2B5EF4-FFF2-40B4-BE49-F238E27FC236}">
                <a16:creationId xmlns:a16="http://schemas.microsoft.com/office/drawing/2014/main" id="{BD7CEE08-D148-0D50-2145-D70BE463BCD4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528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2049182"/>
            <a:ext cx="3521075" cy="3459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374790" name="Text Box 6"/>
          <p:cNvSpPr txBox="1">
            <a:spLocks noChangeArrowheads="1"/>
          </p:cNvSpPr>
          <p:nvPr/>
        </p:nvSpPr>
        <p:spPr bwMode="auto">
          <a:xfrm rot="-1112747">
            <a:off x="3223117" y="3819782"/>
            <a:ext cx="1124539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Filled w/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kumimoji="0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oncrete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50" charset="-128"/>
            </a:endParaRPr>
          </a:p>
        </p:txBody>
      </p:sp>
      <p:sp>
        <p:nvSpPr>
          <p:cNvPr id="374792" name="Text Box 8"/>
          <p:cNvSpPr txBox="1">
            <a:spLocks noChangeArrowheads="1"/>
          </p:cNvSpPr>
          <p:nvPr/>
        </p:nvSpPr>
        <p:spPr bwMode="auto">
          <a:xfrm>
            <a:off x="3071663" y="1988840"/>
            <a:ext cx="570990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Nut</a:t>
            </a:r>
          </a:p>
        </p:txBody>
      </p:sp>
      <p:sp>
        <p:nvSpPr>
          <p:cNvPr id="374793" name="Text Box 9"/>
          <p:cNvSpPr txBox="1">
            <a:spLocks noChangeArrowheads="1"/>
          </p:cNvSpPr>
          <p:nvPr/>
        </p:nvSpPr>
        <p:spPr bwMode="auto">
          <a:xfrm>
            <a:off x="3071664" y="2276872"/>
            <a:ext cx="1564531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Bearing plate</a:t>
            </a:r>
          </a:p>
        </p:txBody>
      </p:sp>
      <p:sp>
        <p:nvSpPr>
          <p:cNvPr id="374794" name="Text Box 10"/>
          <p:cNvSpPr txBox="1">
            <a:spLocks noChangeArrowheads="1"/>
          </p:cNvSpPr>
          <p:nvPr/>
        </p:nvSpPr>
        <p:spPr bwMode="auto">
          <a:xfrm>
            <a:off x="3071663" y="2780928"/>
            <a:ext cx="1072804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Re-bar</a:t>
            </a:r>
          </a:p>
        </p:txBody>
      </p:sp>
      <p:sp>
        <p:nvSpPr>
          <p:cNvPr id="374795" name="Text Box 11"/>
          <p:cNvSpPr txBox="1">
            <a:spLocks noChangeArrowheads="1"/>
          </p:cNvSpPr>
          <p:nvPr/>
        </p:nvSpPr>
        <p:spPr bwMode="auto">
          <a:xfrm>
            <a:off x="3287687" y="3501008"/>
            <a:ext cx="570990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Nut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1556793"/>
            <a:ext cx="7058025" cy="5094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5912147" y="1619508"/>
            <a:ext cx="2383929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Compression Member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436820" y="1684338"/>
            <a:ext cx="176715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Tension Member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8616083" y="2133600"/>
            <a:ext cx="1368425" cy="738664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Rotational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    Spring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(1000kNm/rad)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6601544" y="3484563"/>
            <a:ext cx="1593706" cy="338554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Rigid Connection</a:t>
            </a: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6687269" y="6021388"/>
            <a:ext cx="351250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Secondary Bending Moment (</a:t>
            </a: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kNm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)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 rot="16200000">
            <a:off x="3651461" y="3569780"/>
            <a:ext cx="2663875" cy="3660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Horizontal Load (</a:t>
            </a: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kN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)</a:t>
            </a: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5A94A664-1CF5-4091-A921-B479FDC85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8" y="648000"/>
            <a:ext cx="121568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メイリオ"/>
              </a:rPr>
              <a:t>Re-bar connection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8352070-5B4F-D254-7260-90EB6548F8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A0F82D6-F278-33D8-DF9F-B1993BAE5450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5891732-042F-905A-F178-BC5AA330EE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81580F7-31D0-08C9-9969-489EA306BE43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6" name="スライド番号プレースホルダー 1">
            <a:extLst>
              <a:ext uri="{FF2B5EF4-FFF2-40B4-BE49-F238E27FC236}">
                <a16:creationId xmlns:a16="http://schemas.microsoft.com/office/drawing/2014/main" id="{9E2C25D2-8B85-D951-A2BA-C58F1A0EAA33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221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">
            <a:extLst>
              <a:ext uri="{FF2B5EF4-FFF2-40B4-BE49-F238E27FC236}">
                <a16:creationId xmlns:a16="http://schemas.microsoft.com/office/drawing/2014/main" id="{6FFE71FB-56D7-493E-81CE-8BAE302D7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800" b="1" dirty="0" err="1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Mukogawa</a:t>
            </a: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 Bridge (2016)</a:t>
            </a:r>
            <a:endParaRPr kumimoji="1" lang="ja-JP" altLang="en-US" sz="2800" b="1" dirty="0">
              <a:solidFill>
                <a:srgbClr val="000000"/>
              </a:solidFill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24" y="2132856"/>
            <a:ext cx="5020025" cy="376501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A3FF951-C06A-4677-B714-2BF472A36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732" y="2132856"/>
            <a:ext cx="5020025" cy="376501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C71E480-C1A3-3D3B-2229-8DC7238CAA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1F22F9B-0D82-3312-C632-9EC2090245A3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7BB9AF5-0125-BBC8-583E-ACDE4F146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9328390-0FF5-099A-CEEF-8CB1588C6E98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3" name="スライド番号プレースホルダー 1">
            <a:extLst>
              <a:ext uri="{FF2B5EF4-FFF2-40B4-BE49-F238E27FC236}">
                <a16:creationId xmlns:a16="http://schemas.microsoft.com/office/drawing/2014/main" id="{36E8AD62-7E92-C898-7DD4-EEADCAC73D1C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324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71"/>
          <a:stretch/>
        </p:blipFill>
        <p:spPr bwMode="auto">
          <a:xfrm>
            <a:off x="1735467" y="1556793"/>
            <a:ext cx="8763620" cy="308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9"/>
          <a:stretch/>
        </p:blipFill>
        <p:spPr bwMode="auto">
          <a:xfrm>
            <a:off x="3647729" y="4797153"/>
            <a:ext cx="4968553" cy="186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5A94A664-1CF5-4091-A921-B479FDC85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800" b="1" dirty="0" err="1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Mukogawa</a:t>
            </a: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 Bridge (2016)</a:t>
            </a:r>
            <a:endParaRPr kumimoji="1" lang="ja-JP" altLang="en-US" sz="2800" b="1" dirty="0">
              <a:solidFill>
                <a:srgbClr val="000000"/>
              </a:solidFill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3AEEB1C-2FF5-0D4B-1071-B987D83E5A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98973A3-87DE-9844-6553-7476D49C5401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A6F14AA-145B-97CC-B3E9-72C0A3397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D89DEC0-DD92-F257-033B-BEF0A160DF79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8" name="スライド番号プレースホルダー 1">
            <a:extLst>
              <a:ext uri="{FF2B5EF4-FFF2-40B4-BE49-F238E27FC236}">
                <a16:creationId xmlns:a16="http://schemas.microsoft.com/office/drawing/2014/main" id="{A7AB1519-4A32-F100-BDC3-243540E6CBFA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030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687" y="1781076"/>
            <a:ext cx="68707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861" y="4044875"/>
            <a:ext cx="6834187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27"/>
          <p:cNvSpPr txBox="1"/>
          <p:nvPr/>
        </p:nvSpPr>
        <p:spPr>
          <a:xfrm>
            <a:off x="2063563" y="1465126"/>
            <a:ext cx="3528392" cy="400110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Basic design (101 segments)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テキスト ボックス 27"/>
          <p:cNvSpPr txBox="1"/>
          <p:nvPr/>
        </p:nvSpPr>
        <p:spPr>
          <a:xfrm>
            <a:off x="2063563" y="3655921"/>
            <a:ext cx="3549889" cy="400110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Detail design (54 segments)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2063563" y="5947239"/>
            <a:ext cx="8630659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Number of days required for cantilever construction reduced.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The weight of superstructure was reduced up to </a:t>
            </a: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20%</a:t>
            </a: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from the basic design.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648000"/>
            <a:ext cx="12192000" cy="52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72000" bIns="36000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Garamond" pitchFamily="18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Effects of the </a:t>
            </a:r>
            <a:r>
              <a:rPr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xtradosed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bridge with butterfly </a:t>
            </a:r>
            <a:r>
              <a:rPr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webs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492000" y="2895667"/>
            <a:ext cx="2304000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15</a:t>
            </a: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 segments for cantilever erection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996368" y="2895667"/>
            <a:ext cx="2268000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14</a:t>
            </a: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 segments for cantilever erection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672000" y="5229200"/>
            <a:ext cx="2232000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8</a:t>
            </a: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segments for cantilever erection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888088" y="5220000"/>
            <a:ext cx="2196000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8</a:t>
            </a: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 segments for cantilever erection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0187DB6-AF85-CD66-2EB8-5F3BC693BF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1ABFC2E-A7A9-167E-0269-8A5A3E9C40A1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F7F3148-7141-90CC-9C51-85E6BF57A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B4335BC-58D1-244A-43F3-F82C44A930E5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2" name="スライド番号プレースホルダー 1">
            <a:extLst>
              <a:ext uri="{FF2B5EF4-FFF2-40B4-BE49-F238E27FC236}">
                <a16:creationId xmlns:a16="http://schemas.microsoft.com/office/drawing/2014/main" id="{59437A55-82E1-BCAC-D683-3BE8B6166C31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469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図1全体一般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" t="28584" r="8080" b="29538"/>
          <a:stretch>
            <a:fillRect/>
          </a:stretch>
        </p:blipFill>
        <p:spPr bwMode="auto">
          <a:xfrm>
            <a:off x="410094" y="4050122"/>
            <a:ext cx="7740650" cy="26463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16"/>
          <p:cNvGrpSpPr>
            <a:grpSpLocks/>
          </p:cNvGrpSpPr>
          <p:nvPr/>
        </p:nvGrpSpPr>
        <p:grpSpPr bwMode="auto">
          <a:xfrm>
            <a:off x="410094" y="1441219"/>
            <a:ext cx="7743825" cy="2606675"/>
            <a:chOff x="451" y="935"/>
            <a:chExt cx="4878" cy="1642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3" r="3526"/>
            <a:stretch>
              <a:fillRect/>
            </a:stretch>
          </p:blipFill>
          <p:spPr bwMode="auto">
            <a:xfrm>
              <a:off x="453" y="935"/>
              <a:ext cx="4876" cy="1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451" y="935"/>
              <a:ext cx="705" cy="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kumimoji="1" sz="28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25" name="Picture 1208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9" t="26338" r="33682" b="33682"/>
          <a:stretch>
            <a:fillRect/>
          </a:stretch>
        </p:blipFill>
        <p:spPr bwMode="auto">
          <a:xfrm>
            <a:off x="770458" y="5478215"/>
            <a:ext cx="687387" cy="649288"/>
          </a:xfrm>
          <a:prstGeom prst="rect">
            <a:avLst/>
          </a:prstGeom>
          <a:noFill/>
          <a:ln w="0">
            <a:solidFill>
              <a:srgbClr val="000514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08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9" t="21591" r="28870" b="28787"/>
          <a:stretch>
            <a:fillRect/>
          </a:stretch>
        </p:blipFill>
        <p:spPr bwMode="auto">
          <a:xfrm>
            <a:off x="3939107" y="5729040"/>
            <a:ext cx="901700" cy="819150"/>
          </a:xfrm>
          <a:prstGeom prst="rect">
            <a:avLst/>
          </a:prstGeom>
          <a:noFill/>
          <a:ln w="0">
            <a:solidFill>
              <a:srgbClr val="000514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08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4" t="26591" r="36066" b="33682"/>
          <a:stretch>
            <a:fillRect/>
          </a:stretch>
        </p:blipFill>
        <p:spPr bwMode="auto">
          <a:xfrm>
            <a:off x="5702820" y="5765554"/>
            <a:ext cx="601663" cy="638175"/>
          </a:xfrm>
          <a:prstGeom prst="rect">
            <a:avLst/>
          </a:prstGeom>
          <a:noFill/>
          <a:ln w="0">
            <a:solidFill>
              <a:srgbClr val="000514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08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9" t="26338" r="33682" b="33682"/>
          <a:stretch>
            <a:fillRect/>
          </a:stretch>
        </p:blipFill>
        <p:spPr bwMode="auto">
          <a:xfrm>
            <a:off x="7358583" y="5729040"/>
            <a:ext cx="687387" cy="649288"/>
          </a:xfrm>
          <a:prstGeom prst="rect">
            <a:avLst/>
          </a:prstGeom>
          <a:noFill/>
          <a:ln w="0">
            <a:solidFill>
              <a:srgbClr val="000514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8112224" y="5529426"/>
            <a:ext cx="4037100" cy="70788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Total weight of substructures can be reduced up to about </a:t>
            </a:r>
            <a:r>
              <a:rPr lang="en-US" altLang="ja-JP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%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3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846" y="2676931"/>
            <a:ext cx="3281082" cy="244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8511108" y="5022150"/>
            <a:ext cx="35769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Bending moment at the bottom of the piers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0" y="648000"/>
            <a:ext cx="12191999" cy="52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72000" bIns="36000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Improvement of structural seismic performance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09600" y="1512657"/>
            <a:ext cx="1324402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Calibri" panose="020F0502020204030204" pitchFamily="34" charset="0"/>
              </a:rPr>
              <a:t>Basic design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Calibri" panose="020F050202020403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09600" y="4210171"/>
            <a:ext cx="1395703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Calibri" panose="020F0502020204030204" pitchFamily="34" charset="0"/>
              </a:rPr>
              <a:t>Detail design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Calibri" panose="020F050202020403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D1BFA88-CC5C-C984-31D1-C213525F5FE8}"/>
              </a:ext>
            </a:extLst>
          </p:cNvPr>
          <p:cNvSpPr txBox="1"/>
          <p:nvPr/>
        </p:nvSpPr>
        <p:spPr>
          <a:xfrm>
            <a:off x="2423592" y="2470179"/>
            <a:ext cx="845103" cy="307777"/>
          </a:xfrm>
          <a:prstGeom prst="rect">
            <a:avLst/>
          </a:prstGeom>
          <a:solidFill>
            <a:srgbClr val="FFFFCC"/>
          </a:solidFill>
          <a:ln w="158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D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≦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5.0m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F0A4C81-1297-7BA3-CCA1-6C8DA12EAA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8255DF0-2793-D4DC-84B1-23D544A52747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C9A5F52-094B-E068-2704-B468599AB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680952D-D71B-9FCC-3E57-BC66F03437E5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8" name="スライド番号プレースホルダー 1">
            <a:extLst>
              <a:ext uri="{FF2B5EF4-FFF2-40B4-BE49-F238E27FC236}">
                <a16:creationId xmlns:a16="http://schemas.microsoft.com/office/drawing/2014/main" id="{7DDB88F8-18F7-A8EE-E902-E414610B4D60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1856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ae80183\Desktop\写真フォルダー\武庫川20150511\IMG_166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393" y="1772817"/>
            <a:ext cx="3468220" cy="462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Rot="1" noChangeArrowheads="1"/>
          </p:cNvSpPr>
          <p:nvPr/>
        </p:nvSpPr>
        <p:spPr bwMode="auto">
          <a:xfrm>
            <a:off x="0" y="648000"/>
            <a:ext cx="12192000" cy="5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ＭＳ ゴシック" pitchFamily="49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ＭＳ ゴシック" pitchFamily="49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ＭＳ ゴシック" pitchFamily="49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ＭＳ ゴシック" pitchFamily="4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ＭＳ ゴシック" pitchFamily="49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ＭＳ ゴシック" pitchFamily="49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ＭＳ ゴシック" pitchFamily="49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ＭＳ ゴシック" pitchFamily="49" charset="-128"/>
              </a:defRPr>
            </a:lvl9pPr>
          </a:lstStyle>
          <a:p>
            <a:pPr eaLnBrk="1" hangingPunct="1"/>
            <a:r>
              <a:rPr lang="en-US" altLang="ja-JP" sz="2800" kern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Construction of superstructure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F0FD206-F69E-6BF0-FC74-D36E100FD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923" y="1772816"/>
            <a:ext cx="3717135" cy="462429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714A0CC-6A69-5871-001E-F7335B32D9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AE01152-8898-D5D7-493A-114D5E860B03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7A53312-E489-BE01-2EA4-2BEE41BD5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0311F11-C051-1245-1820-B42106ABC023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9" name="スライド番号プレースホルダー 1">
            <a:extLst>
              <a:ext uri="{FF2B5EF4-FFF2-40B4-BE49-F238E27FC236}">
                <a16:creationId xmlns:a16="http://schemas.microsoft.com/office/drawing/2014/main" id="{AFBE7DC9-D796-AF63-1CA4-A58EBD94B6BB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2382E87D-6B40-E8A7-3289-0C96BB1657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"/>
          <a:stretch/>
        </p:blipFill>
        <p:spPr bwMode="auto">
          <a:xfrm>
            <a:off x="8499883" y="4143404"/>
            <a:ext cx="2805885" cy="225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1-2 PC材">
            <a:extLst>
              <a:ext uri="{FF2B5EF4-FFF2-40B4-BE49-F238E27FC236}">
                <a16:creationId xmlns:a16="http://schemas.microsoft.com/office/drawing/2014/main" id="{1DB68800-5503-6328-A262-FEC50BBE2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87"/>
          <a:stretch/>
        </p:blipFill>
        <p:spPr bwMode="auto">
          <a:xfrm>
            <a:off x="8499883" y="1772816"/>
            <a:ext cx="2805885" cy="232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97597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D08535F-F040-474F-8E80-0261903EB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532" y="1459621"/>
            <a:ext cx="5731994" cy="4024539"/>
          </a:xfrm>
          <a:prstGeom prst="rect">
            <a:avLst/>
          </a:prstGeom>
        </p:spPr>
      </p:pic>
      <p:pic>
        <p:nvPicPr>
          <p:cNvPr id="6" name="Picture 2" descr="fig22">
            <a:extLst>
              <a:ext uri="{FF2B5EF4-FFF2-40B4-BE49-F238E27FC236}">
                <a16:creationId xmlns:a16="http://schemas.microsoft.com/office/drawing/2014/main" id="{ADB0B2CE-883E-4E55-AA1B-8FD63BA49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429000"/>
            <a:ext cx="7380312" cy="310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ig21_2">
            <a:extLst>
              <a:ext uri="{FF2B5EF4-FFF2-40B4-BE49-F238E27FC236}">
                <a16:creationId xmlns:a16="http://schemas.microsoft.com/office/drawing/2014/main" id="{EAFCA17B-7B30-458E-9334-22C89BCCF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07" y="1622184"/>
            <a:ext cx="5184998" cy="155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5A94A664-1CF5-4091-A921-B479FDC85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800" b="1" dirty="0" err="1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Mathivat’s</a:t>
            </a: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 Paper (FIP Note, 1988)</a:t>
            </a:r>
            <a:endParaRPr kumimoji="1" lang="ja-JP" altLang="en-US" sz="2800" b="1" dirty="0">
              <a:solidFill>
                <a:srgbClr val="000000"/>
              </a:solidFill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EC3CA33-3C96-4C88-9240-3E1B27A928EB}"/>
              </a:ext>
            </a:extLst>
          </p:cNvPr>
          <p:cNvSpPr/>
          <p:nvPr/>
        </p:nvSpPr>
        <p:spPr bwMode="auto">
          <a:xfrm rot="10800000">
            <a:off x="3727990" y="6213974"/>
            <a:ext cx="385594" cy="144018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 bwMode="auto">
          <a:xfrm>
            <a:off x="2824607" y="3511078"/>
            <a:ext cx="2160240" cy="3014072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1CC5195-4E04-434A-96FE-698027A3B823}"/>
              </a:ext>
            </a:extLst>
          </p:cNvPr>
          <p:cNvSpPr/>
          <p:nvPr/>
        </p:nvSpPr>
        <p:spPr bwMode="auto">
          <a:xfrm rot="10800000">
            <a:off x="3648795" y="3835514"/>
            <a:ext cx="511864" cy="144018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4681EC8-15F3-1DB5-67D9-1AF2F22065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31719F1-78F0-C48B-7B1A-53ECE4C2414F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E933B535-0485-293C-9C0C-E840F2DF07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DF37767-19BC-4636-B489-65BE9E597EE3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1" name="スライド番号プレースホルダー 1">
            <a:extLst>
              <a:ext uri="{FF2B5EF4-FFF2-40B4-BE49-F238E27FC236}">
                <a16:creationId xmlns:a16="http://schemas.microsoft.com/office/drawing/2014/main" id="{1090ADFF-5648-0C43-6533-47CECDA15B53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433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Box 3"/>
          <p:cNvSpPr txBox="1">
            <a:spLocks noChangeArrowheads="1"/>
          </p:cNvSpPr>
          <p:nvPr/>
        </p:nvSpPr>
        <p:spPr bwMode="auto">
          <a:xfrm>
            <a:off x="0" y="648000"/>
            <a:ext cx="12191999" cy="52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72000" bIns="36000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Development of cost-effective anchorage system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F234CD9-CDF1-107E-BA1F-EF344A9DB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11" y="1758512"/>
            <a:ext cx="5246812" cy="475911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A0BC967-EB60-E322-7B98-9006BC671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1855355"/>
            <a:ext cx="4988614" cy="435464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7C5819A-50DD-2097-8F4E-21861C0F5C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22FBC1C-B020-F80D-DC01-90FB6F6CCFEF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8BAFE0A5-4B19-629C-255A-6AB609EAB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5A11C83-4836-5C7A-9EEF-7AF0F5DDBFA8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28" name="スライド番号プレースホルダー 1">
            <a:extLst>
              <a:ext uri="{FF2B5EF4-FFF2-40B4-BE49-F238E27FC236}">
                <a16:creationId xmlns:a16="http://schemas.microsoft.com/office/drawing/2014/main" id="{00C85EA3-D5FC-54E1-24CE-DEC5D9141C03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6303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Oval 35"/>
          <p:cNvSpPr>
            <a:spLocks noChangeArrowheads="1"/>
          </p:cNvSpPr>
          <p:nvPr/>
        </p:nvSpPr>
        <p:spPr bwMode="auto">
          <a:xfrm>
            <a:off x="3759200" y="2730500"/>
            <a:ext cx="101600" cy="889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pic>
        <p:nvPicPr>
          <p:cNvPr id="15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5" b="10716"/>
          <a:stretch/>
        </p:blipFill>
        <p:spPr bwMode="auto">
          <a:xfrm>
            <a:off x="258437" y="2689588"/>
            <a:ext cx="4198941" cy="298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678" y="2689588"/>
            <a:ext cx="4001806" cy="2996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0" y="648000"/>
            <a:ext cx="12191999" cy="52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72000" bIns="36000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Improvement of buildability and cost</a:t>
            </a:r>
          </a:p>
        </p:txBody>
      </p:sp>
      <p:sp>
        <p:nvSpPr>
          <p:cNvPr id="22" name="AutoShape 5"/>
          <p:cNvSpPr>
            <a:spLocks noChangeArrowheads="1"/>
          </p:cNvSpPr>
          <p:nvPr/>
        </p:nvSpPr>
        <p:spPr bwMode="auto">
          <a:xfrm>
            <a:off x="2639616" y="2757131"/>
            <a:ext cx="1730137" cy="363537"/>
          </a:xfrm>
          <a:prstGeom prst="wedgeRectCallout">
            <a:avLst>
              <a:gd name="adj1" fmla="val -667"/>
              <a:gd name="adj2" fmla="val 32866"/>
            </a:avLst>
          </a:prstGeom>
          <a:solidFill>
            <a:srgbClr val="FFE07D">
              <a:alpha val="80000"/>
            </a:srgbClr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ゴシック" panose="020B0609070205080204" pitchFamily="49" charset="-128"/>
                <a:cs typeface="Calibri" panose="020F0502020204030204" pitchFamily="34" charset="0"/>
              </a:rPr>
              <a:t>Re-bar dowels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ゴシック" panose="020B0609070205080204" pitchFamily="49" charset="-128"/>
              <a:cs typeface="Calibri" panose="020F0502020204030204" pitchFamily="34" charset="0"/>
            </a:endParaRPr>
          </a:p>
        </p:txBody>
      </p:sp>
      <p:cxnSp>
        <p:nvCxnSpPr>
          <p:cNvPr id="23" name="直線矢印コネクタ 22"/>
          <p:cNvCxnSpPr>
            <a:stCxn id="22" idx="1"/>
          </p:cNvCxnSpPr>
          <p:nvPr/>
        </p:nvCxnSpPr>
        <p:spPr bwMode="auto">
          <a:xfrm flipH="1">
            <a:off x="2193833" y="2938900"/>
            <a:ext cx="445783" cy="31557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4665148" y="5235722"/>
            <a:ext cx="2510972" cy="400110"/>
          </a:xfrm>
          <a:prstGeom prst="rect">
            <a:avLst/>
          </a:prstGeom>
          <a:solidFill>
            <a:srgbClr val="D0EBB3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ゴシック" panose="020B0609070205080204" pitchFamily="49" charset="-128"/>
                <a:cs typeface="Calibri" panose="020F0502020204030204" pitchFamily="34" charset="0"/>
              </a:rPr>
              <a:t>Steel plate(t=100mm)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ゴシック" panose="020B0609070205080204" pitchFamily="49" charset="-128"/>
              <a:cs typeface="Calibri" panose="020F0502020204030204" pitchFamily="34" charset="0"/>
            </a:endParaRPr>
          </a:p>
        </p:txBody>
      </p:sp>
      <p:cxnSp>
        <p:nvCxnSpPr>
          <p:cNvPr id="26" name="直線矢印コネクタ 25"/>
          <p:cNvCxnSpPr>
            <a:cxnSpLocks/>
          </p:cNvCxnSpPr>
          <p:nvPr/>
        </p:nvCxnSpPr>
        <p:spPr>
          <a:xfrm flipV="1">
            <a:off x="6428124" y="4176666"/>
            <a:ext cx="531972" cy="103697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tailEnd type="triangle" w="lg" len="lg"/>
          </a:ln>
          <a:effectLst/>
        </p:spPr>
      </p:cxnSp>
      <p:pic>
        <p:nvPicPr>
          <p:cNvPr id="3" name="図 2">
            <a:extLst>
              <a:ext uri="{FF2B5EF4-FFF2-40B4-BE49-F238E27FC236}">
                <a16:creationId xmlns:a16="http://schemas.microsoft.com/office/drawing/2014/main" id="{C01DF2D9-0797-444E-6FC4-81351FD83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3497" y="1884996"/>
            <a:ext cx="3190066" cy="426157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34C9EC6-379B-C939-120A-CDD412A1587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1371E4-3EC6-A6EB-8A3F-1B8A82C37F45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2AB28A4-314F-5B63-71FF-90ACA31752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8EA8C98-A94C-76A4-2529-295F4381CE13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1" name="スライド番号プレースホルダー 1">
            <a:extLst>
              <a:ext uri="{FF2B5EF4-FFF2-40B4-BE49-F238E27FC236}">
                <a16:creationId xmlns:a16="http://schemas.microsoft.com/office/drawing/2014/main" id="{54D7EE31-0335-F2DE-4694-C655B9FFEE41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" name="テキスト ボックス 27">
            <a:extLst>
              <a:ext uri="{FF2B5EF4-FFF2-40B4-BE49-F238E27FC236}">
                <a16:creationId xmlns:a16="http://schemas.microsoft.com/office/drawing/2014/main" id="{F0115D2A-6637-6EC7-DB1E-36E32EB56CFE}"/>
              </a:ext>
            </a:extLst>
          </p:cNvPr>
          <p:cNvSpPr txBox="1"/>
          <p:nvPr/>
        </p:nvSpPr>
        <p:spPr>
          <a:xfrm>
            <a:off x="4827385" y="2239424"/>
            <a:ext cx="3528392" cy="400110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ja-JP" sz="2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plate has a gap.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005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89689-6660-7B8A-3633-34BA9AF88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>
            <a:extLst>
              <a:ext uri="{FF2B5EF4-FFF2-40B4-BE49-F238E27FC236}">
                <a16:creationId xmlns:a16="http://schemas.microsoft.com/office/drawing/2014/main" id="{AB9981FE-3AA7-1CE8-BDD1-33140828A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dirty="0" err="1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Nakatsugawa</a:t>
            </a: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 Bridge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ACFCAA0-E3B4-9000-B808-2D8EA996CD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88C8969-2724-C452-B1AE-BF43F5977DCE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A620C19B-99C3-F61A-AE43-047F9143D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655AB8C-18D6-E598-0207-242DD2A2E081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1" name="スライド番号プレースホルダー 1">
            <a:extLst>
              <a:ext uri="{FF2B5EF4-FFF2-40B4-BE49-F238E27FC236}">
                <a16:creationId xmlns:a16="http://schemas.microsoft.com/office/drawing/2014/main" id="{B0DEFCC9-2458-677A-A0B8-D5B32299E09D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 descr="山の上の橋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EE539E0-1704-41D1-F30D-6422B65632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23" y="1844824"/>
            <a:ext cx="8016553" cy="4509311"/>
          </a:xfrm>
          <a:prstGeom prst="rect">
            <a:avLst/>
          </a:prstGeom>
        </p:spPr>
      </p:pic>
      <p:pic>
        <p:nvPicPr>
          <p:cNvPr id="2" name="図 1" descr="橋の下の建物&#10;&#10;低い精度で自動的に生成された説明">
            <a:extLst>
              <a:ext uri="{FF2B5EF4-FFF2-40B4-BE49-F238E27FC236}">
                <a16:creationId xmlns:a16="http://schemas.microsoft.com/office/drawing/2014/main" id="{C18C6115-71DE-08B9-714D-44BADDC861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144" y="4828107"/>
            <a:ext cx="2712132" cy="1526027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85168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8321EC1B-4FFF-4224-938E-8598DFAC0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9pPr>
          </a:lstStyle>
          <a:p>
            <a:pPr lvl="0" algn="ctr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1" lang="en-US" altLang="ja-JP" sz="2800" b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Constraints on the conceptual design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B5F2C07-99B0-8C0E-DC11-53B1581F94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C81A11B-B866-8812-8410-B0A74F0DC046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506BEB7-C00F-2098-1553-2F708C957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6E90D00-07E8-DB83-441F-63A1DD66EBA9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6" name="スライド番号プレースホルダー 1">
            <a:extLst>
              <a:ext uri="{FF2B5EF4-FFF2-40B4-BE49-F238E27FC236}">
                <a16:creationId xmlns:a16="http://schemas.microsoft.com/office/drawing/2014/main" id="{BAFBF6A6-1954-8AA4-FB1A-A6914DDEF06B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F768EB6D-5049-6CBC-1F0F-E849A6BAE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8626" y="2435446"/>
            <a:ext cx="7610651" cy="416609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6E02DB1-A9FA-A89F-B1D5-6E62A66F062C}"/>
              </a:ext>
            </a:extLst>
          </p:cNvPr>
          <p:cNvSpPr txBox="1"/>
          <p:nvPr/>
        </p:nvSpPr>
        <p:spPr>
          <a:xfrm>
            <a:off x="0" y="1795330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Bridge pier positions constrained by a fault zone and high-voltage power lines</a:t>
            </a:r>
            <a:endParaRPr lang="ja-JP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B2970E02-F1CD-027D-F6A2-C8787B5F865C}"/>
              </a:ext>
            </a:extLst>
          </p:cNvPr>
          <p:cNvSpPr/>
          <p:nvPr/>
        </p:nvSpPr>
        <p:spPr bwMode="auto">
          <a:xfrm>
            <a:off x="7716180" y="3714882"/>
            <a:ext cx="3888432" cy="938254"/>
          </a:xfrm>
          <a:prstGeom prst="wedgeRectCallout">
            <a:avLst>
              <a:gd name="adj1" fmla="val -63261"/>
              <a:gd name="adj2" fmla="val 847"/>
            </a:avLst>
          </a:prstGeom>
          <a:solidFill>
            <a:srgbClr val="D6E6FE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716180" y="3755116"/>
            <a:ext cx="3816424" cy="876378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72001" rIns="0" bIns="72001" rtlCol="0" anchor="t" anchorCtr="0">
            <a:spAutoFit/>
          </a:bodyPr>
          <a:lstStyle/>
          <a:p>
            <a:pPr marL="285750" marR="0" lvl="0" indent="-180000" algn="l" defTabSz="914400" rtl="0" eaLnBrk="0" fontAlgn="auto" latinLnBrk="0" hangingPunct="0">
              <a:lnSpc>
                <a:spcPts val="17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>
                <a:tab pos="514360" algn="l"/>
                <a:tab pos="6186606" algn="l"/>
              </a:tabLst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PｺﾞｼｯｸM" panose="020B0600000000000000" pitchFamily="50" charset="-128"/>
                <a:cs typeface="Calibri" panose="020F0502020204030204" pitchFamily="34" charset="0"/>
              </a:rPr>
              <a:t>Limited pier position because of fault</a:t>
            </a:r>
          </a:p>
          <a:p>
            <a:pPr marL="285750" marR="0" lvl="0" indent="-180000" algn="l" defTabSz="914400" rtl="0" eaLnBrk="0" fontAlgn="auto" latinLnBrk="0" hangingPunct="0">
              <a:lnSpc>
                <a:spcPts val="17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>
                <a:tab pos="514360" algn="l"/>
                <a:tab pos="6186606" algn="l"/>
              </a:tabLst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PｺﾞｼｯｸM" panose="020B0600000000000000" pitchFamily="50" charset="-128"/>
                <a:cs typeface="Calibri" panose="020F0502020204030204" pitchFamily="34" charset="0"/>
              </a:rPr>
              <a:t>Lighter span to help unbalanced structure </a:t>
            </a:r>
          </a:p>
          <a:p>
            <a:pPr marL="285750" marR="0" lvl="0" indent="-180000" algn="l" defTabSz="914400" rtl="0" eaLnBrk="0" fontAlgn="auto" latinLnBrk="0" hangingPunct="0">
              <a:lnSpc>
                <a:spcPts val="17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>
                <a:tab pos="514360" algn="l"/>
                <a:tab pos="6186606" algn="l"/>
              </a:tabLst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PｺﾞｼｯｸM" panose="020B0600000000000000" pitchFamily="50" charset="-128"/>
                <a:cs typeface="Calibri" panose="020F0502020204030204" pitchFamily="34" charset="0"/>
              </a:rPr>
              <a:t>A challenge to long span butterfly web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PｺﾞｼｯｸM" panose="020B0600000000000000" pitchFamily="50" charset="-128"/>
                <a:cs typeface="Calibri" panose="020F0502020204030204" pitchFamily="34" charset="0"/>
              </a:rPr>
              <a:t>　　　　　　　　　　　　　　　　　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GPｺﾞｼｯｸM" panose="020B0600000000000000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9384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7" r="1519" b="43669"/>
          <a:stretch/>
        </p:blipFill>
        <p:spPr>
          <a:xfrm>
            <a:off x="221198" y="2874211"/>
            <a:ext cx="1740756" cy="1290734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49" t="19134" r="9901" b="4525"/>
          <a:stretch/>
        </p:blipFill>
        <p:spPr>
          <a:xfrm>
            <a:off x="5052617" y="2568513"/>
            <a:ext cx="3085467" cy="3599181"/>
          </a:xfrm>
          <a:prstGeom prst="rect">
            <a:avLst/>
          </a:prstGeom>
        </p:spPr>
      </p:pic>
      <p:pic>
        <p:nvPicPr>
          <p:cNvPr id="10" name="図 9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8934" y="4491851"/>
            <a:ext cx="2769713" cy="1675843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上下矢印 6"/>
          <p:cNvSpPr/>
          <p:nvPr/>
        </p:nvSpPr>
        <p:spPr>
          <a:xfrm rot="1754660">
            <a:off x="3367767" y="5083573"/>
            <a:ext cx="72000" cy="345658"/>
          </a:xfrm>
          <a:prstGeom prst="upDown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37" name="上下矢印 36"/>
          <p:cNvSpPr/>
          <p:nvPr/>
        </p:nvSpPr>
        <p:spPr>
          <a:xfrm rot="1754660">
            <a:off x="2907687" y="5112000"/>
            <a:ext cx="72000" cy="345658"/>
          </a:xfrm>
          <a:prstGeom prst="upDown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9" name="テキスト ボックス 2"/>
          <p:cNvSpPr txBox="1">
            <a:spLocks noChangeArrowheads="1"/>
          </p:cNvSpPr>
          <p:nvPr/>
        </p:nvSpPr>
        <p:spPr bwMode="auto">
          <a:xfrm>
            <a:off x="5308666" y="2115598"/>
            <a:ext cx="1122451" cy="369332"/>
          </a:xfrm>
          <a:prstGeom prst="rect">
            <a:avLst/>
          </a:prstGeom>
          <a:solidFill>
            <a:srgbClr val="FFD5D5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Calibri" panose="020F0502020204030204" pitchFamily="34" charset="0"/>
              </a:rPr>
              <a:t>Tension</a:t>
            </a:r>
          </a:p>
        </p:txBody>
      </p:sp>
      <p:sp>
        <p:nvSpPr>
          <p:cNvPr id="11" name="テキスト ボックス 2"/>
          <p:cNvSpPr txBox="1">
            <a:spLocks noChangeArrowheads="1"/>
          </p:cNvSpPr>
          <p:nvPr/>
        </p:nvSpPr>
        <p:spPr bwMode="auto">
          <a:xfrm>
            <a:off x="6837417" y="2113451"/>
            <a:ext cx="1442212" cy="369332"/>
          </a:xfrm>
          <a:prstGeom prst="rect">
            <a:avLst/>
          </a:prstGeom>
          <a:solidFill>
            <a:srgbClr val="D5D5FF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Calibri" panose="020F0502020204030204" pitchFamily="34" charset="0"/>
              </a:rPr>
              <a:t>Compression</a:t>
            </a:r>
            <a:endParaRPr kumimoji="1" lang="ja-JP" altLang="en-US" sz="1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Calibri" panose="020F0502020204030204" pitchFamily="34" charset="0"/>
            </a:endParaRPr>
          </a:p>
        </p:txBody>
      </p:sp>
      <p:cxnSp>
        <p:nvCxnSpPr>
          <p:cNvPr id="33" name="直線矢印コネクタ 32"/>
          <p:cNvCxnSpPr>
            <a:stCxn id="34" idx="3"/>
          </p:cNvCxnSpPr>
          <p:nvPr/>
        </p:nvCxnSpPr>
        <p:spPr>
          <a:xfrm>
            <a:off x="4772407" y="2837150"/>
            <a:ext cx="603534" cy="311526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2"/>
          <p:cNvSpPr txBox="1">
            <a:spLocks noChangeArrowheads="1"/>
          </p:cNvSpPr>
          <p:nvPr/>
        </p:nvSpPr>
        <p:spPr bwMode="auto">
          <a:xfrm>
            <a:off x="2698185" y="2622856"/>
            <a:ext cx="2074222" cy="428588"/>
          </a:xfrm>
          <a:prstGeom prst="rect">
            <a:avLst/>
          </a:prstGeom>
          <a:solidFill>
            <a:srgbClr val="E9F5DB"/>
          </a:solidFill>
          <a:ln w="19050">
            <a:solidFill>
              <a:srgbClr val="00B05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00" cap="none" spc="0" normalizeH="0" baseline="0" noProof="0" dirty="0">
                <a:ln>
                  <a:noFill/>
                </a:ln>
                <a:solidFill>
                  <a:srgbClr val="4BAB27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Calibri" panose="020F0502020204030204" pitchFamily="34" charset="0"/>
              </a:rPr>
              <a:t>Pretension strands</a:t>
            </a:r>
            <a:endParaRPr kumimoji="1" lang="ja-JP" altLang="en-US" sz="1800" b="0" i="0" u="none" strike="noStrike" kern="100" cap="none" spc="0" normalizeH="0" baseline="0" noProof="0" dirty="0">
              <a:ln>
                <a:noFill/>
              </a:ln>
              <a:solidFill>
                <a:srgbClr val="4BAB27"/>
              </a:solidFill>
              <a:effectLst/>
              <a:uLnTx/>
              <a:uFillTx/>
              <a:latin typeface="メイリオ"/>
              <a:ea typeface="メイリオ"/>
              <a:cs typeface="Times New Roman" panose="02020603050405020304" pitchFamily="18" charset="0"/>
            </a:endParaRPr>
          </a:p>
        </p:txBody>
      </p:sp>
      <p:sp>
        <p:nvSpPr>
          <p:cNvPr id="38" name="テキスト ボックス 2"/>
          <p:cNvSpPr txBox="1">
            <a:spLocks noChangeArrowheads="1"/>
          </p:cNvSpPr>
          <p:nvPr/>
        </p:nvSpPr>
        <p:spPr bwMode="auto">
          <a:xfrm>
            <a:off x="2190319" y="3439078"/>
            <a:ext cx="2174856" cy="354785"/>
          </a:xfrm>
          <a:prstGeom prst="rect">
            <a:avLst/>
          </a:prstGeom>
          <a:solidFill>
            <a:srgbClr val="FFE5E5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Calibri" panose="020F0502020204030204" pitchFamily="34" charset="0"/>
              </a:rPr>
              <a:t>Post tension strands</a:t>
            </a:r>
            <a:endParaRPr kumimoji="1" lang="ja-JP" altLang="en-US" sz="18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Calibri" panose="020F0502020204030204" pitchFamily="34" charset="0"/>
            </a:endParaRPr>
          </a:p>
        </p:txBody>
      </p:sp>
      <p:cxnSp>
        <p:nvCxnSpPr>
          <p:cNvPr id="42" name="直線矢印コネクタ 41"/>
          <p:cNvCxnSpPr>
            <a:stCxn id="38" idx="3"/>
          </p:cNvCxnSpPr>
          <p:nvPr/>
        </p:nvCxnSpPr>
        <p:spPr>
          <a:xfrm flipV="1">
            <a:off x="4365175" y="3580423"/>
            <a:ext cx="1360771" cy="36048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2"/>
          <p:cNvSpPr txBox="1">
            <a:spLocks noChangeArrowheads="1"/>
          </p:cNvSpPr>
          <p:nvPr/>
        </p:nvSpPr>
        <p:spPr bwMode="auto">
          <a:xfrm>
            <a:off x="8418294" y="2675424"/>
            <a:ext cx="2354432" cy="718278"/>
          </a:xfrm>
          <a:prstGeom prst="rect">
            <a:avLst/>
          </a:prstGeom>
          <a:solidFill>
            <a:srgbClr val="FFEFFF"/>
          </a:solidFill>
          <a:ln w="19050">
            <a:solidFill>
              <a:srgbClr val="FF66FF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00" cap="none" spc="0" normalizeH="0" baseline="0" noProof="0" dirty="0">
                <a:ln>
                  <a:noFill/>
                </a:ln>
                <a:solidFill>
                  <a:srgbClr val="FF66FF"/>
                </a:solidFill>
                <a:uLnTx/>
                <a:uFillTx/>
                <a:latin typeface="Calibri" panose="020F0502020204030204" pitchFamily="34" charset="0"/>
                <a:ea typeface="メイリオ"/>
                <a:cs typeface="Calibri" panose="020F0502020204030204" pitchFamily="34" charset="0"/>
              </a:rPr>
              <a:t>Non-tensioned strands for earthquakes</a:t>
            </a:r>
            <a:endParaRPr kumimoji="1" lang="ja-JP" altLang="en-US" sz="1800" b="0" i="0" u="none" strike="noStrike" kern="100" cap="none" spc="0" normalizeH="0" baseline="0" noProof="0" dirty="0">
              <a:ln>
                <a:noFill/>
              </a:ln>
              <a:solidFill>
                <a:srgbClr val="FF66FF"/>
              </a:solidFill>
              <a:uLnTx/>
              <a:uFillTx/>
              <a:latin typeface="Calibri" panose="020F0502020204030204" pitchFamily="34" charset="0"/>
              <a:ea typeface="メイリオ"/>
              <a:cs typeface="Calibri" panose="020F0502020204030204" pitchFamily="34" charset="0"/>
            </a:endParaRPr>
          </a:p>
        </p:txBody>
      </p:sp>
      <p:sp>
        <p:nvSpPr>
          <p:cNvPr id="56" name="テキスト ボックス 2"/>
          <p:cNvSpPr txBox="1">
            <a:spLocks noChangeArrowheads="1"/>
          </p:cNvSpPr>
          <p:nvPr/>
        </p:nvSpPr>
        <p:spPr bwMode="auto">
          <a:xfrm>
            <a:off x="8562462" y="4905208"/>
            <a:ext cx="2407555" cy="714201"/>
          </a:xfrm>
          <a:prstGeom prst="rect">
            <a:avLst/>
          </a:prstGeom>
          <a:solidFill>
            <a:srgbClr val="EBF6FF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Calibri" panose="020F0502020204030204" pitchFamily="34" charset="0"/>
              </a:rPr>
              <a:t>Post</a:t>
            </a:r>
            <a:r>
              <a:rPr kumimoji="1" lang="ja-JP" alt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Calibri" panose="020F0502020204030204" pitchFamily="34" charset="0"/>
              </a:rPr>
              <a:t> </a:t>
            </a:r>
            <a:r>
              <a:rPr kumimoji="1" lang="en-US" altLang="ja-JP" sz="1800" b="0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Calibri" panose="020F0502020204030204" pitchFamily="34" charset="0"/>
              </a:rPr>
              <a:t>tension strands to connect butterfly parts</a:t>
            </a:r>
          </a:p>
        </p:txBody>
      </p:sp>
      <p:sp>
        <p:nvSpPr>
          <p:cNvPr id="67" name="正方形/長方形 66"/>
          <p:cNvSpPr/>
          <p:nvPr/>
        </p:nvSpPr>
        <p:spPr>
          <a:xfrm>
            <a:off x="8418294" y="3519578"/>
            <a:ext cx="1972225" cy="646331"/>
          </a:xfrm>
          <a:prstGeom prst="rect">
            <a:avLst/>
          </a:prstGeom>
          <a:solidFill>
            <a:srgbClr val="FFFFCC"/>
          </a:solidFill>
          <a:ln w="254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Calibri" panose="020F0502020204030204" pitchFamily="34" charset="0"/>
              </a:rPr>
              <a:t>20mm wet Joint by non-shrink mortar</a:t>
            </a:r>
          </a:p>
        </p:txBody>
      </p:sp>
      <p:cxnSp>
        <p:nvCxnSpPr>
          <p:cNvPr id="24" name="直線矢印コネクタ 23"/>
          <p:cNvCxnSpPr/>
          <p:nvPr/>
        </p:nvCxnSpPr>
        <p:spPr>
          <a:xfrm flipH="1">
            <a:off x="7707636" y="3010108"/>
            <a:ext cx="710658" cy="212575"/>
          </a:xfrm>
          <a:prstGeom prst="straightConnector1">
            <a:avLst/>
          </a:prstGeom>
          <a:ln w="22225">
            <a:solidFill>
              <a:srgbClr val="FF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>
            <a:stCxn id="56" idx="1"/>
          </p:cNvCxnSpPr>
          <p:nvPr/>
        </p:nvCxnSpPr>
        <p:spPr>
          <a:xfrm flipH="1">
            <a:off x="6044564" y="5262309"/>
            <a:ext cx="2517898" cy="479730"/>
          </a:xfrm>
          <a:prstGeom prst="straightConnector1">
            <a:avLst/>
          </a:prstGeom>
          <a:ln w="222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上下矢印 34"/>
          <p:cNvSpPr/>
          <p:nvPr/>
        </p:nvSpPr>
        <p:spPr>
          <a:xfrm rot="1266719">
            <a:off x="6455820" y="3603537"/>
            <a:ext cx="313455" cy="1452493"/>
          </a:xfrm>
          <a:prstGeom prst="up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36" name="上下矢印 35"/>
          <p:cNvSpPr/>
          <p:nvPr/>
        </p:nvSpPr>
        <p:spPr>
          <a:xfrm rot="19789384">
            <a:off x="3336282" y="5068364"/>
            <a:ext cx="101004" cy="363995"/>
          </a:xfrm>
          <a:prstGeom prst="up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18" name="上下矢印 17"/>
          <p:cNvSpPr/>
          <p:nvPr/>
        </p:nvSpPr>
        <p:spPr>
          <a:xfrm rot="20311998">
            <a:off x="6464226" y="3600603"/>
            <a:ext cx="313455" cy="1452493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40" name="上下矢印 39"/>
          <p:cNvSpPr/>
          <p:nvPr/>
        </p:nvSpPr>
        <p:spPr>
          <a:xfrm rot="1754660">
            <a:off x="3807533" y="5063091"/>
            <a:ext cx="72000" cy="345658"/>
          </a:xfrm>
          <a:prstGeom prst="upDown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39" name="上下矢印 38"/>
          <p:cNvSpPr/>
          <p:nvPr/>
        </p:nvSpPr>
        <p:spPr>
          <a:xfrm rot="19789384">
            <a:off x="3777256" y="5075857"/>
            <a:ext cx="101004" cy="363995"/>
          </a:xfrm>
          <a:prstGeom prst="up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6" name="上下矢印 5"/>
          <p:cNvSpPr/>
          <p:nvPr/>
        </p:nvSpPr>
        <p:spPr>
          <a:xfrm rot="19789384">
            <a:off x="2905906" y="5108558"/>
            <a:ext cx="101004" cy="363995"/>
          </a:xfrm>
          <a:prstGeom prst="up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735632" y="4614954"/>
            <a:ext cx="836904" cy="281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/>
              <a:ea typeface="メイリオ"/>
            </a:endParaRP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8321EC1B-4FFF-4224-938E-8598DFAC0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Prestressing tendon </a:t>
            </a: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layout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 of large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butterfly panel</a:t>
            </a:r>
          </a:p>
        </p:txBody>
      </p:sp>
      <p:sp>
        <p:nvSpPr>
          <p:cNvPr id="43" name="テキスト ボックス 2"/>
          <p:cNvSpPr txBox="1">
            <a:spLocks noChangeArrowheads="1"/>
          </p:cNvSpPr>
          <p:nvPr/>
        </p:nvSpPr>
        <p:spPr bwMode="auto">
          <a:xfrm>
            <a:off x="8631233" y="2113451"/>
            <a:ext cx="2721529" cy="369332"/>
          </a:xfrm>
          <a:prstGeom prst="rect">
            <a:avLst/>
          </a:prstGeom>
          <a:solidFill>
            <a:srgbClr val="D1D1FF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Calibri" panose="020F0502020204030204" pitchFamily="34" charset="0"/>
              </a:rPr>
              <a:t>Tension during  earthquake</a:t>
            </a:r>
            <a:endParaRPr kumimoji="1" lang="ja-JP" altLang="en-US" sz="1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284551" y="2123003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Calibri" panose="020F0502020204030204" pitchFamily="34" charset="0"/>
              </a:rPr>
              <a:t>&amp;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Calibri" panose="020F050202020403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76" b="44344"/>
          <a:stretch/>
        </p:blipFill>
        <p:spPr>
          <a:xfrm>
            <a:off x="94128" y="1484144"/>
            <a:ext cx="1994897" cy="1390067"/>
          </a:xfrm>
          <a:prstGeom prst="rect">
            <a:avLst/>
          </a:prstGeom>
        </p:spPr>
      </p:pic>
      <p:sp>
        <p:nvSpPr>
          <p:cNvPr id="5" name="左矢印 4"/>
          <p:cNvSpPr/>
          <p:nvPr/>
        </p:nvSpPr>
        <p:spPr bwMode="auto">
          <a:xfrm rot="20420792">
            <a:off x="704284" y="2159059"/>
            <a:ext cx="360397" cy="230863"/>
          </a:xfrm>
          <a:prstGeom prst="leftArrow">
            <a:avLst/>
          </a:prstGeom>
          <a:solidFill>
            <a:srgbClr val="C00000"/>
          </a:solidFill>
          <a:ln w="7938" cap="flat" cmpd="sng" algn="ctr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1" name="左矢印 40"/>
          <p:cNvSpPr/>
          <p:nvPr/>
        </p:nvSpPr>
        <p:spPr bwMode="auto">
          <a:xfrm rot="20420792">
            <a:off x="767034" y="3467909"/>
            <a:ext cx="360397" cy="230863"/>
          </a:xfrm>
          <a:prstGeom prst="leftArrow">
            <a:avLst/>
          </a:prstGeom>
          <a:solidFill>
            <a:srgbClr val="C00000"/>
          </a:solidFill>
          <a:ln w="7938" cap="flat" cmpd="sng" algn="ctr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 bwMode="auto">
          <a:xfrm rot="1277464">
            <a:off x="7678963" y="3520441"/>
            <a:ext cx="493793" cy="541440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14" name="直線コネクタ 13"/>
          <p:cNvCxnSpPr/>
          <p:nvPr/>
        </p:nvCxnSpPr>
        <p:spPr bwMode="auto">
          <a:xfrm>
            <a:off x="7597514" y="3716794"/>
            <a:ext cx="820780" cy="0"/>
          </a:xfrm>
          <a:prstGeom prst="line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8" name="図 7">
            <a:extLst>
              <a:ext uri="{FF2B5EF4-FFF2-40B4-BE49-F238E27FC236}">
                <a16:creationId xmlns:a16="http://schemas.microsoft.com/office/drawing/2014/main" id="{62ED5A0E-7187-15BF-A072-4ACECF8892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A2D5327-3880-1FA5-4509-C0496B606563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942777D7-84EC-85F4-FB9B-3EF913D0FE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68339C7-5550-D04A-B4C0-A8A24CBF2677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9" name="スライド番号プレースホルダー 1">
            <a:extLst>
              <a:ext uri="{FF2B5EF4-FFF2-40B4-BE49-F238E27FC236}">
                <a16:creationId xmlns:a16="http://schemas.microsoft.com/office/drawing/2014/main" id="{2FF7645A-E5FE-440B-1FB5-2729C71325ED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022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0"/>
          <a:stretch/>
        </p:blipFill>
        <p:spPr bwMode="auto">
          <a:xfrm>
            <a:off x="2470199" y="1699742"/>
            <a:ext cx="3552396" cy="2364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0"/>
          <a:stretch/>
        </p:blipFill>
        <p:spPr bwMode="auto">
          <a:xfrm>
            <a:off x="2470200" y="4117276"/>
            <a:ext cx="3552395" cy="236456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2786736" y="6088670"/>
            <a:ext cx="2919319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Calibri" panose="020F0502020204030204" pitchFamily="34" charset="0"/>
              </a:rPr>
              <a:t>Square element</a:t>
            </a:r>
            <a:endParaRPr kumimoji="1" lang="ja-JP" altLang="ja-JP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Calibri" panose="020F050202020403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38184" y="3697287"/>
            <a:ext cx="3816424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Calibri" panose="020F0502020204030204" pitchFamily="34" charset="0"/>
              </a:rPr>
              <a:t>Triangular elements</a:t>
            </a:r>
            <a:endParaRPr kumimoji="1" lang="ja-JP" altLang="ja-JP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Calibri" panose="020F050202020403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321EC1B-4FFF-4224-938E-8598DFAC0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Large butterfly panel</a:t>
            </a: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5"/>
          <a:stretch/>
        </p:blipFill>
        <p:spPr bwMode="auto">
          <a:xfrm>
            <a:off x="6096000" y="1700808"/>
            <a:ext cx="3610250" cy="23645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6022595" y="3697287"/>
            <a:ext cx="3816424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Calibri" panose="020F0502020204030204" pitchFamily="34" charset="0"/>
              </a:rPr>
              <a:t> Assembly of  large panel</a:t>
            </a:r>
            <a:endParaRPr kumimoji="1" lang="ja-JP" altLang="ja-JP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Calibri" panose="020F050202020403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6"/>
          <a:stretch/>
        </p:blipFill>
        <p:spPr bwMode="auto">
          <a:xfrm>
            <a:off x="6096000" y="4130999"/>
            <a:ext cx="3627981" cy="234041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テキスト ボックス 25"/>
          <p:cNvSpPr txBox="1"/>
          <p:nvPr/>
        </p:nvSpPr>
        <p:spPr>
          <a:xfrm>
            <a:off x="5991093" y="6082130"/>
            <a:ext cx="3816424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Calibri" panose="020F0502020204030204" pitchFamily="34" charset="0"/>
              </a:rPr>
              <a:t>Completion of large panel</a:t>
            </a:r>
            <a:endParaRPr kumimoji="1" lang="ja-JP" altLang="ja-JP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Calibri" panose="020F050202020403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0BE50-0E9C-693E-56C3-A2B63962A5B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753FFC4-2DDF-51E0-55D8-8B1F6BDE3E40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038C4BA-27B7-4EAC-2EE2-695CAEF95D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4E77B90-2923-52CA-FE36-7BEC04EB1B2B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5" name="スライド番号プレースホルダー 1">
            <a:extLst>
              <a:ext uri="{FF2B5EF4-FFF2-40B4-BE49-F238E27FC236}">
                <a16:creationId xmlns:a16="http://schemas.microsoft.com/office/drawing/2014/main" id="{A8F7A2C6-F33E-E000-7BCD-6C9169953F96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2386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5C7BE-94CE-21F4-2585-2C8E96822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>
            <a:extLst>
              <a:ext uri="{FF2B5EF4-FFF2-40B4-BE49-F238E27FC236}">
                <a16:creationId xmlns:a16="http://schemas.microsoft.com/office/drawing/2014/main" id="{B324D6CD-3B3A-2FDC-FE94-8BD41A1FF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Evolution of stay cable anchorage in towers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877225F-9896-87B7-0C92-8A5D347263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DA9349C-CE2B-AEB4-FDBF-651CACEC82E0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8348ED76-801E-7D3C-3567-C85C03966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BEC1A81-2D62-8858-3F99-C69E3D6B90BC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1" name="スライド番号プレースホルダー 1">
            <a:extLst>
              <a:ext uri="{FF2B5EF4-FFF2-40B4-BE49-F238E27FC236}">
                <a16:creationId xmlns:a16="http://schemas.microsoft.com/office/drawing/2014/main" id="{10E25413-4DC0-0F21-3B5D-B0A337BC125C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" name="Picture 5" descr="Kasugafig27">
            <a:extLst>
              <a:ext uri="{FF2B5EF4-FFF2-40B4-BE49-F238E27FC236}">
                <a16:creationId xmlns:a16="http://schemas.microsoft.com/office/drawing/2014/main" id="{EFC042EF-89CD-C08B-6BB4-1B4788975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1" r="9561"/>
          <a:stretch/>
        </p:blipFill>
        <p:spPr bwMode="auto">
          <a:xfrm>
            <a:off x="191745" y="2973959"/>
            <a:ext cx="1299303" cy="2329257"/>
          </a:xfrm>
          <a:prstGeom prst="rect">
            <a:avLst/>
          </a:prstGeom>
          <a:noFill/>
          <a:ln w="539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4812378A-8EE9-EE00-F0D3-0DCEE9AC5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79" y="5287477"/>
            <a:ext cx="86574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1" lang="en-US" altLang="ja-JP" sz="1200" dirty="0">
                <a:solidFill>
                  <a:srgbClr val="000000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Divided steel anchorage shell</a:t>
            </a:r>
          </a:p>
          <a:p>
            <a:pPr lvl="0" algn="ctr"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(2004)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3F75911-2892-94C3-13E9-D3D9E2C597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727"/>
          <a:stretch/>
        </p:blipFill>
        <p:spPr>
          <a:xfrm>
            <a:off x="1660814" y="1916832"/>
            <a:ext cx="10470712" cy="3405932"/>
          </a:xfrm>
          <a:prstGeom prst="rect">
            <a:avLst/>
          </a:prstGeom>
        </p:spPr>
      </p:pic>
      <p:pic>
        <p:nvPicPr>
          <p:cNvPr id="10" name="Picture 4" descr="4_新名西斜材定着">
            <a:extLst>
              <a:ext uri="{FF2B5EF4-FFF2-40B4-BE49-F238E27FC236}">
                <a16:creationId xmlns:a16="http://schemas.microsoft.com/office/drawing/2014/main" id="{A6B7AEF1-0CA9-64E9-D5F7-4FC5D51DCD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" r="6539" b="12588"/>
          <a:stretch/>
        </p:blipFill>
        <p:spPr bwMode="auto">
          <a:xfrm>
            <a:off x="178030" y="2057039"/>
            <a:ext cx="1303490" cy="84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0132A40-B216-C16F-9B3E-ADAD60048487}"/>
              </a:ext>
            </a:extLst>
          </p:cNvPr>
          <p:cNvSpPr txBox="1"/>
          <p:nvPr/>
        </p:nvSpPr>
        <p:spPr>
          <a:xfrm>
            <a:off x="4511824" y="5431050"/>
            <a:ext cx="1951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Single steel plate anchorage</a:t>
            </a:r>
          </a:p>
          <a:p>
            <a:pPr algn="ctr"/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(2012)</a:t>
            </a:r>
            <a:endParaRPr lang="ja-JP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E7BE79F-02E2-5C95-1ACB-7850515C6203}"/>
              </a:ext>
            </a:extLst>
          </p:cNvPr>
          <p:cNvSpPr txBox="1"/>
          <p:nvPr/>
        </p:nvSpPr>
        <p:spPr>
          <a:xfrm>
            <a:off x="7176120" y="5435273"/>
            <a:ext cx="20622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Double steel plates anchorage</a:t>
            </a:r>
          </a:p>
          <a:p>
            <a:pPr algn="ctr"/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(2017)</a:t>
            </a:r>
            <a:endParaRPr lang="ja-JP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77BDB5C-29EF-0917-EB8C-5A33E069D401}"/>
              </a:ext>
            </a:extLst>
          </p:cNvPr>
          <p:cNvSpPr txBox="1"/>
          <p:nvPr/>
        </p:nvSpPr>
        <p:spPr>
          <a:xfrm>
            <a:off x="9900519" y="5426047"/>
            <a:ext cx="1951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Oval shape steel anchorage</a:t>
            </a:r>
          </a:p>
          <a:p>
            <a:pPr algn="ctr"/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(2018)</a:t>
            </a:r>
            <a:endParaRPr lang="ja-JP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06E4E6D-07B2-82AD-8542-93B7116E4D65}"/>
              </a:ext>
            </a:extLst>
          </p:cNvPr>
          <p:cNvSpPr txBox="1"/>
          <p:nvPr/>
        </p:nvSpPr>
        <p:spPr>
          <a:xfrm>
            <a:off x="2027330" y="5426046"/>
            <a:ext cx="1529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Concrete anchorage</a:t>
            </a:r>
          </a:p>
          <a:p>
            <a:pPr algn="ctr"/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(2004)</a:t>
            </a:r>
            <a:endParaRPr lang="ja-JP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1768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41" b="19080"/>
          <a:stretch/>
        </p:blipFill>
        <p:spPr>
          <a:xfrm>
            <a:off x="857838" y="1881434"/>
            <a:ext cx="6014300" cy="274756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8625" y="4858576"/>
            <a:ext cx="4352726" cy="1959033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8321EC1B-4FFF-4224-938E-8598DFAC0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Improvement of efficiency for extradosed </a:t>
            </a: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able anchorage</a:t>
            </a:r>
          </a:p>
        </p:txBody>
      </p:sp>
      <p:sp>
        <p:nvSpPr>
          <p:cNvPr id="19" name="テキスト ボックス 99"/>
          <p:cNvSpPr txBox="1"/>
          <p:nvPr/>
        </p:nvSpPr>
        <p:spPr>
          <a:xfrm>
            <a:off x="6131673" y="2072291"/>
            <a:ext cx="2127837" cy="726924"/>
          </a:xfrm>
          <a:prstGeom prst="rect">
            <a:avLst/>
          </a:prstGeom>
          <a:solidFill>
            <a:srgbClr val="FFF3CD"/>
          </a:solidFill>
          <a:ln w="15875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SｺﾞｼｯｸM" panose="020B0600000000000000" pitchFamily="50" charset="-128"/>
                <a:cs typeface="Calibri" panose="020F0502020204030204" pitchFamily="34" charset="0"/>
              </a:rPr>
              <a:t>Steel plate t=40mm (SM490)</a:t>
            </a:r>
          </a:p>
        </p:txBody>
      </p:sp>
      <p:sp>
        <p:nvSpPr>
          <p:cNvPr id="20" name="テキスト ボックス 65"/>
          <p:cNvSpPr txBox="1"/>
          <p:nvPr/>
        </p:nvSpPr>
        <p:spPr>
          <a:xfrm>
            <a:off x="381057" y="1865736"/>
            <a:ext cx="1952804" cy="674520"/>
          </a:xfrm>
          <a:prstGeom prst="rect">
            <a:avLst/>
          </a:prstGeom>
          <a:solidFill>
            <a:srgbClr val="97E4FF"/>
          </a:solidFill>
          <a:ln w="15875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SｺﾞｼｯｸM" panose="020B0600000000000000" pitchFamily="50" charset="-128"/>
                <a:cs typeface="Calibri" panose="020F0502020204030204" pitchFamily="34" charset="0"/>
              </a:rPr>
              <a:t>Extradosed</a:t>
            </a:r>
            <a:r>
              <a:rPr kumimoji="1" lang="en-US" altLang="ja-JP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SｺﾞｼｯｸM" panose="020B0600000000000000" pitchFamily="50" charset="-128"/>
                <a:cs typeface="Calibri" panose="020F0502020204030204" pitchFamily="34" charset="0"/>
              </a:rPr>
              <a:t> cable 27S15.2 </a:t>
            </a:r>
            <a:endParaRPr kumimoji="1" lang="ja-JP" alt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GSｺﾞｼｯｸM" panose="020B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48673" y="2610720"/>
            <a:ext cx="8653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Calibri" panose="020F050202020403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 rot="16200000">
            <a:off x="2297580" y="3760587"/>
            <a:ext cx="706741" cy="369332"/>
          </a:xfrm>
          <a:prstGeom prst="rect">
            <a:avLst/>
          </a:prstGeom>
          <a:solidFill>
            <a:srgbClr val="ABABA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Calibri" panose="020F050202020403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01073" y="2763120"/>
            <a:ext cx="8653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Calibri" panose="020F050202020403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970276" y="4323276"/>
            <a:ext cx="11217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Calibri" panose="020F0502020204030204" pitchFamily="34" charset="0"/>
            </a:endParaRPr>
          </a:p>
        </p:txBody>
      </p:sp>
      <p:sp>
        <p:nvSpPr>
          <p:cNvPr id="15" name="テキスト ボックス 65"/>
          <p:cNvSpPr txBox="1"/>
          <p:nvPr/>
        </p:nvSpPr>
        <p:spPr>
          <a:xfrm>
            <a:off x="534384" y="4483926"/>
            <a:ext cx="2116566" cy="374650"/>
          </a:xfrm>
          <a:prstGeom prst="rect">
            <a:avLst/>
          </a:prstGeom>
          <a:solidFill>
            <a:srgbClr val="DDF0FF"/>
          </a:solidFill>
          <a:ln w="15875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SｺﾞｼｯｸM" panose="020B0600000000000000" pitchFamily="50" charset="-128"/>
                <a:cs typeface="Calibri" panose="020F0502020204030204" pitchFamily="34" charset="0"/>
              </a:rPr>
              <a:t>Stud D19@150 </a:t>
            </a:r>
            <a:endParaRPr kumimoji="1" lang="ja-JP" alt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GSｺﾞｼｯｸM" panose="020B0600000000000000" pitchFamily="50" charset="-128"/>
              <a:cs typeface="Calibri" panose="020F0502020204030204" pitchFamily="34" charset="0"/>
            </a:endParaRPr>
          </a:p>
        </p:txBody>
      </p:sp>
      <p:cxnSp>
        <p:nvCxnSpPr>
          <p:cNvPr id="4" name="直線矢印コネクタ 3"/>
          <p:cNvCxnSpPr/>
          <p:nvPr/>
        </p:nvCxnSpPr>
        <p:spPr bwMode="auto">
          <a:xfrm>
            <a:off x="1357459" y="2531844"/>
            <a:ext cx="282804" cy="57900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8" name="直線矢印コネクタ 7"/>
          <p:cNvCxnSpPr/>
          <p:nvPr/>
        </p:nvCxnSpPr>
        <p:spPr bwMode="auto">
          <a:xfrm flipV="1">
            <a:off x="1885358" y="3459639"/>
            <a:ext cx="471340" cy="102428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" name="直線矢印コネクタ 9"/>
          <p:cNvCxnSpPr>
            <a:stCxn id="19" idx="1"/>
          </p:cNvCxnSpPr>
          <p:nvPr/>
        </p:nvCxnSpPr>
        <p:spPr bwMode="auto">
          <a:xfrm flipH="1">
            <a:off x="5156459" y="2435753"/>
            <a:ext cx="975214" cy="32736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5" name="正方形/長方形 24"/>
          <p:cNvSpPr/>
          <p:nvPr/>
        </p:nvSpPr>
        <p:spPr bwMode="auto">
          <a:xfrm>
            <a:off x="4496583" y="4942545"/>
            <a:ext cx="1348032" cy="1448829"/>
          </a:xfrm>
          <a:prstGeom prst="rect">
            <a:avLst/>
          </a:prstGeom>
          <a:noFill/>
          <a:ln w="7938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 bwMode="auto">
          <a:xfrm>
            <a:off x="1791090" y="4962968"/>
            <a:ext cx="1349596" cy="1428408"/>
          </a:xfrm>
          <a:prstGeom prst="rect">
            <a:avLst/>
          </a:prstGeom>
          <a:noFill/>
          <a:ln w="7938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7" name="テキスト ボックス 65"/>
          <p:cNvSpPr txBox="1"/>
          <p:nvPr/>
        </p:nvSpPr>
        <p:spPr>
          <a:xfrm>
            <a:off x="2570928" y="2072291"/>
            <a:ext cx="2620652" cy="451262"/>
          </a:xfrm>
          <a:prstGeom prst="rect">
            <a:avLst/>
          </a:prstGeom>
          <a:solidFill>
            <a:srgbClr val="FFFFCC"/>
          </a:solidFill>
          <a:ln w="15875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SｺﾞｼｯｸM" panose="020B0600000000000000" pitchFamily="50" charset="-128"/>
                <a:cs typeface="Calibri" panose="020F0502020204030204" pitchFamily="34" charset="0"/>
              </a:rPr>
              <a:t>Extradosed</a:t>
            </a:r>
            <a:r>
              <a:rPr kumimoji="1" lang="en-US" altLang="ja-JP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SｺﾞｼｯｸM" panose="020B0600000000000000" pitchFamily="50" charset="-128"/>
                <a:cs typeface="Calibri" panose="020F0502020204030204" pitchFamily="34" charset="0"/>
              </a:rPr>
              <a:t> cable force </a:t>
            </a:r>
            <a:endParaRPr kumimoji="1" lang="ja-JP" alt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GSｺﾞｼｯｸM" panose="020B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8" name="テキスト ボックス 65"/>
          <p:cNvSpPr txBox="1"/>
          <p:nvPr/>
        </p:nvSpPr>
        <p:spPr>
          <a:xfrm>
            <a:off x="3321816" y="4961366"/>
            <a:ext cx="1008000" cy="324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91440" tIns="108000" rIns="72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SｺﾞｼｯｸM" panose="020B0600000000000000" pitchFamily="50" charset="-128"/>
                <a:cs typeface="Calibri" panose="020F0502020204030204" pitchFamily="34" charset="0"/>
              </a:rPr>
              <a:t>Extradosed</a:t>
            </a:r>
            <a:r>
              <a:rPr kumimoji="1" lang="en-US" altLang="ja-JP" sz="1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SｺﾞｼｯｸM" panose="020B0600000000000000" pitchFamily="50" charset="-128"/>
                <a:cs typeface="Calibri" panose="020F0502020204030204" pitchFamily="34" charset="0"/>
              </a:rPr>
              <a:t> cable force </a:t>
            </a:r>
            <a:endParaRPr kumimoji="1" lang="ja-JP" altLang="en-US" sz="1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GSｺﾞｼｯｸM" panose="020B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9" name="テキスト ボックス 65"/>
          <p:cNvSpPr txBox="1"/>
          <p:nvPr/>
        </p:nvSpPr>
        <p:spPr>
          <a:xfrm>
            <a:off x="2549947" y="3663957"/>
            <a:ext cx="2620652" cy="451262"/>
          </a:xfrm>
          <a:prstGeom prst="rect">
            <a:avLst/>
          </a:prstGeom>
          <a:solidFill>
            <a:srgbClr val="D6D4F4"/>
          </a:solidFill>
          <a:ln w="15875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SｺﾞｼｯｸM" panose="020B0600000000000000" pitchFamily="50" charset="-128"/>
                <a:cs typeface="Calibri" panose="020F0502020204030204" pitchFamily="34" charset="0"/>
              </a:rPr>
              <a:t>Horizontal component </a:t>
            </a:r>
            <a:endParaRPr kumimoji="1" lang="ja-JP" alt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GSｺﾞｼｯｸM" panose="020B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0" name="テキスト ボックス 65"/>
          <p:cNvSpPr txBox="1"/>
          <p:nvPr/>
        </p:nvSpPr>
        <p:spPr>
          <a:xfrm>
            <a:off x="1734144" y="6459464"/>
            <a:ext cx="990199" cy="28748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SｺﾞｼｯｸM" panose="020B0600000000000000" pitchFamily="50" charset="-128"/>
                <a:cs typeface="Calibri" panose="020F0502020204030204" pitchFamily="34" charset="0"/>
              </a:rPr>
              <a:t>Concrete </a:t>
            </a:r>
            <a:endParaRPr kumimoji="1" lang="ja-JP" altLang="en-US" sz="1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GSｺﾞｼｯｸM" panose="020B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テキスト ボックス 65"/>
          <p:cNvSpPr txBox="1"/>
          <p:nvPr/>
        </p:nvSpPr>
        <p:spPr>
          <a:xfrm>
            <a:off x="4865692" y="6475343"/>
            <a:ext cx="885490" cy="26231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SｺﾞｼｯｸM" panose="020B0600000000000000" pitchFamily="50" charset="-128"/>
                <a:cs typeface="Calibri" panose="020F0502020204030204" pitchFamily="34" charset="0"/>
              </a:rPr>
              <a:t>Concrete</a:t>
            </a:r>
            <a:endParaRPr kumimoji="1" lang="ja-JP" altLang="en-US" sz="1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GSｺﾞｼｯｸM" panose="020B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2" name="テキスト ボックス 65"/>
          <p:cNvSpPr txBox="1"/>
          <p:nvPr/>
        </p:nvSpPr>
        <p:spPr>
          <a:xfrm>
            <a:off x="2765181" y="6460493"/>
            <a:ext cx="990199" cy="27997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SｺﾞｼｯｸM" panose="020B0600000000000000" pitchFamily="50" charset="-128"/>
                <a:cs typeface="Calibri" panose="020F0502020204030204" pitchFamily="34" charset="0"/>
              </a:rPr>
              <a:t>Steel plate </a:t>
            </a:r>
            <a:endParaRPr kumimoji="1" lang="ja-JP" altLang="en-US" sz="1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GSｺﾞｼｯｸM" panose="020B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4" name="テキスト ボックス 65"/>
          <p:cNvSpPr txBox="1"/>
          <p:nvPr/>
        </p:nvSpPr>
        <p:spPr>
          <a:xfrm>
            <a:off x="3796218" y="6447972"/>
            <a:ext cx="624278" cy="287999"/>
          </a:xfrm>
          <a:prstGeom prst="rect">
            <a:avLst/>
          </a:prstGeom>
          <a:solidFill>
            <a:srgbClr val="FFCCFF"/>
          </a:solidFill>
          <a:ln w="9525">
            <a:solidFill>
              <a:srgbClr val="C0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HGSｺﾞｼｯｸM" panose="020B0600000000000000" pitchFamily="50" charset="-128"/>
                <a:cs typeface="Calibri" panose="020F0502020204030204" pitchFamily="34" charset="0"/>
              </a:rPr>
              <a:t>GAP </a:t>
            </a:r>
            <a:endParaRPr kumimoji="1" lang="ja-JP" altLang="en-US" sz="1400" b="1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HGSｺﾞｼｯｸM" panose="020B06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5" name="テキスト ボックス 1">
            <a:extLst>
              <a:ext uri="{FF2B5EF4-FFF2-40B4-BE49-F238E27FC236}">
                <a16:creationId xmlns:a16="http://schemas.microsoft.com/office/drawing/2014/main" id="{DD37E875-4B2E-4851-AA74-706CE8D74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6253" y="3754513"/>
            <a:ext cx="5580387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HG平成角ｺﾞｼｯｸ体W5" pitchFamily="49" charset="-128"/>
                <a:cs typeface="Times New Roman" panose="02020603050405020304" pitchFamily="18" charset="0"/>
              </a:rPr>
              <a:t>Horizontal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平成角ｺﾞｼｯｸ体W5" pitchFamily="49" charset="-128"/>
                <a:cs typeface="Times New Roman" panose="02020603050405020304" pitchFamily="18" charset="0"/>
              </a:rPr>
              <a:t> component is carried by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HG平成角ｺﾞｼｯｸ体W5" pitchFamily="49" charset="-128"/>
                <a:cs typeface="Times New Roman" panose="02020603050405020304" pitchFamily="18" charset="0"/>
              </a:rPr>
              <a:t>steel plates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HG平成角ｺﾞｼｯｸ体W5" pitchFamily="49" charset="-128"/>
                <a:cs typeface="Times New Roman" panose="02020603050405020304" pitchFamily="18" charset="0"/>
              </a:rPr>
              <a:t>Vertical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平成角ｺﾞｼｯｸ体W5" pitchFamily="49" charset="-128"/>
                <a:cs typeface="Times New Roman" panose="02020603050405020304" pitchFamily="18" charset="0"/>
              </a:rPr>
              <a:t> component is carried by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HG平成角ｺﾞｼｯｸ体W5" pitchFamily="49" charset="-128"/>
                <a:cs typeface="Times New Roman" panose="02020603050405020304" pitchFamily="18" charset="0"/>
              </a:rPr>
              <a:t>concrete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平成角ｺﾞｼｯｸ体W5" pitchFamily="49" charset="-128"/>
                <a:cs typeface="Times New Roman" panose="02020603050405020304" pitchFamily="18" charset="0"/>
              </a:rPr>
              <a:t>Cheep manufacture and no welding at the site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G平成角ｺﾞｼｯｸ体W5" pitchFamily="49" charset="-128"/>
              <a:cs typeface="Times New Roman" panose="02020603050405020304" pitchFamily="18" charset="0"/>
            </a:endParaRPr>
          </a:p>
        </p:txBody>
      </p:sp>
      <p:sp>
        <p:nvSpPr>
          <p:cNvPr id="36" name="テキスト ボックス 65"/>
          <p:cNvSpPr txBox="1"/>
          <p:nvPr/>
        </p:nvSpPr>
        <p:spPr>
          <a:xfrm>
            <a:off x="6994009" y="5123366"/>
            <a:ext cx="4036630" cy="623738"/>
          </a:xfrm>
          <a:prstGeom prst="rect">
            <a:avLst/>
          </a:prstGeom>
          <a:solidFill>
            <a:srgbClr val="FFFFCC"/>
          </a:solidFill>
          <a:ln w="19050">
            <a:solidFill>
              <a:srgbClr val="C00000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HGSｺﾞｼｯｸM" panose="020B0600000000000000" pitchFamily="50" charset="-128"/>
                <a:cs typeface="Calibri" panose="020F0502020204030204" pitchFamily="34" charset="0"/>
              </a:rPr>
              <a:t>Oval shaped hybrid anchorage box  </a:t>
            </a:r>
            <a:endParaRPr kumimoji="1" lang="ja-JP" altLang="en-US" sz="2000" b="0" i="0" u="none" strike="noStrike" kern="1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HGSｺﾞｼｯｸM" panose="020B06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80C9F78-E6FC-CF86-7C9D-054DA315DE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EA5EDC7-9DC5-B084-9D47-22622B286517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0C24819-CA9B-EC83-45F2-83EF6A7D7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AF428E0-5C54-F7E9-E580-CEB720F0A972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2" name="スライド番号プレースホルダー 1">
            <a:extLst>
              <a:ext uri="{FF2B5EF4-FFF2-40B4-BE49-F238E27FC236}">
                <a16:creationId xmlns:a16="http://schemas.microsoft.com/office/drawing/2014/main" id="{A98018CF-7643-026C-3F2D-866AA98A0C78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195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DE77EC69-8316-4BDF-8C9E-EBF4CF5A9A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50" t="3848" r="9819"/>
          <a:stretch/>
        </p:blipFill>
        <p:spPr>
          <a:xfrm>
            <a:off x="10096107" y="4605824"/>
            <a:ext cx="1875934" cy="162851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156" y="1939017"/>
            <a:ext cx="5023831" cy="4574507"/>
          </a:xfrm>
          <a:prstGeom prst="rect">
            <a:avLst/>
          </a:prstGeom>
        </p:spPr>
      </p:pic>
      <p:sp>
        <p:nvSpPr>
          <p:cNvPr id="11" name="テキスト ボックス 65"/>
          <p:cNvSpPr txBox="1"/>
          <p:nvPr/>
        </p:nvSpPr>
        <p:spPr>
          <a:xfrm>
            <a:off x="9679875" y="1897826"/>
            <a:ext cx="2116566" cy="374650"/>
          </a:xfrm>
          <a:prstGeom prst="rect">
            <a:avLst/>
          </a:prstGeom>
          <a:solidFill>
            <a:srgbClr val="DDF0FF"/>
          </a:solidFill>
          <a:ln w="15875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SｺﾞｼｯｸM" panose="020B0600000000000000" pitchFamily="50" charset="-128"/>
                <a:cs typeface="Calibri" panose="020F0502020204030204" pitchFamily="34" charset="0"/>
              </a:rPr>
              <a:t>Stud D10@150 </a:t>
            </a:r>
            <a:endParaRPr kumimoji="1" lang="ja-JP" alt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GSｺﾞｼｯｸM" panose="020B0600000000000000" pitchFamily="50" charset="-128"/>
              <a:cs typeface="Calibri" panose="020F0502020204030204" pitchFamily="34" charset="0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9115720" y="2272477"/>
            <a:ext cx="772998" cy="748989"/>
          </a:xfrm>
          <a:prstGeom prst="line">
            <a:avLst/>
          </a:prstGeom>
          <a:ln w="15875">
            <a:solidFill>
              <a:schemeClr val="tx1"/>
            </a:solidFill>
            <a:headEnd type="stealth" w="lg" len="lg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テキスト ボックス 99"/>
          <p:cNvSpPr txBox="1"/>
          <p:nvPr/>
        </p:nvSpPr>
        <p:spPr>
          <a:xfrm>
            <a:off x="9687458" y="3229109"/>
            <a:ext cx="2127837" cy="726924"/>
          </a:xfrm>
          <a:prstGeom prst="rect">
            <a:avLst/>
          </a:prstGeom>
          <a:solidFill>
            <a:srgbClr val="FFF3CD"/>
          </a:solidFill>
          <a:ln w="15875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SｺﾞｼｯｸM" panose="020B0600000000000000" pitchFamily="50" charset="-128"/>
                <a:cs typeface="Calibri" panose="020F0502020204030204" pitchFamily="34" charset="0"/>
              </a:rPr>
              <a:t>Steel plate t=22mm (SM490)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67C6217-AADE-45A9-AAF5-7A7210A528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77" y="2442270"/>
            <a:ext cx="4407445" cy="3305584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 bwMode="auto">
          <a:xfrm>
            <a:off x="10397765" y="4968653"/>
            <a:ext cx="1244338" cy="34212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>
            <a:off x="9115720" y="3423811"/>
            <a:ext cx="571738" cy="127412"/>
          </a:xfrm>
          <a:prstGeom prst="line">
            <a:avLst/>
          </a:prstGeom>
          <a:ln w="15875">
            <a:solidFill>
              <a:schemeClr val="tx1"/>
            </a:solidFill>
            <a:headEnd type="stealth" w="lg" len="lg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 2">
            <a:extLst>
              <a:ext uri="{FF2B5EF4-FFF2-40B4-BE49-F238E27FC236}">
                <a16:creationId xmlns:a16="http://schemas.microsoft.com/office/drawing/2014/main" id="{8321EC1B-4FFF-4224-938E-8598DFAC0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folHlink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Test of oval shaped extradosed </a:t>
            </a: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Times New Roman" panose="02020603050405020304" pitchFamily="18" charset="0"/>
              </a:rPr>
              <a:t>able anchorage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176861" y="1995416"/>
            <a:ext cx="2487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Calibri" panose="020F0502020204030204" pitchFamily="34" charset="0"/>
              </a:rPr>
              <a:t>Half size model set-up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Calibri" panose="020F0502020204030204" pitchFamily="34" charset="0"/>
            </a:endParaRPr>
          </a:p>
        </p:txBody>
      </p:sp>
      <p:sp>
        <p:nvSpPr>
          <p:cNvPr id="2" name="左右矢印 1"/>
          <p:cNvSpPr/>
          <p:nvPr/>
        </p:nvSpPr>
        <p:spPr bwMode="auto">
          <a:xfrm>
            <a:off x="7109412" y="3152229"/>
            <a:ext cx="626478" cy="271582"/>
          </a:xfrm>
          <a:prstGeom prst="leftRightArrow">
            <a:avLst/>
          </a:prstGeom>
          <a:solidFill>
            <a:srgbClr val="C00000"/>
          </a:solidFill>
          <a:ln w="7938" cap="flat" cmpd="sng" algn="ctr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3" name="左右矢印 12"/>
          <p:cNvSpPr/>
          <p:nvPr/>
        </p:nvSpPr>
        <p:spPr bwMode="auto">
          <a:xfrm>
            <a:off x="7109412" y="5284290"/>
            <a:ext cx="626478" cy="271582"/>
          </a:xfrm>
          <a:prstGeom prst="leftRightArrow">
            <a:avLst/>
          </a:prstGeom>
          <a:solidFill>
            <a:srgbClr val="C00000"/>
          </a:solidFill>
          <a:ln w="7938" cap="flat" cmpd="sng" algn="ctr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4" name="テキスト ボックス 65"/>
          <p:cNvSpPr txBox="1"/>
          <p:nvPr/>
        </p:nvSpPr>
        <p:spPr>
          <a:xfrm>
            <a:off x="7207997" y="2767764"/>
            <a:ext cx="778374" cy="253702"/>
          </a:xfrm>
          <a:prstGeom prst="rect">
            <a:avLst/>
          </a:prstGeom>
          <a:noFill/>
          <a:ln w="9525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SｺﾞｼｯｸM" panose="020B0600000000000000" pitchFamily="50" charset="-128"/>
                <a:cs typeface="Calibri" panose="020F0502020204030204" pitchFamily="34" charset="0"/>
              </a:rPr>
              <a:t>Jack</a:t>
            </a:r>
            <a:endParaRPr kumimoji="1" lang="ja-JP" altLang="en-US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GSｺﾞｼｯｸM" panose="020B06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ED1264C-0DC8-997A-534B-508B792E00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4B29B8A-80A6-4B58-6883-33614F93306F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0BB822E-8FDC-DD20-5FD5-6DF2A8247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BBE1874-49D8-CEC6-8F69-8372F6628F84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8" name="スライド番号プレースホルダー 1">
            <a:extLst>
              <a:ext uri="{FF2B5EF4-FFF2-40B4-BE49-F238E27FC236}">
                <a16:creationId xmlns:a16="http://schemas.microsoft.com/office/drawing/2014/main" id="{3327A792-5B26-103A-DD6B-E096DA15EC69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5392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28B36-FBEA-6F40-9E04-46DAE3DA6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>
            <a:extLst>
              <a:ext uri="{FF2B5EF4-FFF2-40B4-BE49-F238E27FC236}">
                <a16:creationId xmlns:a16="http://schemas.microsoft.com/office/drawing/2014/main" id="{F4050452-2264-22FC-D132-803EA486B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Accelerated construction of stay cable anchorage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20799C4-2876-5B90-D1FB-5B1D7A068C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403B0B4-FBBD-3A35-82F8-25981B292108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74E30DE0-816A-59B9-41AD-35D89D6EC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9A48B39-759C-1CAB-ACA5-E75E3DCE9108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1" name="スライド番号プレースホルダー 1">
            <a:extLst>
              <a:ext uri="{FF2B5EF4-FFF2-40B4-BE49-F238E27FC236}">
                <a16:creationId xmlns:a16="http://schemas.microsoft.com/office/drawing/2014/main" id="{DEAEE020-D20D-B40E-AFD5-414BDFDAD5DE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3" descr="屋外, 歩道, ストリート, 建設 が含まれている画像&#10;&#10;自動的に生成された説明">
            <a:extLst>
              <a:ext uri="{FF2B5EF4-FFF2-40B4-BE49-F238E27FC236}">
                <a16:creationId xmlns:a16="http://schemas.microsoft.com/office/drawing/2014/main" id="{DE426635-C5AD-2F12-195E-27ACAEE1A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3" t="15470" r="13389" b="11026"/>
          <a:stretch/>
        </p:blipFill>
        <p:spPr bwMode="auto">
          <a:xfrm>
            <a:off x="3510136" y="2594842"/>
            <a:ext cx="4366791" cy="377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吹き出し: 四角形 1">
            <a:extLst>
              <a:ext uri="{FF2B5EF4-FFF2-40B4-BE49-F238E27FC236}">
                <a16:creationId xmlns:a16="http://schemas.microsoft.com/office/drawing/2014/main" id="{E42F4D8C-2877-D7FC-1E12-CAD3F5C6069F}"/>
              </a:ext>
            </a:extLst>
          </p:cNvPr>
          <p:cNvSpPr/>
          <p:nvPr/>
        </p:nvSpPr>
        <p:spPr>
          <a:xfrm>
            <a:off x="8304851" y="2609337"/>
            <a:ext cx="2928478" cy="2805287"/>
          </a:xfrm>
          <a:prstGeom prst="wedgeRectCallout">
            <a:avLst>
              <a:gd name="adj1" fmla="val -135789"/>
              <a:gd name="adj2" fmla="val -13002"/>
            </a:avLst>
          </a:prstGeom>
          <a:solidFill>
            <a:schemeClr val="accent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9C9279D-0838-4840-6CEB-8CF01FE78AEF}"/>
              </a:ext>
            </a:extLst>
          </p:cNvPr>
          <p:cNvSpPr txBox="1"/>
          <p:nvPr/>
        </p:nvSpPr>
        <p:spPr>
          <a:xfrm>
            <a:off x="969556" y="1456179"/>
            <a:ext cx="10252888" cy="991792"/>
          </a:xfrm>
          <a:prstGeom prst="rect">
            <a:avLst/>
          </a:prstGeom>
          <a:noFill/>
          <a:ln>
            <a:noFill/>
          </a:ln>
        </p:spPr>
        <p:txBody>
          <a:bodyPr vert="horz" wrap="square" lIns="72000" tIns="72000" rIns="0" bIns="72000" rtlCol="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The horizontal component of </a:t>
            </a:r>
            <a:r>
              <a:rPr kumimoji="1" lang="en-US" altLang="ja-JP" dirty="0">
                <a:solidFill>
                  <a:prstClr val="black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stay cable forces</a:t>
            </a: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 is carried by the steel plate, and the vertical component is carried by the concrete, forming a composite structure.</a:t>
            </a:r>
          </a:p>
          <a:p>
            <a:pPr marL="285750" marR="0" lvl="0" indent="-285750" algn="l" defTabSz="914400" rtl="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The work at the site consists only of assembling the vertical reinforcing bars and pouring concrete.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93850A46-95D1-C26C-F4B9-C71A3250EC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6268" t="8992" b="47028"/>
          <a:stretch/>
        </p:blipFill>
        <p:spPr>
          <a:xfrm>
            <a:off x="918267" y="2923194"/>
            <a:ext cx="2484888" cy="1605955"/>
          </a:xfrm>
          <a:prstGeom prst="rect">
            <a:avLst/>
          </a:prstGeom>
        </p:spPr>
      </p:pic>
      <p:pic>
        <p:nvPicPr>
          <p:cNvPr id="31749" name="図 3" descr="屋内, 建物, 部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95DE1202-B002-6360-8619-B2DA819AF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4" r="11666" b="6004"/>
          <a:stretch/>
        </p:blipFill>
        <p:spPr bwMode="auto">
          <a:xfrm flipH="1">
            <a:off x="8417244" y="3090998"/>
            <a:ext cx="2683559" cy="22122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C68FCBA-6EAC-E507-8A4F-9723F1675879}"/>
              </a:ext>
            </a:extLst>
          </p:cNvPr>
          <p:cNvSpPr txBox="1"/>
          <p:nvPr/>
        </p:nvSpPr>
        <p:spPr>
          <a:xfrm>
            <a:off x="8567915" y="2667349"/>
            <a:ext cx="2388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Easy manufacturing</a:t>
            </a:r>
            <a:endParaRPr kumimoji="1" lang="ja-JP" altLang="en-US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05F10FCF-8297-53E0-137C-EC0EF720F2E1}"/>
              </a:ext>
            </a:extLst>
          </p:cNvPr>
          <p:cNvSpPr/>
          <p:nvPr/>
        </p:nvSpPr>
        <p:spPr>
          <a:xfrm>
            <a:off x="1394096" y="5584680"/>
            <a:ext cx="1902078" cy="784936"/>
          </a:xfrm>
          <a:prstGeom prst="wedgeRectCallout">
            <a:avLst>
              <a:gd name="adj1" fmla="val 130033"/>
              <a:gd name="adj2" fmla="val -70052"/>
            </a:avLst>
          </a:prstGeom>
          <a:solidFill>
            <a:schemeClr val="accent5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8D40A39-0DEA-EE51-3D59-FD0E3C00F634}"/>
              </a:ext>
            </a:extLst>
          </p:cNvPr>
          <p:cNvSpPr txBox="1"/>
          <p:nvPr/>
        </p:nvSpPr>
        <p:spPr>
          <a:xfrm>
            <a:off x="1394096" y="5654335"/>
            <a:ext cx="1902077" cy="646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Precast formwork with hoop re-bars</a:t>
            </a:r>
            <a:endParaRPr kumimoji="1" lang="en-US" altLang="ja-JP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66F69DC-7DBA-D26E-6575-4AA8CAA533AF}"/>
              </a:ext>
            </a:extLst>
          </p:cNvPr>
          <p:cNvSpPr txBox="1"/>
          <p:nvPr/>
        </p:nvSpPr>
        <p:spPr>
          <a:xfrm>
            <a:off x="1184830" y="2514071"/>
            <a:ext cx="1951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Oval shape steel anchorage</a:t>
            </a:r>
          </a:p>
          <a:p>
            <a:pPr algn="ctr"/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(2018)</a:t>
            </a:r>
            <a:endParaRPr lang="ja-JP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314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B9309-97A0-01A3-209B-D346817B5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>
            <a:extLst>
              <a:ext uri="{FF2B5EF4-FFF2-40B4-BE49-F238E27FC236}">
                <a16:creationId xmlns:a16="http://schemas.microsoft.com/office/drawing/2014/main" id="{3BB15286-6F8B-4AEA-1E14-7053340C0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1" lang="en-US" altLang="ja-JP" sz="2800" b="1" dirty="0" err="1">
                <a:solidFill>
                  <a:srgbClr val="000000"/>
                </a:solidFill>
                <a:latin typeface="Calibri" panose="020F0502020204030204" pitchFamily="34" charset="0"/>
                <a:ea typeface="メイリオ"/>
              </a:rPr>
              <a:t>Arrêt-Darré</a:t>
            </a: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</a:rPr>
              <a:t> Viaduct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E5291E9-00DD-C08E-4BE1-DC642DF84E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37977C5-1AC6-1235-089E-07AE275EF004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ADD001CA-89B6-6E1B-C7C7-B002D0E3A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50CCEC-9ACC-7C46-AF15-1761AEDBDC02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1" name="スライド番号プレースホルダー 1">
            <a:extLst>
              <a:ext uri="{FF2B5EF4-FFF2-40B4-BE49-F238E27FC236}">
                <a16:creationId xmlns:a16="http://schemas.microsoft.com/office/drawing/2014/main" id="{8558E42D-1EA9-D438-C94D-772527A5D88C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" name="図 1" descr="家具, テーブル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102618C-3418-A7D0-89BC-DD45997B4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760" y="1988840"/>
            <a:ext cx="8038480" cy="385371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67A195C-44EE-F18B-E872-95E4A40C89B4}"/>
              </a:ext>
            </a:extLst>
          </p:cNvPr>
          <p:cNvSpPr txBox="1"/>
          <p:nvPr/>
        </p:nvSpPr>
        <p:spPr>
          <a:xfrm>
            <a:off x="8760296" y="5842557"/>
            <a:ext cx="17281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Source</a:t>
            </a:r>
            <a:r>
              <a:rPr lang="ja-JP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：</a:t>
            </a:r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SECOA</a:t>
            </a:r>
            <a:endParaRPr lang="ja-JP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6A5D612-23CB-3394-D21A-45F4E81EC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760" y="4140105"/>
            <a:ext cx="3414056" cy="1664352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057087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88F9E-5A3D-FE90-870C-952B34461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>
            <a:extLst>
              <a:ext uri="{FF2B5EF4-FFF2-40B4-BE49-F238E27FC236}">
                <a16:creationId xmlns:a16="http://schemas.microsoft.com/office/drawing/2014/main" id="{CB0ADB98-D561-26F3-4304-506A34BDB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</a:rPr>
              <a:t>Construction progress of the extradosed bridges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A5792C9-2D80-2759-7DD3-3FFD5E2FC6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AC99295-265E-29F0-BA6E-D2A48E2837F4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FE3DE4B7-66EC-0701-749F-3A806D615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E185FA8-A961-C575-AF1E-1A885F419ABA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1" name="スライド番号プレースホルダー 1">
            <a:extLst>
              <a:ext uri="{FF2B5EF4-FFF2-40B4-BE49-F238E27FC236}">
                <a16:creationId xmlns:a16="http://schemas.microsoft.com/office/drawing/2014/main" id="{FE6F88D2-FADC-D080-906D-1A7DD4D963C1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graphicFrame>
        <p:nvGraphicFramePr>
          <p:cNvPr id="6" name="グラフ 5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7689323"/>
              </p:ext>
            </p:extLst>
          </p:nvPr>
        </p:nvGraphicFramePr>
        <p:xfrm>
          <a:off x="2423592" y="2043924"/>
          <a:ext cx="7842250" cy="3832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570B1E8-3EEB-E3B8-4DA4-C183148F17BE}"/>
              </a:ext>
            </a:extLst>
          </p:cNvPr>
          <p:cNvSpPr/>
          <p:nvPr/>
        </p:nvSpPr>
        <p:spPr>
          <a:xfrm>
            <a:off x="7900902" y="2288163"/>
            <a:ext cx="216000" cy="216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C72091A-E6BA-2035-51F8-BFAEEC30A358}"/>
              </a:ext>
            </a:extLst>
          </p:cNvPr>
          <p:cNvSpPr/>
          <p:nvPr/>
        </p:nvSpPr>
        <p:spPr>
          <a:xfrm>
            <a:off x="7900902" y="2615206"/>
            <a:ext cx="216000" cy="2160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14B00EF-1E17-506F-69DC-6F2078CC69AA}"/>
              </a:ext>
            </a:extLst>
          </p:cNvPr>
          <p:cNvSpPr txBox="1"/>
          <p:nvPr/>
        </p:nvSpPr>
        <p:spPr>
          <a:xfrm>
            <a:off x="8086452" y="2205949"/>
            <a:ext cx="257224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Overseas bridge numbers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6F1D9F8-9E04-7631-47C4-00EE13864AC5}"/>
              </a:ext>
            </a:extLst>
          </p:cNvPr>
          <p:cNvSpPr txBox="1"/>
          <p:nvPr/>
        </p:nvSpPr>
        <p:spPr>
          <a:xfrm>
            <a:off x="7968208" y="2513549"/>
            <a:ext cx="286990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Japanese bridge numbers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FCBDEDA-B404-C16F-E364-E66F72547F39}"/>
              </a:ext>
            </a:extLst>
          </p:cNvPr>
          <p:cNvSpPr txBox="1"/>
          <p:nvPr/>
        </p:nvSpPr>
        <p:spPr>
          <a:xfrm>
            <a:off x="6305552" y="5862075"/>
            <a:ext cx="58650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>
                <a:solidFill>
                  <a:prstClr val="black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Year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CD94BD5-ABA3-88F5-643E-AF42B0031246}"/>
              </a:ext>
            </a:extLst>
          </p:cNvPr>
          <p:cNvSpPr txBox="1"/>
          <p:nvPr/>
        </p:nvSpPr>
        <p:spPr>
          <a:xfrm rot="16200000">
            <a:off x="723811" y="3616997"/>
            <a:ext cx="304301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Number of extradosed bridges</a:t>
            </a:r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0D9C7EB-1793-F5A0-FA83-47A47EE5D1CE}"/>
              </a:ext>
            </a:extLst>
          </p:cNvPr>
          <p:cNvSpPr txBox="1"/>
          <p:nvPr/>
        </p:nvSpPr>
        <p:spPr>
          <a:xfrm>
            <a:off x="3493129" y="2846269"/>
            <a:ext cx="209671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Odawara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 Blueway Bridge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1DE2846-EFEA-4C0B-056C-0D3FC3AA7B87}"/>
              </a:ext>
            </a:extLst>
          </p:cNvPr>
          <p:cNvCxnSpPr>
            <a:cxnSpLocks/>
          </p:cNvCxnSpPr>
          <p:nvPr/>
        </p:nvCxnSpPr>
        <p:spPr>
          <a:xfrm>
            <a:off x="3494638" y="3164624"/>
            <a:ext cx="209520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CCD1149E-E4CC-FED8-6F49-6A0527B94F48}"/>
              </a:ext>
            </a:extLst>
          </p:cNvPr>
          <p:cNvCxnSpPr>
            <a:cxnSpLocks/>
          </p:cNvCxnSpPr>
          <p:nvPr/>
        </p:nvCxnSpPr>
        <p:spPr>
          <a:xfrm flipH="1">
            <a:off x="3000560" y="3154046"/>
            <a:ext cx="502391" cy="1755316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0540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1484784"/>
            <a:ext cx="6768290" cy="5141151"/>
          </a:xfrm>
          <a:prstGeom prst="rect">
            <a:avLst/>
          </a:prstGeom>
        </p:spPr>
      </p:pic>
      <p:sp>
        <p:nvSpPr>
          <p:cNvPr id="11" name="テキスト ボックス 2"/>
          <p:cNvSpPr txBox="1"/>
          <p:nvPr/>
        </p:nvSpPr>
        <p:spPr>
          <a:xfrm>
            <a:off x="6888088" y="4941168"/>
            <a:ext cx="1872208" cy="74295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36000" rIns="9144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/>
                <a:ea typeface="游明朝"/>
                <a:cs typeface="Times New Roman" panose="02020603050405020304" pitchFamily="18" charset="0"/>
              </a:rPr>
              <a:t>■</a:t>
            </a:r>
            <a:r>
              <a:rPr kumimoji="1" lang="ja-JP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1" lang="ja-JP" altLang="en-US" sz="11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/>
                <a:ea typeface="メイリオ"/>
                <a:cs typeface="Times New Roman" panose="02020603050405020304" pitchFamily="18" charset="0"/>
              </a:rPr>
              <a:t>エクストラドーズド橋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メイリオ"/>
                <a:ea typeface="游明朝"/>
                <a:cs typeface="Times New Roman" panose="02020603050405020304" pitchFamily="18" charset="0"/>
              </a:rPr>
              <a:t>▲</a:t>
            </a:r>
            <a:r>
              <a:rPr kumimoji="1" lang="ja-JP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/>
                <a:ea typeface="游明朝"/>
                <a:cs typeface="Times New Roman" panose="02020603050405020304" pitchFamily="18" charset="0"/>
              </a:rPr>
              <a:t> </a:t>
            </a:r>
            <a:r>
              <a:rPr kumimoji="1" lang="ja-JP" altLang="en-US" sz="11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/>
                <a:ea typeface="メイリオ"/>
                <a:cs typeface="Times New Roman" panose="02020603050405020304" pitchFamily="18" charset="0"/>
              </a:rPr>
              <a:t>斜張橋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メイリオ"/>
                <a:ea typeface="游明朝"/>
                <a:cs typeface="Times New Roman" panose="02020603050405020304" pitchFamily="18" charset="0"/>
              </a:rPr>
              <a:t>◆</a:t>
            </a:r>
            <a:r>
              <a:rPr kumimoji="1" lang="ja-JP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/>
                <a:ea typeface="游明朝"/>
                <a:cs typeface="Times New Roman" panose="02020603050405020304" pitchFamily="18" charset="0"/>
              </a:rPr>
              <a:t> </a:t>
            </a:r>
            <a:r>
              <a:rPr kumimoji="1" lang="ja-JP" altLang="en-US" sz="11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/>
                <a:ea typeface="メイリオ"/>
                <a:cs typeface="Times New Roman" panose="02020603050405020304" pitchFamily="18" charset="0"/>
              </a:rPr>
              <a:t>箱桁橋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5A94A664-1CF5-4091-A921-B479FDC85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メイリオ"/>
              </a:rPr>
              <a:t>Cost comparison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25A4FBE-AF48-4F1C-A18D-9D934840C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152" y="4844591"/>
            <a:ext cx="2102080" cy="93610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7F9A2CC-36FB-BAAB-ACA4-F8F8CEA4B1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DC07226-7EC7-A708-DC33-340B2A6DAF2D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719E191-30CF-CE89-EE0D-76FBA1592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2D60BD6-9531-D510-E813-11D5A9090AD7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2" name="スライド番号プレースホルダー 1">
            <a:extLst>
              <a:ext uri="{FF2B5EF4-FFF2-40B4-BE49-F238E27FC236}">
                <a16:creationId xmlns:a16="http://schemas.microsoft.com/office/drawing/2014/main" id="{FCFB8882-FD0A-CA5E-3B6A-AD42FF13135F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5874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boku01\Desktop\IBC2013\presentation\材料\表紙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2132856"/>
            <a:ext cx="3010787" cy="425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5A94A664-1CF5-4091-A921-B479FDC85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Specifications for CSB &amp; EDB by JPCI</a:t>
            </a:r>
            <a:endParaRPr kumimoji="1" lang="ja-JP" altLang="en-US" sz="2800" b="1" dirty="0">
              <a:solidFill>
                <a:srgbClr val="000000"/>
              </a:solidFill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71A5665-B976-4656-B532-D33230D65B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7" y="2132856"/>
            <a:ext cx="3015829" cy="4257764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5D35682F-7910-4B3F-B8C7-4E8E5A3ED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377" y="1669450"/>
            <a:ext cx="1717887" cy="365522"/>
          </a:xfrm>
        </p:spPr>
        <p:txBody>
          <a:bodyPr>
            <a:no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  <a:ea typeface="+mn-ea"/>
                <a:cs typeface="Times New Roman" pitchFamily="18" charset="0"/>
              </a:rPr>
              <a:t>(2009)</a:t>
            </a:r>
            <a:endParaRPr lang="ja-JP" altLang="en-US" sz="2000" dirty="0">
              <a:latin typeface="Calibri" panose="020F050202020403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5D35682F-7910-4B3F-B8C7-4E8E5A3ED8C0}"/>
              </a:ext>
            </a:extLst>
          </p:cNvPr>
          <p:cNvSpPr txBox="1">
            <a:spLocks/>
          </p:cNvSpPr>
          <p:nvPr/>
        </p:nvSpPr>
        <p:spPr bwMode="auto">
          <a:xfrm>
            <a:off x="4942249" y="1669450"/>
            <a:ext cx="1717887" cy="36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9pPr>
          </a:lstStyle>
          <a:p>
            <a:pPr algn="ctr"/>
            <a:r>
              <a:rPr lang="en-US" altLang="ja-JP" sz="2000" kern="0" dirty="0">
                <a:latin typeface="Calibri" panose="020F0502020204030204" pitchFamily="34" charset="0"/>
                <a:ea typeface="+mn-ea"/>
                <a:cs typeface="Times New Roman" pitchFamily="18" charset="0"/>
              </a:rPr>
              <a:t>(2012)</a:t>
            </a:r>
            <a:endParaRPr lang="ja-JP" altLang="en-US" sz="2000" kern="0" dirty="0">
              <a:latin typeface="Calibri" panose="020F050202020403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B34DE3F4-95A5-0FCB-9DD2-CEABA8B77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674"/>
          <a:stretch/>
        </p:blipFill>
        <p:spPr bwMode="auto">
          <a:xfrm>
            <a:off x="7896200" y="2852936"/>
            <a:ext cx="3816423" cy="31060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5A94A664-1CF5-4091-A921-B479FDC85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2555" y="2435447"/>
            <a:ext cx="35037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Allowable Stress of Stay Cables</a:t>
            </a:r>
            <a:endParaRPr kumimoji="1" lang="ja-JP" altLang="en-US" dirty="0">
              <a:solidFill>
                <a:srgbClr val="000000"/>
              </a:solidFill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DD3E3D0-A06B-853C-1693-84CD4E2E7E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1F2BEB6-3B77-CC80-7EDE-C1BBB9DFE636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F70BBD6-853B-A3C3-F486-512993CC7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053B74A-F944-B357-A45B-50A1556ADA5D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5" name="スライド番号プレースホルダー 1">
            <a:extLst>
              <a:ext uri="{FF2B5EF4-FFF2-40B4-BE49-F238E27FC236}">
                <a16:creationId xmlns:a16="http://schemas.microsoft.com/office/drawing/2014/main" id="{B9688ACA-ACB2-4EF2-DD7D-66E945A91A94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4887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3280E-2CE6-24D7-70D1-65AE3BABF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>
            <a:extLst>
              <a:ext uri="{FF2B5EF4-FFF2-40B4-BE49-F238E27FC236}">
                <a16:creationId xmlns:a16="http://schemas.microsoft.com/office/drawing/2014/main" id="{B7806401-B6F7-0BFC-A1A8-200F4D78D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1" lang="en-US" altLang="ja-JP" sz="2800" b="1">
                <a:solidFill>
                  <a:srgbClr val="000000"/>
                </a:solidFill>
                <a:latin typeface="Calibri" panose="020F0502020204030204" pitchFamily="34" charset="0"/>
                <a:ea typeface="メイリオ"/>
              </a:rPr>
              <a:t>Extradosed bridge construction achievements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BD90E98-8ADF-24B2-B516-F1541E3628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8591833-906E-DE10-12FE-2F0D3A04D690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58A1ED79-0C5C-0C27-2346-E836659EB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6ADFBE0-6897-CC71-CF91-40C65ADE9A4A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1" name="スライド番号プレースホルダー 1">
            <a:extLst>
              <a:ext uri="{FF2B5EF4-FFF2-40B4-BE49-F238E27FC236}">
                <a16:creationId xmlns:a16="http://schemas.microsoft.com/office/drawing/2014/main" id="{2338841E-2CAB-A26C-9F71-22E385C53669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6531705-059A-BB76-DFDB-054CBBECBA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788" t="8538" r="23503" b="6279"/>
          <a:stretch/>
        </p:blipFill>
        <p:spPr>
          <a:xfrm>
            <a:off x="1919535" y="2231379"/>
            <a:ext cx="4824537" cy="442290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6AC5348-72C4-4D30-9C9B-89010DAC75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34" t="4651" r="7898" b="4651"/>
          <a:stretch/>
        </p:blipFill>
        <p:spPr>
          <a:xfrm>
            <a:off x="7680176" y="2451268"/>
            <a:ext cx="2736304" cy="3885287"/>
          </a:xfrm>
          <a:prstGeom prst="rect">
            <a:avLst/>
          </a:prstGeom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22957132-DA6F-4AD5-A7CA-F61C29715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4416" y="2081936"/>
            <a:ext cx="29878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メイリオ"/>
              </a:rPr>
              <a:t>Textbook (IABSE, 2019)</a:t>
            </a:r>
            <a:endParaRPr kumimoji="1" lang="ja-JP" alt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3A90EECC-CF5A-0481-51C7-29E4B5251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173" y="3845930"/>
            <a:ext cx="1363984" cy="369332"/>
          </a:xfrm>
          <a:prstGeom prst="rect">
            <a:avLst/>
          </a:prstGeom>
          <a:solidFill>
            <a:srgbClr val="0B4058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メイリオ"/>
              </a:rPr>
              <a:t>China (36%)</a:t>
            </a:r>
            <a:endParaRPr kumimoji="1" lang="ja-JP" altLang="en-US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EBDA9C9-C4B9-7684-0A30-CE43C4A40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101" y="5305314"/>
            <a:ext cx="1363984" cy="369332"/>
          </a:xfrm>
          <a:prstGeom prst="rect">
            <a:avLst/>
          </a:prstGeom>
          <a:solidFill>
            <a:srgbClr val="0E4A65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メイリオ"/>
              </a:rPr>
              <a:t>Japan (34%)</a:t>
            </a:r>
            <a:endParaRPr kumimoji="1" lang="ja-JP" altLang="en-US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200CC94F-6A3D-FD76-E486-ED8EA3B62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450" y="4215262"/>
            <a:ext cx="1363984" cy="369332"/>
          </a:xfrm>
          <a:prstGeom prst="rect">
            <a:avLst/>
          </a:prstGeom>
          <a:solidFill>
            <a:srgbClr val="11527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メイリオ"/>
                <a:cs typeface="メイリオ"/>
              </a:rPr>
              <a:t>EU (10%)</a:t>
            </a:r>
            <a:endParaRPr kumimoji="1" lang="ja-JP" altLang="en-US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7708E274-6416-F5AD-344A-3041F96EF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68" y="3188566"/>
            <a:ext cx="1832827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メイリオ"/>
                <a:cs typeface="メイリオ"/>
              </a:rPr>
              <a:t>South Korea (7%)</a:t>
            </a:r>
            <a:endParaRPr kumimoji="1" lang="ja-JP" alt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CFEC8D51-AFC0-33E8-268E-5B153A07EFAB}"/>
              </a:ext>
            </a:extLst>
          </p:cNvPr>
          <p:cNvSpPr txBox="1">
            <a:spLocks noChangeArrowheads="1"/>
          </p:cNvSpPr>
          <p:nvPr/>
        </p:nvSpPr>
        <p:spPr bwMode="auto">
          <a:xfrm rot="1416572">
            <a:off x="2559122" y="3432012"/>
            <a:ext cx="900000" cy="432000"/>
          </a:xfrm>
          <a:prstGeom prst="rect">
            <a:avLst/>
          </a:prstGeom>
          <a:solidFill>
            <a:srgbClr val="135979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C118651-AA68-62BE-04F9-4CC29E77BF5C}"/>
              </a:ext>
            </a:extLst>
          </p:cNvPr>
          <p:cNvCxnSpPr/>
          <p:nvPr/>
        </p:nvCxnSpPr>
        <p:spPr bwMode="auto">
          <a:xfrm flipV="1">
            <a:off x="2207568" y="3413881"/>
            <a:ext cx="288000" cy="1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" name="Text Box 6">
            <a:extLst>
              <a:ext uri="{FF2B5EF4-FFF2-40B4-BE49-F238E27FC236}">
                <a16:creationId xmlns:a16="http://schemas.microsoft.com/office/drawing/2014/main" id="{A78815EF-7845-AB43-38C3-3720159D7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9568" y="2530683"/>
            <a:ext cx="111600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メイリオ"/>
                <a:cs typeface="メイリオ"/>
              </a:rPr>
              <a:t>India (5%)</a:t>
            </a:r>
            <a:endParaRPr kumimoji="1" lang="ja-JP" alt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534D5802-239A-D94B-481E-95391501A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432" y="2176242"/>
            <a:ext cx="208800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メイリオ"/>
                <a:cs typeface="メイリオ"/>
              </a:rPr>
              <a:t>South-East Asia (3%)</a:t>
            </a:r>
            <a:endParaRPr kumimoji="1" lang="ja-JP" alt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D5E11B3E-8D75-899C-7A08-3478CB34D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8081" y="1923063"/>
            <a:ext cx="208800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メイリオ"/>
                <a:cs typeface="メイリオ"/>
              </a:rPr>
              <a:t>South America (2%)</a:t>
            </a:r>
            <a:endParaRPr kumimoji="1" lang="ja-JP" alt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F4955E91-7A4C-2F60-AB2B-AD4DB31F8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1547500"/>
            <a:ext cx="208800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メイリオ"/>
                <a:cs typeface="メイリオ"/>
              </a:rPr>
              <a:t>North America (2%)</a:t>
            </a:r>
            <a:endParaRPr kumimoji="1" lang="ja-JP" alt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F3E3C2C5-3B6B-995B-B437-9628AA12757D}"/>
              </a:ext>
            </a:extLst>
          </p:cNvPr>
          <p:cNvCxnSpPr>
            <a:stCxn id="21" idx="2"/>
          </p:cNvCxnSpPr>
          <p:nvPr/>
        </p:nvCxnSpPr>
        <p:spPr bwMode="auto">
          <a:xfrm>
            <a:off x="3251568" y="1916832"/>
            <a:ext cx="855162" cy="314547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5" name="Text Box 6">
            <a:extLst>
              <a:ext uri="{FF2B5EF4-FFF2-40B4-BE49-F238E27FC236}">
                <a16:creationId xmlns:a16="http://schemas.microsoft.com/office/drawing/2014/main" id="{B7F5DF7B-D8F1-10C2-120D-83DCEE33D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1803" y="1547500"/>
            <a:ext cx="129218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メイリオ"/>
                <a:cs typeface="メイリオ"/>
              </a:rPr>
              <a:t>Others (1%)</a:t>
            </a:r>
            <a:endParaRPr kumimoji="1" lang="ja-JP" alt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E150BC98-E264-72C4-A2CE-C9B2469E1108}"/>
              </a:ext>
            </a:extLst>
          </p:cNvPr>
          <p:cNvCxnSpPr>
            <a:stCxn id="2" idx="0"/>
          </p:cNvCxnSpPr>
          <p:nvPr/>
        </p:nvCxnSpPr>
        <p:spPr bwMode="auto">
          <a:xfrm flipV="1">
            <a:off x="4331804" y="1868033"/>
            <a:ext cx="468052" cy="36334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684253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5E164-08E5-02A3-2E5C-CB4F0B892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>
            <a:extLst>
              <a:ext uri="{FF2B5EF4-FFF2-40B4-BE49-F238E27FC236}">
                <a16:creationId xmlns:a16="http://schemas.microsoft.com/office/drawing/2014/main" id="{30C27288-4D88-4625-4BB4-62834384E43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648000"/>
            <a:ext cx="12192000" cy="522000"/>
          </a:xfrm>
        </p:spPr>
        <p:txBody>
          <a:bodyPr/>
          <a:lstStyle/>
          <a:p>
            <a:pPr algn="ctr"/>
            <a:r>
              <a:rPr lang="en-US" altLang="ja-JP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ja-JP" sz="2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ib</a:t>
            </a:r>
            <a:r>
              <a:rPr lang="en-US" altLang="ja-JP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2022 AOS 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B85EC7E-217F-15D2-CA7F-D13E381974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6EA65E5-44A1-E80D-6D9E-9E809C575301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A091AEB-64C5-BC11-6B26-5177CAD85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AF96487-AE95-F8FD-B636-E8C06D50C287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C4B22336-7FC0-1A5D-8E32-3CF42E0604E4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ACC5A00-8C07-4D30-9C5B-6FD44D31E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72" y="2636912"/>
            <a:ext cx="5034767" cy="299209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090BBD0-3BC3-4624-99B2-8C08CB591442}"/>
              </a:ext>
            </a:extLst>
          </p:cNvPr>
          <p:cNvSpPr txBox="1"/>
          <p:nvPr/>
        </p:nvSpPr>
        <p:spPr>
          <a:xfrm>
            <a:off x="3935761" y="2636912"/>
            <a:ext cx="1180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kumimoji="1" lang="en-US" altLang="ja-JP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L=230m</a:t>
            </a:r>
            <a:endParaRPr kumimoji="1" lang="ja-JP" altLang="en-US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BAM Ireland Project wins IABSE Award | Irish Building Magazine.ie |  Ireland's Leading Construction News &amp; Information Portal">
            <a:extLst>
              <a:ext uri="{FF2B5EF4-FFF2-40B4-BE49-F238E27FC236}">
                <a16:creationId xmlns:a16="http://schemas.microsoft.com/office/drawing/2014/main" id="{E4E11804-560E-47B8-B263-7D4CC267B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2636912"/>
            <a:ext cx="5392931" cy="299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09FE6E0-0E4C-D745-1DFB-E8F75CDF5DEB}"/>
              </a:ext>
            </a:extLst>
          </p:cNvPr>
          <p:cNvSpPr/>
          <p:nvPr/>
        </p:nvSpPr>
        <p:spPr>
          <a:xfrm>
            <a:off x="3256044" y="2035102"/>
            <a:ext cx="5679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ja-JP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Rose Fitzgerald Kennedy Bridge, Ireland</a:t>
            </a:r>
            <a:endParaRPr lang="ja-JP" alt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3294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75420" y="3122966"/>
            <a:ext cx="10441160" cy="6120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altLang="ja-JP" sz="3600" b="1" dirty="0"/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28284065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5713" y="2132856"/>
            <a:ext cx="5629469" cy="3147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C1320B64-CEE6-44DD-9A07-43AE42E16259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48000"/>
            <a:ext cx="12192000" cy="52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ja-JP" sz="28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Long and multi-span extradosed bridges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13562BC-2034-4074-B2BC-92A6A9A37607}"/>
              </a:ext>
            </a:extLst>
          </p:cNvPr>
          <p:cNvSpPr txBox="1">
            <a:spLocks noChangeArrowheads="1"/>
          </p:cNvSpPr>
          <p:nvPr/>
        </p:nvSpPr>
        <p:spPr>
          <a:xfrm>
            <a:off x="1312488" y="1628800"/>
            <a:ext cx="3915917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000" dirty="0">
                <a:latin typeface="Calibri" panose="020F0502020204030204" pitchFamily="34" charset="0"/>
                <a:cs typeface="Times New Roman" pitchFamily="18" charset="0"/>
              </a:rPr>
              <a:t>500m multi-span cable-stayed type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9CBE1CB-DC25-13A9-F46F-4A9D6DF071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EC4C14B-1644-EFA8-4A58-76F9B182C9AE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54D107D-1255-20EE-46D5-A2E32DD56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B53D697-2931-A211-F444-721C2F493B79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9" name="スライド番号プレースホルダー 1">
            <a:extLst>
              <a:ext uri="{FF2B5EF4-FFF2-40B4-BE49-F238E27FC236}">
                <a16:creationId xmlns:a16="http://schemas.microsoft.com/office/drawing/2014/main" id="{6557CCBB-9285-070D-07AE-15CBCF17E55C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4D65CE7-4499-48F2-0476-E93B261DC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007" y="2157214"/>
            <a:ext cx="5648633" cy="3147936"/>
          </a:xfrm>
          <a:prstGeom prst="rect">
            <a:avLst/>
          </a:prstGeom>
        </p:spPr>
      </p:pic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7079369" y="1632248"/>
            <a:ext cx="384390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000" dirty="0">
                <a:latin typeface="Calibri" panose="020F0502020204030204" pitchFamily="34" charset="0"/>
                <a:cs typeface="Times New Roman" pitchFamily="18" charset="0"/>
              </a:rPr>
              <a:t>500m multi-span extradosed type</a:t>
            </a:r>
          </a:p>
        </p:txBody>
      </p:sp>
      <p:pic>
        <p:nvPicPr>
          <p:cNvPr id="11" name="Picture 2" descr="C:\Users\aae80183\Desktop\DATA(D)\春日data\fib2015\paper\500m span EDB\Presentation\fib2015_fig\Fig.17.JPG">
            <a:extLst>
              <a:ext uri="{FF2B5EF4-FFF2-40B4-BE49-F238E27FC236}">
                <a16:creationId xmlns:a16="http://schemas.microsoft.com/office/drawing/2014/main" id="{AC9A9DE8-9E5C-46B1-8021-D02705C25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7105" y="5203681"/>
            <a:ext cx="2691440" cy="137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BBF12DE8-718E-55DB-B146-B6B4E812DB44}"/>
              </a:ext>
            </a:extLst>
          </p:cNvPr>
          <p:cNvSpPr txBox="1">
            <a:spLocks noChangeArrowheads="1"/>
          </p:cNvSpPr>
          <p:nvPr/>
        </p:nvSpPr>
        <p:spPr>
          <a:xfrm>
            <a:off x="3270446" y="4817966"/>
            <a:ext cx="3096344" cy="375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Wind Tunnel Test Setup (1/100)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307A65A-E2C8-F63F-4086-FBA192CEAF2C}"/>
              </a:ext>
            </a:extLst>
          </p:cNvPr>
          <p:cNvSpPr txBox="1"/>
          <p:nvPr/>
        </p:nvSpPr>
        <p:spPr>
          <a:xfrm>
            <a:off x="10344472" y="5024407"/>
            <a:ext cx="15841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latin typeface="Calibri" panose="020F0502020204030204" pitchFamily="34" charset="0"/>
                <a:cs typeface="Calibri" panose="020F0502020204030204" pitchFamily="34" charset="0"/>
              </a:rPr>
              <a:t>Photo : Kyoto University</a:t>
            </a:r>
            <a:endParaRPr lang="ja-JP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テキスト ボックス 16">
            <a:extLst>
              <a:ext uri="{FF2B5EF4-FFF2-40B4-BE49-F238E27FC236}">
                <a16:creationId xmlns:a16="http://schemas.microsoft.com/office/drawing/2014/main" id="{67D7EA0F-3CE4-487E-A316-D08AB0637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6790" y="5684892"/>
            <a:ext cx="4188275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177800" indent="-177800" defTabSz="2951163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742950" indent="-285750" defTabSz="2951163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1143000" indent="-228600" defTabSz="2951163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1600200" indent="-228600" defTabSz="2951163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2057400" indent="-228600" defTabSz="2951163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2514600" indent="-228600" defTabSz="2951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6pPr>
            <a:lvl7pPr marL="2971800" indent="-228600" defTabSz="2951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7pPr>
            <a:lvl8pPr marL="3429000" indent="-228600" defTabSz="2951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8pPr>
            <a:lvl9pPr marL="3886200" indent="-228600" defTabSz="2951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ja-JP" sz="180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</a:rPr>
              <a:t>30%</a:t>
            </a:r>
            <a:r>
              <a:rPr lang="en-US" altLang="ja-JP" sz="1800" dirty="0">
                <a:latin typeface="Calibri" panose="020F0502020204030204" pitchFamily="34" charset="0"/>
                <a:ea typeface="+mj-ea"/>
              </a:rPr>
              <a:t> opening leads to good performance in the wind tunnel test.</a:t>
            </a:r>
            <a:endParaRPr lang="ja-JP" altLang="en-US" sz="1800" dirty="0">
              <a:latin typeface="Calibri" panose="020F0502020204030204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473674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53"/>
          <a:stretch/>
        </p:blipFill>
        <p:spPr bwMode="auto">
          <a:xfrm>
            <a:off x="389376" y="2718671"/>
            <a:ext cx="6552728" cy="271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0" y="648000"/>
            <a:ext cx="12192000" cy="52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b="1" dirty="0">
                <a:latin typeface="Calibri" panose="020F0502020204030204" pitchFamily="34" charset="0"/>
                <a:cs typeface="Times New Roman" pitchFamily="18" charset="0"/>
              </a:rPr>
              <a:t>Stay cable stress change due to live load</a:t>
            </a:r>
          </a:p>
        </p:txBody>
      </p:sp>
      <p:pic>
        <p:nvPicPr>
          <p:cNvPr id="5" name="Picture 2" descr="C:\Documents and Settings\aae80183\デスクトップ\DATA(D)\春日data\IABSE2013\keynote\paper\figures&amp;tables\Fig1.jpg">
            <a:extLst>
              <a:ext uri="{FF2B5EF4-FFF2-40B4-BE49-F238E27FC236}">
                <a16:creationId xmlns:a16="http://schemas.microsoft.com/office/drawing/2014/main" id="{48EFF738-28FB-4360-9408-F5C563535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926" y="1939724"/>
            <a:ext cx="2612470" cy="1919137"/>
          </a:xfrm>
          <a:prstGeom prst="rect">
            <a:avLst/>
          </a:prstGeom>
          <a:noFill/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95E0EAD4-E62A-C6D5-3F8E-29AA1F57921C}"/>
              </a:ext>
            </a:extLst>
          </p:cNvPr>
          <p:cNvSpPr txBox="1">
            <a:spLocks noChangeArrowheads="1"/>
          </p:cNvSpPr>
          <p:nvPr/>
        </p:nvSpPr>
        <p:spPr>
          <a:xfrm>
            <a:off x="7843925" y="4077072"/>
            <a:ext cx="3459678" cy="465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800" dirty="0">
                <a:latin typeface="Calibri" panose="020F0502020204030204" pitchFamily="34" charset="0"/>
                <a:cs typeface="Times New Roman" pitchFamily="18" charset="0"/>
              </a:rPr>
              <a:t>Comparison of Material Quantities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B0F1A2B-969B-2D70-2D53-B5FAF6ECF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904" y="4457818"/>
            <a:ext cx="4457720" cy="141945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ABC9BC4-CB85-4C55-D4FD-41A81E7CC2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1E625F7-C0C9-1449-FF8E-D3C8CE118B4C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7088EDE-2961-E31A-AE1F-F5E623BA5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6C45E1D-D42F-254D-D8B7-54E2D2AF241C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5" name="スライド番号プレースホルダー 1">
            <a:extLst>
              <a:ext uri="{FF2B5EF4-FFF2-40B4-BE49-F238E27FC236}">
                <a16:creationId xmlns:a16="http://schemas.microsoft.com/office/drawing/2014/main" id="{61C23679-90D8-FD8C-2EB7-DBF1BBC88301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B9C35BA9-0184-0387-CFD5-B81F8B2285B2}"/>
              </a:ext>
            </a:extLst>
          </p:cNvPr>
          <p:cNvCxnSpPr/>
          <p:nvPr/>
        </p:nvCxnSpPr>
        <p:spPr bwMode="auto">
          <a:xfrm>
            <a:off x="911425" y="4725144"/>
            <a:ext cx="6030679" cy="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E8B1B2B7-147D-0CC0-E0E0-4287064A09C2}"/>
              </a:ext>
            </a:extLst>
          </p:cNvPr>
          <p:cNvCxnSpPr/>
          <p:nvPr/>
        </p:nvCxnSpPr>
        <p:spPr bwMode="auto">
          <a:xfrm>
            <a:off x="8976320" y="2564904"/>
            <a:ext cx="0" cy="1008112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F5E86110-F334-FC7F-4054-347C75F43089}"/>
              </a:ext>
            </a:extLst>
          </p:cNvPr>
          <p:cNvCxnSpPr/>
          <p:nvPr/>
        </p:nvCxnSpPr>
        <p:spPr bwMode="auto">
          <a:xfrm>
            <a:off x="9504000" y="3068960"/>
            <a:ext cx="0" cy="504000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355158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244533"/>
            <a:ext cx="6984776" cy="210572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5" y="4481238"/>
            <a:ext cx="5454202" cy="1884835"/>
          </a:xfrm>
          <a:prstGeom prst="rect">
            <a:avLst/>
          </a:prstGeom>
        </p:spPr>
      </p:pic>
      <p:sp>
        <p:nvSpPr>
          <p:cNvPr id="2" name="円/楕円 1"/>
          <p:cNvSpPr/>
          <p:nvPr/>
        </p:nvSpPr>
        <p:spPr bwMode="auto">
          <a:xfrm>
            <a:off x="2146606" y="2782503"/>
            <a:ext cx="511304" cy="51489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000"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" name="タイトル 1"/>
          <p:cNvSpPr txBox="1">
            <a:spLocks/>
          </p:cNvSpPr>
          <p:nvPr/>
        </p:nvSpPr>
        <p:spPr bwMode="auto">
          <a:xfrm>
            <a:off x="299356" y="1682384"/>
            <a:ext cx="11593288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091" tIns="40046" rIns="80091" bIns="40046"/>
          <a:lstStyle>
            <a:lvl1pPr defTabSz="88265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742950" indent="-285750" defTabSz="8826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1143000" indent="-228600" defTabSz="88265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1600200" indent="-228600" defTabSz="8826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2057400" indent="-228600" defTabSz="8826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2514600" indent="-228600"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6pPr>
            <a:lvl7pPr marL="2971800" indent="-228600"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7pPr>
            <a:lvl8pPr marL="3429000" indent="-228600"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8pPr>
            <a:lvl9pPr marL="3886200" indent="-228600"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ja-JP" sz="200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Times New Roman" panose="02020603050405020304" pitchFamily="18" charset="0"/>
              </a:rPr>
              <a:t>800m-span hybrid cable supported bridge (Extradosed + Suspension)</a:t>
            </a:r>
            <a:endParaRPr lang="ja-JP" altLang="en-US" sz="2000" dirty="0">
              <a:solidFill>
                <a:srgbClr val="000000"/>
              </a:solidFill>
              <a:latin typeface="Calibri" panose="020F050202020403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3F090015-ED41-4F4E-928A-40A7DA883F7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48000"/>
            <a:ext cx="12192000" cy="52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ja-JP" sz="28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Future application to the hybrid bridge with butterfly web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69654EF-A97D-46A4-A260-11D84D00EEFF}"/>
              </a:ext>
            </a:extLst>
          </p:cNvPr>
          <p:cNvSpPr/>
          <p:nvPr/>
        </p:nvSpPr>
        <p:spPr bwMode="auto">
          <a:xfrm rot="16200000">
            <a:off x="3609994" y="5728599"/>
            <a:ext cx="385594" cy="14401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226F1B6-9414-4E32-145D-2ED3851613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8D60F41-0043-CBC3-CE34-3EFA3A61E41C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8753CA1-FF23-33A3-9F78-FE3CC16A6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DAB3478-4291-9AB4-47CB-E720EE3C88F9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9" name="スライド番号プレースホルダー 1">
            <a:extLst>
              <a:ext uri="{FF2B5EF4-FFF2-40B4-BE49-F238E27FC236}">
                <a16:creationId xmlns:a16="http://schemas.microsoft.com/office/drawing/2014/main" id="{82E5C95F-9D54-85C3-317F-46048E07FA33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2" name="図 11" descr="建物, ウォーキング, テーブル, ストリート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8C0EBA3-908B-E1A3-8A10-E7C970D79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224" y="3180099"/>
            <a:ext cx="3563888" cy="2672916"/>
          </a:xfrm>
          <a:prstGeom prst="rect">
            <a:avLst/>
          </a:prstGeom>
        </p:spPr>
      </p:pic>
      <p:sp>
        <p:nvSpPr>
          <p:cNvPr id="16" name="Rectangle 4">
            <a:extLst>
              <a:ext uri="{FF2B5EF4-FFF2-40B4-BE49-F238E27FC236}">
                <a16:creationId xmlns:a16="http://schemas.microsoft.com/office/drawing/2014/main" id="{9C0F2B6F-0EA2-D59F-DEC1-EC1B92FDF260}"/>
              </a:ext>
            </a:extLst>
          </p:cNvPr>
          <p:cNvSpPr txBox="1">
            <a:spLocks noChangeArrowheads="1"/>
          </p:cNvSpPr>
          <p:nvPr/>
        </p:nvSpPr>
        <p:spPr>
          <a:xfrm>
            <a:off x="8345996" y="2782503"/>
            <a:ext cx="3096344" cy="375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Wind Tunnel Test Setup</a:t>
            </a:r>
          </a:p>
        </p:txBody>
      </p:sp>
    </p:spTree>
    <p:extLst>
      <p:ext uri="{BB962C8B-B14F-4D97-AF65-F5344CB8AC3E}">
        <p14:creationId xmlns:p14="http://schemas.microsoft.com/office/powerpoint/2010/main" val="37271652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648000"/>
            <a:ext cx="12192000" cy="522000"/>
          </a:xfrm>
        </p:spPr>
        <p:txBody>
          <a:bodyPr/>
          <a:lstStyle/>
          <a:p>
            <a:pPr algn="ctr"/>
            <a:r>
              <a:rPr lang="en-US" altLang="ja-JP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Concluding Remarks</a:t>
            </a:r>
          </a:p>
        </p:txBody>
      </p:sp>
      <p:sp>
        <p:nvSpPr>
          <p:cNvPr id="390147" name="Text Box 3"/>
          <p:cNvSpPr txBox="1">
            <a:spLocks noChangeArrowheads="1"/>
          </p:cNvSpPr>
          <p:nvPr/>
        </p:nvSpPr>
        <p:spPr bwMode="auto">
          <a:xfrm>
            <a:off x="767408" y="2780928"/>
            <a:ext cx="1058517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14350" indent="-514350" eaLnBrk="1" hangingPunct="1">
              <a:spcBef>
                <a:spcPct val="50000"/>
              </a:spcBef>
              <a:buClr>
                <a:srgbClr val="00246C"/>
              </a:buClr>
              <a:buFont typeface="Wingdings" panose="05000000000000000000" pitchFamily="2" charset="2"/>
              <a:buChar char="Ø"/>
            </a:pPr>
            <a:r>
              <a:rPr kumimoji="1" lang="en-US" altLang="ja-JP" sz="2400" dirty="0">
                <a:latin typeface="Calibri" panose="020F0502020204030204" pitchFamily="34" charset="0"/>
              </a:rPr>
              <a:t>The extradosed bridge enables engineers to apply </a:t>
            </a:r>
            <a:r>
              <a:rPr kumimoji="1" lang="en-US" altLang="ja-JP" sz="2400" b="1" u="sng" dirty="0">
                <a:latin typeface="Calibri" panose="020F0502020204030204" pitchFamily="34" charset="0"/>
              </a:rPr>
              <a:t>consistent design principles</a:t>
            </a:r>
            <a:r>
              <a:rPr kumimoji="1" lang="en-US" altLang="ja-JP" sz="2400" b="1" dirty="0">
                <a:latin typeface="Calibri" panose="020F0502020204030204" pitchFamily="34" charset="0"/>
              </a:rPr>
              <a:t> </a:t>
            </a:r>
            <a:r>
              <a:rPr kumimoji="1" lang="en-US" altLang="ja-JP" sz="2400" dirty="0">
                <a:latin typeface="Calibri" panose="020F0502020204030204" pitchFamily="34" charset="0"/>
              </a:rPr>
              <a:t>to cable-stayed bridges and ordinary girder bridges.</a:t>
            </a:r>
          </a:p>
          <a:p>
            <a:pPr marL="514350" indent="-514350" eaLnBrk="1" hangingPunct="1">
              <a:spcBef>
                <a:spcPct val="50000"/>
              </a:spcBef>
              <a:buClr>
                <a:srgbClr val="00246C"/>
              </a:buClr>
              <a:buFont typeface="Wingdings" panose="05000000000000000000" pitchFamily="2" charset="2"/>
              <a:buChar char="Ø"/>
            </a:pPr>
            <a:r>
              <a:rPr kumimoji="1" lang="en-US" altLang="ja-JP" sz="2400" dirty="0">
                <a:latin typeface="Calibri" panose="020F0502020204030204" pitchFamily="34" charset="0"/>
              </a:rPr>
              <a:t>Proposed </a:t>
            </a:r>
            <a:r>
              <a:rPr kumimoji="1" lang="en-US" altLang="ja-JP" sz="2400" b="1" u="sng" dirty="0">
                <a:latin typeface="Calibri" panose="020F0502020204030204" pitchFamily="34" charset="0"/>
              </a:rPr>
              <a:t>stay cable design method</a:t>
            </a:r>
            <a:r>
              <a:rPr kumimoji="1" lang="en-US" altLang="ja-JP" sz="2400" b="1" dirty="0">
                <a:latin typeface="Calibri" panose="020F0502020204030204" pitchFamily="34" charset="0"/>
              </a:rPr>
              <a:t> </a:t>
            </a:r>
            <a:r>
              <a:rPr kumimoji="1" lang="en-US" altLang="ja-JP" sz="2400" dirty="0">
                <a:latin typeface="Calibri" panose="020F0502020204030204" pitchFamily="34" charset="0"/>
              </a:rPr>
              <a:t>is effective in consistent design approach.</a:t>
            </a:r>
          </a:p>
          <a:p>
            <a:pPr marL="514350" indent="-514350" eaLnBrk="1" hangingPunct="1">
              <a:spcBef>
                <a:spcPct val="50000"/>
              </a:spcBef>
              <a:buClr>
                <a:srgbClr val="00246C"/>
              </a:buClr>
              <a:buFont typeface="Wingdings" panose="05000000000000000000" pitchFamily="2" charset="2"/>
              <a:buChar char="Ø"/>
            </a:pPr>
            <a:r>
              <a:rPr kumimoji="1" lang="en-US" altLang="ja-JP" sz="2400" dirty="0">
                <a:latin typeface="Calibri" panose="020F0502020204030204" pitchFamily="34" charset="0"/>
              </a:rPr>
              <a:t>The extradosed bridge greatly increases the </a:t>
            </a:r>
            <a:r>
              <a:rPr kumimoji="1" lang="en-US" altLang="ja-JP" sz="2400" b="1" u="sng" dirty="0">
                <a:latin typeface="Calibri" panose="020F0502020204030204" pitchFamily="34" charset="0"/>
              </a:rPr>
              <a:t>degree of freedom for the design</a:t>
            </a:r>
            <a:r>
              <a:rPr kumimoji="1" lang="en-US" altLang="ja-JP" sz="2400" b="1" dirty="0">
                <a:latin typeface="Calibri" panose="020F0502020204030204" pitchFamily="34" charset="0"/>
              </a:rPr>
              <a:t> </a:t>
            </a:r>
            <a:r>
              <a:rPr kumimoji="1" lang="en-US" altLang="ja-JP" sz="2400" dirty="0">
                <a:latin typeface="Calibri" panose="020F0502020204030204" pitchFamily="34" charset="0"/>
              </a:rPr>
              <a:t>of cable-supported structures. 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681F27E-CEE1-E016-0D03-A7F31E60F0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F5E67A2-A5DF-3931-A1FA-5502BB301201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35D70AB-71E3-E9D2-F40B-849B7251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09ACF2E-33C6-64D2-9398-26FE92EDC216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B1EE7E26-3230-A024-4042-3A0F1A21C40A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39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0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0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0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Kasugafig01">
            <a:extLst>
              <a:ext uri="{FF2B5EF4-FFF2-40B4-BE49-F238E27FC236}">
                <a16:creationId xmlns:a16="http://schemas.microsoft.com/office/drawing/2014/main" id="{E073463F-1F7E-4AF5-8A8F-F046C9E69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8" r="19488"/>
          <a:stretch/>
        </p:blipFill>
        <p:spPr bwMode="auto">
          <a:xfrm>
            <a:off x="6096000" y="2928596"/>
            <a:ext cx="6096000" cy="220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id="{5A94A664-1CF5-4091-A921-B479FDC85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800" b="1" dirty="0" err="1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Odawara</a:t>
            </a: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 </a:t>
            </a:r>
            <a:r>
              <a:rPr kumimoji="1" lang="en-US" altLang="ja-JP" sz="2800" b="1" dirty="0" err="1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Blueway</a:t>
            </a: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 Bridge (1994)</a:t>
            </a:r>
            <a:endParaRPr kumimoji="1" lang="ja-JP" altLang="en-US" sz="2800" b="1" dirty="0">
              <a:solidFill>
                <a:srgbClr val="000000"/>
              </a:solidFill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pic>
        <p:nvPicPr>
          <p:cNvPr id="6" name="Picture 3" descr="odawara1">
            <a:extLst>
              <a:ext uri="{FF2B5EF4-FFF2-40B4-BE49-F238E27FC236}">
                <a16:creationId xmlns:a16="http://schemas.microsoft.com/office/drawing/2014/main" id="{F409B7DA-DBC3-4CE6-87A4-E6F6FCD257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77"/>
          <a:stretch>
            <a:fillRect/>
          </a:stretch>
        </p:blipFill>
        <p:spPr>
          <a:xfrm>
            <a:off x="719887" y="2204864"/>
            <a:ext cx="5408161" cy="3600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4393EE0-4AFE-2110-90FA-A49B0BC81B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B87A41D-711A-50F9-752A-A73A34F24B22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7DEFD98-30DC-4E52-6CC9-ACF981CC60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2C8E3FD-30BD-4D4C-7CBC-E309239C18A6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8" name="スライド番号プレースホルダー 1">
            <a:extLst>
              <a:ext uri="{FF2B5EF4-FFF2-40B4-BE49-F238E27FC236}">
                <a16:creationId xmlns:a16="http://schemas.microsoft.com/office/drawing/2014/main" id="{543083D7-EC25-F33B-A493-AE07C4286B21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5112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800C7-70B6-8868-6B0C-D46BAB51A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>
            <a:extLst>
              <a:ext uri="{FF2B5EF4-FFF2-40B4-BE49-F238E27FC236}">
                <a16:creationId xmlns:a16="http://schemas.microsoft.com/office/drawing/2014/main" id="{7D92B201-8DA8-B5D9-71E6-404BB3E2E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1" lang="en-US" altLang="ja-JP" sz="2800" b="1">
                <a:solidFill>
                  <a:srgbClr val="000000"/>
                </a:solidFill>
                <a:latin typeface="Calibri" panose="020F0502020204030204" pitchFamily="34" charset="0"/>
                <a:ea typeface="メイリオ"/>
              </a:rPr>
              <a:t>Gratitude to the father of the extradosed bridge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8518867-E851-AB33-4D92-601A031A0C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8EC122F-F64A-A024-0672-3704988781EC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65745845-E042-3FD5-83F3-DEFD949E1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22C3AA-0E8F-6555-663E-15D6261A7B73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1" name="スライド番号プレースホルダー 1">
            <a:extLst>
              <a:ext uri="{FF2B5EF4-FFF2-40B4-BE49-F238E27FC236}">
                <a16:creationId xmlns:a16="http://schemas.microsoft.com/office/drawing/2014/main" id="{A1F53EAD-4B4E-541C-053B-C08EA7E424E6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" name="図 1" descr="テキスト, 手紙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5C676B7-6FA5-73D3-ABF4-EEB6C919C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8822" y="1627402"/>
            <a:ext cx="3923928" cy="5231904"/>
          </a:xfrm>
          <a:prstGeom prst="rect">
            <a:avLst/>
          </a:prstGeom>
        </p:spPr>
      </p:pic>
      <p:pic>
        <p:nvPicPr>
          <p:cNvPr id="6" name="図 5" descr="レンガ造りの古い建物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F7817F8-DF4B-EAA7-6339-AEB5363B9D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845" y="2281390"/>
            <a:ext cx="2942946" cy="392392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ED5451A-9CBE-79C1-2D50-C06C234DF3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4834" y="4100387"/>
            <a:ext cx="2104931" cy="2104931"/>
          </a:xfrm>
          <a:prstGeom prst="rect">
            <a:avLst/>
          </a:prstGeom>
          <a:ln w="47625">
            <a:solidFill>
              <a:schemeClr val="bg1"/>
            </a:solidFill>
          </a:ln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D3B0886-18F0-5ABC-C86D-020D32627371}"/>
              </a:ext>
            </a:extLst>
          </p:cNvPr>
          <p:cNvSpPr txBox="1"/>
          <p:nvPr/>
        </p:nvSpPr>
        <p:spPr>
          <a:xfrm>
            <a:off x="3824275" y="1772816"/>
            <a:ext cx="36793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Jacques </a:t>
            </a:r>
            <a:r>
              <a:rPr lang="en-US" altLang="ja-JP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Mathivat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 (1932-2012)</a:t>
            </a:r>
          </a:p>
        </p:txBody>
      </p:sp>
    </p:spTree>
    <p:extLst>
      <p:ext uri="{BB962C8B-B14F-4D97-AF65-F5344CB8AC3E}">
        <p14:creationId xmlns:p14="http://schemas.microsoft.com/office/powerpoint/2010/main" val="6416050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3CF8DE3-57D1-C5BE-3963-D6A9B0C615D4}"/>
              </a:ext>
            </a:extLst>
          </p:cNvPr>
          <p:cNvSpPr txBox="1"/>
          <p:nvPr/>
        </p:nvSpPr>
        <p:spPr>
          <a:xfrm>
            <a:off x="977507" y="2987693"/>
            <a:ext cx="10236985" cy="882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altLang="ja-JP" sz="2400" dirty="0"/>
              <a:t>I would like to take this opportunity to express my heartfelt gratitude to </a:t>
            </a:r>
            <a:r>
              <a:rPr lang="en-US" altLang="ja-JP" sz="2400" dirty="0" err="1"/>
              <a:t>Mathivat</a:t>
            </a:r>
            <a:r>
              <a:rPr lang="en-US" altLang="ja-JP" sz="2400" dirty="0"/>
              <a:t> who has changed my life in a significant way.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650801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7B1598-CEE5-8251-4F31-52CB1CCA8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odawara1">
            <a:extLst>
              <a:ext uri="{FF2B5EF4-FFF2-40B4-BE49-F238E27FC236}">
                <a16:creationId xmlns:a16="http://schemas.microsoft.com/office/drawing/2014/main" id="{C2E192E9-A055-B14C-9158-B76FCB1CC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3" r="12077" b="4343"/>
          <a:stretch/>
        </p:blipFill>
        <p:spPr bwMode="auto">
          <a:xfrm>
            <a:off x="5876108" y="442066"/>
            <a:ext cx="5563291" cy="291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6" descr="020_完成_揖斐2">
            <a:extLst>
              <a:ext uri="{FF2B5EF4-FFF2-40B4-BE49-F238E27FC236}">
                <a16:creationId xmlns:a16="http://schemas.microsoft.com/office/drawing/2014/main" id="{F01F5CA9-D96E-79EA-ABA9-A331B4788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" b="4717"/>
          <a:stretch/>
        </p:blipFill>
        <p:spPr bwMode="auto">
          <a:xfrm>
            <a:off x="808674" y="442067"/>
            <a:ext cx="5231903" cy="345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tukuhara2">
            <a:extLst>
              <a:ext uri="{FF2B5EF4-FFF2-40B4-BE49-F238E27FC236}">
                <a16:creationId xmlns:a16="http://schemas.microsoft.com/office/drawing/2014/main" id="{ACAE5672-747E-75E9-C2DF-3007C9A86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5" t="2135" r="6" b="12756"/>
          <a:stretch/>
        </p:blipFill>
        <p:spPr bwMode="auto">
          <a:xfrm>
            <a:off x="767408" y="3304196"/>
            <a:ext cx="5273169" cy="314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HimiBridge">
            <a:extLst>
              <a:ext uri="{FF2B5EF4-FFF2-40B4-BE49-F238E27FC236}">
                <a16:creationId xmlns:a16="http://schemas.microsoft.com/office/drawing/2014/main" id="{677990C7-70F0-CA62-09B9-621E3A1FC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899" t="8718" r="-141" b="4075"/>
          <a:stretch/>
        </p:blipFill>
        <p:spPr bwMode="auto">
          <a:xfrm>
            <a:off x="6040577" y="3304197"/>
            <a:ext cx="5407121" cy="3149139"/>
          </a:xfrm>
          <a:prstGeom prst="rect">
            <a:avLst/>
          </a:prstGeom>
          <a:noFill/>
        </p:spPr>
      </p:pic>
      <p:sp>
        <p:nvSpPr>
          <p:cNvPr id="10" name="テキスト ボックス 9"/>
          <p:cNvSpPr txBox="1"/>
          <p:nvPr/>
        </p:nvSpPr>
        <p:spPr>
          <a:xfrm>
            <a:off x="2905175" y="2988768"/>
            <a:ext cx="6270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Thank you for your attention</a:t>
            </a:r>
            <a:endParaRPr kumimoji="1" lang="ja-JP" alt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84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名称未設定 5のコピー">
            <a:extLst>
              <a:ext uri="{FF2B5EF4-FFF2-40B4-BE49-F238E27FC236}">
                <a16:creationId xmlns:a16="http://schemas.microsoft.com/office/drawing/2014/main" id="{46F8719B-B4C9-47AF-8059-BB454CF56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14" y="2636912"/>
            <a:ext cx="5562327" cy="39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ネガ-2">
            <a:extLst>
              <a:ext uri="{FF2B5EF4-FFF2-40B4-BE49-F238E27FC236}">
                <a16:creationId xmlns:a16="http://schemas.microsoft.com/office/drawing/2014/main" id="{B4E04427-4D1A-43BA-8E79-877F26332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3145690"/>
            <a:ext cx="4791449" cy="319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5A94A664-1CF5-4091-A921-B479FDC85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Development of saddle</a:t>
            </a:r>
            <a:r>
              <a:rPr kumimoji="1" lang="ja-JP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 </a:t>
            </a: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&amp;</a:t>
            </a:r>
            <a:r>
              <a:rPr kumimoji="1" lang="ja-JP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 </a:t>
            </a: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extradosed</a:t>
            </a:r>
            <a:r>
              <a:rPr kumimoji="1" lang="ja-JP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 </a:t>
            </a: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cable</a:t>
            </a:r>
            <a:r>
              <a:rPr kumimoji="1" lang="ja-JP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 </a:t>
            </a: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system</a:t>
            </a:r>
            <a:endParaRPr kumimoji="1" lang="ja-JP" altLang="en-US" sz="2800" b="1" dirty="0">
              <a:solidFill>
                <a:srgbClr val="000000"/>
              </a:solidFill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pic>
        <p:nvPicPr>
          <p:cNvPr id="11" name="Picture 3" descr="ﾌﾛﾎﾞﾝﾄﾞ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953" y="5510910"/>
            <a:ext cx="1186959" cy="80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正方形/長方形 11"/>
          <p:cNvSpPr/>
          <p:nvPr/>
        </p:nvSpPr>
        <p:spPr bwMode="auto">
          <a:xfrm>
            <a:off x="2999816" y="5805263"/>
            <a:ext cx="1332000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75A72A3B-A0FA-41D6-9AAA-749E683AF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4" y="1538178"/>
            <a:ext cx="621665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ja-JP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saddle</a:t>
            </a:r>
            <a:r>
              <a:rPr lang="ja-JP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system was available.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New saddle system fixed at both ends was developed.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Epoxy coated strand was used as extradosed cables.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3F60FD1-A072-4931-7B44-88BF737FF0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173A515-BDA1-D9B4-F4A1-5DB47B9A1E69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D4B0AE2-7735-B2ED-1053-0721D1237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2C4CFF3-7E57-60BF-B058-BD48340A3BAD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7" name="スライド番号プレースホルダー 1">
            <a:extLst>
              <a:ext uri="{FF2B5EF4-FFF2-40B4-BE49-F238E27FC236}">
                <a16:creationId xmlns:a16="http://schemas.microsoft.com/office/drawing/2014/main" id="{AE10489B-C954-02AF-62EC-EA0A96160759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9F5C07DE-83A9-0F53-F33A-92D7B34F0938}"/>
              </a:ext>
            </a:extLst>
          </p:cNvPr>
          <p:cNvSpPr/>
          <p:nvPr/>
        </p:nvSpPr>
        <p:spPr bwMode="auto">
          <a:xfrm>
            <a:off x="9976249" y="2993598"/>
            <a:ext cx="1826093" cy="2667650"/>
          </a:xfrm>
          <a:prstGeom prst="wedgeRectCallout">
            <a:avLst>
              <a:gd name="adj1" fmla="val -118070"/>
              <a:gd name="adj2" fmla="val -1243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" name="図 1" descr="屋内, テーブル, 木製, カウンター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C20D1D5-4BBC-CABC-4F79-3E1E587932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3145690"/>
            <a:ext cx="1569424" cy="239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44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D3575-36A2-99B9-71B3-0C6EBD88E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>
            <a:extLst>
              <a:ext uri="{FF2B5EF4-FFF2-40B4-BE49-F238E27FC236}">
                <a16:creationId xmlns:a16="http://schemas.microsoft.com/office/drawing/2014/main" id="{F6FB2C40-A85F-4BF4-1D9E-77D9DDFA8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Experiments for extradosed cable system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0554DAA-C5E8-4547-3CFA-974604B80C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AB1CFEE-836F-B212-E87B-6A2FFE7EA7DD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56803B46-4563-D9A3-3CCB-717553878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EA1F7ED-7770-1F0F-4011-E24FCF473CEA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1" name="スライド番号プレースホルダー 1">
            <a:extLst>
              <a:ext uri="{FF2B5EF4-FFF2-40B4-BE49-F238E27FC236}">
                <a16:creationId xmlns:a16="http://schemas.microsoft.com/office/drawing/2014/main" id="{AB733F39-4960-07EE-210E-0A1EB05336CF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" name="図 1" descr="建物, 屋内, 部屋, 座る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2306DD3-789C-411D-6161-D28BF09773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6" y="2350547"/>
            <a:ext cx="5283600" cy="3545574"/>
          </a:xfrm>
          <a:prstGeom prst="rect">
            <a:avLst/>
          </a:prstGeom>
        </p:spPr>
      </p:pic>
      <p:pic>
        <p:nvPicPr>
          <p:cNvPr id="6" name="図 5" descr="建物, 座る, トラック, 駐車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BC580C9-99B7-CA61-7BBE-40D5235876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48880"/>
            <a:ext cx="5354478" cy="3545574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0FCF8153-9410-F932-F95B-0531243B1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0370" y="1916832"/>
            <a:ext cx="2540952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dirty="0">
                <a:solidFill>
                  <a:srgbClr val="000000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Strength test of saddle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42328017-BC42-70C4-637E-9EACB953D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627" y="1916832"/>
            <a:ext cx="4334905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dirty="0">
                <a:solidFill>
                  <a:srgbClr val="000000"/>
                </a:solidFill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Flexural fatigue test of extradosed cable</a:t>
            </a:r>
          </a:p>
        </p:txBody>
      </p:sp>
    </p:spTree>
    <p:extLst>
      <p:ext uri="{BB962C8B-B14F-4D97-AF65-F5344CB8AC3E}">
        <p14:creationId xmlns:p14="http://schemas.microsoft.com/office/powerpoint/2010/main" val="2592379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579" name="Picture 3" descr="ﾀﾞﾝﾊﾟ00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3908" y="2237577"/>
            <a:ext cx="5607595" cy="420569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8584" name="Picture 8" descr="タップ大橋１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798" y="2271361"/>
            <a:ext cx="2060705" cy="154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5A94A664-1CF5-4091-A921-B479FDC85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Development of high damping rubber damper</a:t>
            </a:r>
            <a:endParaRPr kumimoji="1" lang="ja-JP" altLang="en-US" sz="2800" b="1" dirty="0">
              <a:solidFill>
                <a:srgbClr val="000000"/>
              </a:solidFill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1A8E744F-B81E-4613-8FAA-70315A87E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438" y="1628800"/>
            <a:ext cx="89522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altLang="ja-JP" sz="2000" dirty="0">
                <a:latin typeface="Calibri" panose="020F0502020204030204" pitchFamily="34" charset="0"/>
              </a:rPr>
              <a:t>After </a:t>
            </a:r>
            <a:r>
              <a:rPr lang="en-US" altLang="ja-JP" sz="2000" dirty="0" err="1">
                <a:latin typeface="Calibri" panose="020F0502020204030204" pitchFamily="34" charset="0"/>
              </a:rPr>
              <a:t>Odawara</a:t>
            </a:r>
            <a:r>
              <a:rPr lang="en-US" altLang="ja-JP" sz="2000" dirty="0">
                <a:latin typeface="Calibri" panose="020F0502020204030204" pitchFamily="34" charset="0"/>
              </a:rPr>
              <a:t>, HDR damper</a:t>
            </a:r>
            <a:r>
              <a:rPr lang="ja-JP" altLang="en-US" sz="2000" dirty="0">
                <a:latin typeface="Calibri" panose="020F0502020204030204" pitchFamily="34" charset="0"/>
              </a:rPr>
              <a:t> </a:t>
            </a:r>
            <a:r>
              <a:rPr lang="en-US" altLang="ja-JP" sz="2000" dirty="0">
                <a:latin typeface="Calibri" panose="020F0502020204030204" pitchFamily="34" charset="0"/>
              </a:rPr>
              <a:t>was</a:t>
            </a:r>
            <a:r>
              <a:rPr lang="ja-JP" altLang="en-US" sz="2000" dirty="0">
                <a:latin typeface="Calibri" panose="020F0502020204030204" pitchFamily="34" charset="0"/>
              </a:rPr>
              <a:t> </a:t>
            </a:r>
            <a:r>
              <a:rPr lang="en-US" altLang="ja-JP" sz="2000" dirty="0">
                <a:latin typeface="Calibri" panose="020F0502020204030204" pitchFamily="34" charset="0"/>
              </a:rPr>
              <a:t>widely</a:t>
            </a:r>
            <a:r>
              <a:rPr lang="ja-JP" altLang="en-US" sz="2000" dirty="0">
                <a:latin typeface="Calibri" panose="020F0502020204030204" pitchFamily="34" charset="0"/>
              </a:rPr>
              <a:t> </a:t>
            </a:r>
            <a:r>
              <a:rPr lang="en-US" altLang="ja-JP" sz="2000" dirty="0">
                <a:latin typeface="Calibri" panose="020F0502020204030204" pitchFamily="34" charset="0"/>
              </a:rPr>
              <a:t>used</a:t>
            </a:r>
            <a:r>
              <a:rPr lang="ja-JP" altLang="en-US" sz="2000" dirty="0">
                <a:latin typeface="Calibri" panose="020F0502020204030204" pitchFamily="34" charset="0"/>
              </a:rPr>
              <a:t> </a:t>
            </a:r>
            <a:r>
              <a:rPr lang="en-US" altLang="ja-JP" sz="2000" dirty="0">
                <a:latin typeface="Calibri" panose="020F0502020204030204" pitchFamily="34" charset="0"/>
              </a:rPr>
              <a:t>all</a:t>
            </a:r>
            <a:r>
              <a:rPr lang="ja-JP" altLang="en-US" sz="2000" dirty="0">
                <a:latin typeface="Calibri" panose="020F0502020204030204" pitchFamily="34" charset="0"/>
              </a:rPr>
              <a:t> </a:t>
            </a:r>
            <a:r>
              <a:rPr lang="en-US" altLang="ja-JP" sz="2000" dirty="0">
                <a:latin typeface="Calibri" panose="020F0502020204030204" pitchFamily="34" charset="0"/>
              </a:rPr>
              <a:t>over</a:t>
            </a:r>
            <a:r>
              <a:rPr lang="ja-JP" altLang="en-US" sz="2000" dirty="0">
                <a:latin typeface="Calibri" panose="020F0502020204030204" pitchFamily="34" charset="0"/>
              </a:rPr>
              <a:t> </a:t>
            </a:r>
            <a:r>
              <a:rPr lang="en-US" altLang="ja-JP" sz="2000" dirty="0">
                <a:latin typeface="Calibri" panose="020F0502020204030204" pitchFamily="34" charset="0"/>
              </a:rPr>
              <a:t>the</a:t>
            </a:r>
            <a:r>
              <a:rPr lang="ja-JP" altLang="en-US" sz="2000" dirty="0">
                <a:latin typeface="Calibri" panose="020F0502020204030204" pitchFamily="34" charset="0"/>
              </a:rPr>
              <a:t> </a:t>
            </a:r>
            <a:r>
              <a:rPr lang="en-US" altLang="ja-JP" sz="2000" dirty="0">
                <a:latin typeface="Calibri" panose="020F0502020204030204" pitchFamily="34" charset="0"/>
              </a:rPr>
              <a:t>world.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394539F-3F4E-BF81-F468-2EA0FC9E84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012CB5A-8865-7A28-C938-D251512981D6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1A1D559-81AA-73A4-6208-E2C1856E3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6216B1F-AA04-4D81-1128-15E75BFA3E93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6" name="スライド番号プレースホルダー 1">
            <a:extLst>
              <a:ext uri="{FF2B5EF4-FFF2-40B4-BE49-F238E27FC236}">
                <a16:creationId xmlns:a16="http://schemas.microsoft.com/office/drawing/2014/main" id="{CA1B2604-239E-43AC-D704-8EE7655F36AF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318FF0BC-1AB1-EA52-6659-B12C5083BD23}"/>
              </a:ext>
            </a:extLst>
          </p:cNvPr>
          <p:cNvSpPr/>
          <p:nvPr/>
        </p:nvSpPr>
        <p:spPr bwMode="auto">
          <a:xfrm>
            <a:off x="6920798" y="4739547"/>
            <a:ext cx="3059347" cy="1637698"/>
          </a:xfrm>
          <a:prstGeom prst="wedgeRectCallout">
            <a:avLst>
              <a:gd name="adj1" fmla="val -85749"/>
              <a:gd name="adj2" fmla="val -53983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08580" name="Picture 4" descr="ﾀﾞﾝﾊﾟ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695" y="4941731"/>
            <a:ext cx="1993529" cy="123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8582" name="Text Box 6"/>
          <p:cNvSpPr txBox="1">
            <a:spLocks noChangeArrowheads="1"/>
          </p:cNvSpPr>
          <p:nvPr/>
        </p:nvSpPr>
        <p:spPr bwMode="auto">
          <a:xfrm>
            <a:off x="9096116" y="5376053"/>
            <a:ext cx="748820" cy="369332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latin typeface="Calibri" panose="020F0502020204030204" pitchFamily="34" charset="0"/>
              </a:rPr>
              <a:t>HDR</a:t>
            </a:r>
          </a:p>
        </p:txBody>
      </p:sp>
      <p:sp>
        <p:nvSpPr>
          <p:cNvPr id="408583" name="Line 7"/>
          <p:cNvSpPr>
            <a:spLocks noChangeShapeType="1"/>
          </p:cNvSpPr>
          <p:nvPr/>
        </p:nvSpPr>
        <p:spPr bwMode="auto">
          <a:xfrm flipH="1" flipV="1">
            <a:off x="8611993" y="5531635"/>
            <a:ext cx="484122" cy="29084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98742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振動">
            <a:extLst>
              <a:ext uri="{FF2B5EF4-FFF2-40B4-BE49-F238E27FC236}">
                <a16:creationId xmlns:a16="http://schemas.microsoft.com/office/drawing/2014/main" id="{959CBDD9-B784-4B11-97A1-76286CD4D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616B3"/>
              </a:clrFrom>
              <a:clrTo>
                <a:srgbClr val="0616B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178" y="1695292"/>
            <a:ext cx="4075972" cy="5009152"/>
          </a:xfrm>
          <a:prstGeom prst="rect">
            <a:avLst/>
          </a:prstGeom>
          <a:noFill/>
        </p:spPr>
      </p:pic>
      <p:pic>
        <p:nvPicPr>
          <p:cNvPr id="7" name="Picture 8" descr="ネガ-1">
            <a:extLst>
              <a:ext uri="{FF2B5EF4-FFF2-40B4-BE49-F238E27FC236}">
                <a16:creationId xmlns:a16="http://schemas.microsoft.com/office/drawing/2014/main" id="{229A45F0-1AC7-4DBF-8FF7-C690E289B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4092458"/>
            <a:ext cx="356699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DB78002E-E73B-46CD-B5D8-EF0993807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3630" y="1640221"/>
            <a:ext cx="3077189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LD : Logarithmic Decrement</a:t>
            </a:r>
          </a:p>
        </p:txBody>
      </p:sp>
      <p:sp>
        <p:nvSpPr>
          <p:cNvPr id="2" name="矢印: 上下 1">
            <a:extLst>
              <a:ext uri="{FF2B5EF4-FFF2-40B4-BE49-F238E27FC236}">
                <a16:creationId xmlns:a16="http://schemas.microsoft.com/office/drawing/2014/main" id="{B8F88BFA-9FCD-4FAD-A4B4-68A0D80797A0}"/>
              </a:ext>
            </a:extLst>
          </p:cNvPr>
          <p:cNvSpPr/>
          <p:nvPr/>
        </p:nvSpPr>
        <p:spPr bwMode="auto">
          <a:xfrm>
            <a:off x="8616280" y="5050930"/>
            <a:ext cx="196600" cy="589275"/>
          </a:xfrm>
          <a:prstGeom prst="upDownArrow">
            <a:avLst>
              <a:gd name="adj1" fmla="val 50000"/>
              <a:gd name="adj2" fmla="val 118251"/>
            </a:avLst>
          </a:prstGeom>
          <a:solidFill>
            <a:srgbClr val="FF0000"/>
          </a:solidFill>
          <a:ln w="7938" cap="flat" cmpd="sng" algn="ctr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3" name="Line 14">
            <a:extLst>
              <a:ext uri="{FF2B5EF4-FFF2-40B4-BE49-F238E27FC236}">
                <a16:creationId xmlns:a16="http://schemas.microsoft.com/office/drawing/2014/main" id="{7C954195-831B-4369-9FF0-47AB032974AD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6120" y="1556793"/>
            <a:ext cx="0" cy="19446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/>
              <a:ea typeface="メイリオ"/>
              <a:cs typeface="メイリオ"/>
            </a:endParaRPr>
          </a:p>
        </p:txBody>
      </p:sp>
      <p:sp>
        <p:nvSpPr>
          <p:cNvPr id="14" name="Line 15">
            <a:extLst>
              <a:ext uri="{FF2B5EF4-FFF2-40B4-BE49-F238E27FC236}">
                <a16:creationId xmlns:a16="http://schemas.microsoft.com/office/drawing/2014/main" id="{659B1F69-DA65-4A51-A8EF-0C4AF6971E5D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6120" y="3501479"/>
            <a:ext cx="2520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/>
              <a:ea typeface="メイリオ"/>
              <a:cs typeface="メイリオ"/>
            </a:endParaRPr>
          </a:p>
        </p:txBody>
      </p:sp>
      <p:sp>
        <p:nvSpPr>
          <p:cNvPr id="15" name="Line 19">
            <a:extLst>
              <a:ext uri="{FF2B5EF4-FFF2-40B4-BE49-F238E27FC236}">
                <a16:creationId xmlns:a16="http://schemas.microsoft.com/office/drawing/2014/main" id="{373A66EF-B31E-435C-B6C7-620F29B590AA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192" y="2061617"/>
            <a:ext cx="0" cy="143986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/>
              <a:ea typeface="メイリオ"/>
              <a:cs typeface="メイリオ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507D15ED-6262-436E-90C5-9B2EC7FF6B1C}"/>
              </a:ext>
            </a:extLst>
          </p:cNvPr>
          <p:cNvSpPr>
            <a:spLocks/>
          </p:cNvSpPr>
          <p:nvPr/>
        </p:nvSpPr>
        <p:spPr bwMode="auto">
          <a:xfrm>
            <a:off x="7176294" y="1988841"/>
            <a:ext cx="2447925" cy="1500187"/>
          </a:xfrm>
          <a:custGeom>
            <a:avLst/>
            <a:gdLst>
              <a:gd name="T0" fmla="*/ 0 w 1542"/>
              <a:gd name="T1" fmla="*/ 945 h 945"/>
              <a:gd name="T2" fmla="*/ 409 w 1542"/>
              <a:gd name="T3" fmla="*/ 38 h 945"/>
              <a:gd name="T4" fmla="*/ 1542 w 1542"/>
              <a:gd name="T5" fmla="*/ 718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42" h="945">
                <a:moveTo>
                  <a:pt x="0" y="945"/>
                </a:moveTo>
                <a:cubicBezTo>
                  <a:pt x="76" y="510"/>
                  <a:pt x="152" y="76"/>
                  <a:pt x="409" y="38"/>
                </a:cubicBezTo>
                <a:cubicBezTo>
                  <a:pt x="666" y="0"/>
                  <a:pt x="1361" y="605"/>
                  <a:pt x="1542" y="718"/>
                </a:cubicBezTo>
              </a:path>
            </a:pathLst>
          </a:custGeom>
          <a:noFill/>
          <a:ln w="28575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/>
              <a:ea typeface="メイリオ"/>
              <a:cs typeface="メイリオ"/>
            </a:endParaRPr>
          </a:p>
        </p:txBody>
      </p:sp>
      <p:sp>
        <p:nvSpPr>
          <p:cNvPr id="17" name="Text Box 20">
            <a:extLst>
              <a:ext uri="{FF2B5EF4-FFF2-40B4-BE49-F238E27FC236}">
                <a16:creationId xmlns:a16="http://schemas.microsoft.com/office/drawing/2014/main" id="{15232843-FD6F-4994-BE37-640CFD572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9101" y="3546602"/>
            <a:ext cx="43018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k</a:t>
            </a:r>
            <a:r>
              <a:rPr kumimoji="1" lang="en-US" altLang="ja-JP" sz="1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opt</a:t>
            </a:r>
            <a:endParaRPr kumimoji="1" lang="en-US" altLang="ja-JP" sz="12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4F141B6B-F9F4-4ECD-8602-A6C17D3D6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2257" y="3552381"/>
            <a:ext cx="26962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k</a:t>
            </a: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BD563676-931D-400B-9399-B562BB223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072" y="1556793"/>
            <a:ext cx="3850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LD</a:t>
            </a: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7B223793-BD6B-4EB2-9744-5CA21B215CB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75948" y="2060847"/>
            <a:ext cx="648244" cy="1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/>
              <a:ea typeface="メイリオ"/>
              <a:cs typeface="メイリオ"/>
            </a:endParaRPr>
          </a:p>
        </p:txBody>
      </p:sp>
      <p:sp>
        <p:nvSpPr>
          <p:cNvPr id="21" name="Text Box 17">
            <a:extLst>
              <a:ext uri="{FF2B5EF4-FFF2-40B4-BE49-F238E27FC236}">
                <a16:creationId xmlns:a16="http://schemas.microsoft.com/office/drawing/2014/main" id="{B62AF654-7386-4D7B-B3AB-60DD87EE9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056" y="1922347"/>
            <a:ext cx="5998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LD</a:t>
            </a:r>
            <a:r>
              <a:rPr kumimoji="1" lang="en-US" altLang="ja-JP" sz="1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max</a:t>
            </a:r>
            <a:endParaRPr kumimoji="1" lang="en-US" altLang="ja-JP" sz="12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 useBgFill="1"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2223706" y="1556793"/>
            <a:ext cx="2883607" cy="40011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w/o Damper (LD = 0.002)</a:t>
            </a:r>
          </a:p>
        </p:txBody>
      </p:sp>
      <p:sp useBgFill="1"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899372" y="2750062"/>
            <a:ext cx="4730086" cy="40011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w/ Dampers 1st Mode (2.57Hz, LD = 0.068)</a:t>
            </a:r>
          </a:p>
        </p:txBody>
      </p:sp>
      <p:sp useBgFill="1"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2204613" y="4104529"/>
            <a:ext cx="3536058" cy="40011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2nd Mode (5.14Hz, LD = 0.062)</a:t>
            </a:r>
          </a:p>
        </p:txBody>
      </p:sp>
      <p:sp useBgFill="1"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2204613" y="5404486"/>
            <a:ext cx="3528393" cy="40011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</a:rPr>
              <a:t>3rd Mode (7.71Hz, LD = 0.061)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6F14DDEC-1A3A-92E7-4489-B75E16802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000"/>
            <a:ext cx="1219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altLang="ja-JP" sz="2800" b="1" dirty="0">
                <a:solidFill>
                  <a:srgbClr val="000000"/>
                </a:solidFill>
                <a:latin typeface="Calibri" panose="020F0502020204030204" pitchFamily="34" charset="0"/>
                <a:ea typeface="メイリオ"/>
                <a:cs typeface="メイリオ"/>
              </a:rPr>
              <a:t>Field test of high damping rubber damper</a:t>
            </a:r>
            <a:endParaRPr kumimoji="1" lang="ja-JP" altLang="en-US" sz="2800" b="1" dirty="0">
              <a:solidFill>
                <a:srgbClr val="000000"/>
              </a:solidFill>
              <a:latin typeface="Calibri" panose="020F0502020204030204" pitchFamily="34" charset="0"/>
              <a:ea typeface="メイリオ"/>
              <a:cs typeface="メイリオ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44DA128-02CE-B441-C167-BB209B9D48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860"/>
          <a:stretch/>
        </p:blipFill>
        <p:spPr>
          <a:xfrm>
            <a:off x="1" y="0"/>
            <a:ext cx="911424" cy="479747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5EDBD1F-0033-0EEF-7ADD-DEDEFBC5F261}"/>
              </a:ext>
            </a:extLst>
          </p:cNvPr>
          <p:cNvSpPr/>
          <p:nvPr/>
        </p:nvSpPr>
        <p:spPr bwMode="auto">
          <a:xfrm>
            <a:off x="9624392" y="20068"/>
            <a:ext cx="2510260" cy="459679"/>
          </a:xfrm>
          <a:prstGeom prst="rect">
            <a:avLst/>
          </a:prstGeom>
          <a:solidFill>
            <a:schemeClr val="bg1"/>
          </a:solidFill>
          <a:ln w="793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72A0AD2-193F-6D40-3995-4F58F7156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691" y="143599"/>
            <a:ext cx="2362835" cy="2160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D463877-8CDA-77B5-92A2-69549FE41D76}"/>
              </a:ext>
            </a:extLst>
          </p:cNvPr>
          <p:cNvSpPr txBox="1"/>
          <p:nvPr/>
        </p:nvSpPr>
        <p:spPr>
          <a:xfrm>
            <a:off x="2315580" y="92871"/>
            <a:ext cx="6696744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Congresso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Brasileiro de Pontes 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Estruturas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/ Rio de Janeiro / 12 e13 de </a:t>
            </a:r>
            <a:r>
              <a:rPr kumimoji="0" lang="en-US" altLang="ja-JP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maio</a:t>
            </a: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rgbClr val="022A68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</a:rPr>
              <a:t> de 2025</a:t>
            </a:r>
          </a:p>
        </p:txBody>
      </p:sp>
      <p:sp>
        <p:nvSpPr>
          <p:cNvPr id="10" name="スライド番号プレースホルダー 1">
            <a:extLst>
              <a:ext uri="{FF2B5EF4-FFF2-40B4-BE49-F238E27FC236}">
                <a16:creationId xmlns:a16="http://schemas.microsoft.com/office/drawing/2014/main" id="{A4B0E7AE-67AF-8A15-C89B-B928A280F8CC}"/>
              </a:ext>
            </a:extLst>
          </p:cNvPr>
          <p:cNvSpPr txBox="1">
            <a:spLocks/>
          </p:cNvSpPr>
          <p:nvPr/>
        </p:nvSpPr>
        <p:spPr>
          <a:xfrm>
            <a:off x="11496600" y="6525384"/>
            <a:ext cx="711360" cy="360000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57DBE8-8A73-4A0F-A21D-60BFC9F1E09C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119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メイリオ"/>
        <a:ea typeface="メイリオ"/>
        <a:cs typeface="メイリオ"/>
      </a:majorFont>
      <a:minorFont>
        <a:latin typeface="メイリオ"/>
        <a:ea typeface="メイリオ"/>
        <a:cs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938" cap="flat" cmpd="sng" algn="ctr">
          <a:solidFill>
            <a:srgbClr val="80808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ja-JP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メイリオ" pitchFamily="50" charset="-128"/>
            <a:cs typeface="メイリオ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938" cap="flat" cmpd="sng" algn="ctr">
          <a:solidFill>
            <a:srgbClr val="80808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ja-JP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メイリオ" pitchFamily="50" charset="-128"/>
            <a:cs typeface="メイリオ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春日01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メイリオ"/>
        <a:ea typeface="メイリオ"/>
        <a:cs typeface="メイリオ"/>
      </a:majorFont>
      <a:minorFont>
        <a:latin typeface="メイリオ"/>
        <a:ea typeface="メイリオ"/>
        <a:cs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938" cap="flat" cmpd="sng" algn="ctr">
          <a:solidFill>
            <a:srgbClr val="80808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ja-JP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メイリオ" pitchFamily="50" charset="-128"/>
            <a:cs typeface="メイリオ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938" cap="flat" cmpd="sng" algn="ctr">
          <a:solidFill>
            <a:srgbClr val="80808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ja-JP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メイリオ" pitchFamily="50" charset="-128"/>
            <a:cs typeface="メイリオ" pitchFamily="50" charset="-128"/>
          </a:defRPr>
        </a:defPPr>
      </a:lstStyle>
    </a:lnDef>
  </a:objectDefaults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春日01" id="{F846A5A8-A483-475E-9E63-E6E41781B863}" vid="{F268020F-341E-4F9F-ADD6-AECE0DA1B681}"/>
    </a:ext>
  </a:extLst>
</a:theme>
</file>

<file path=ppt/theme/theme5.xml><?xml version="1.0" encoding="utf-8"?>
<a:theme xmlns:a="http://schemas.openxmlformats.org/drawingml/2006/main" name="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メイリオ"/>
        <a:ea typeface="メイリオ"/>
        <a:cs typeface="メイリオ"/>
      </a:majorFont>
      <a:minorFont>
        <a:latin typeface="メイリオ"/>
        <a:ea typeface="メイリオ"/>
        <a:cs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938" cap="flat" cmpd="sng" algn="ctr">
          <a:solidFill>
            <a:srgbClr val="80808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ja-JP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メイリオ" pitchFamily="50" charset="-128"/>
            <a:cs typeface="メイリオ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938" cap="flat" cmpd="sng" algn="ctr">
          <a:solidFill>
            <a:srgbClr val="80808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ja-JP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メイリオ" pitchFamily="50" charset="-128"/>
            <a:cs typeface="メイリオ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メイリオ"/>
        <a:ea typeface="メイリオ"/>
        <a:cs typeface="メイリオ"/>
      </a:majorFont>
      <a:minorFont>
        <a:latin typeface="メイリオ"/>
        <a:ea typeface="メイリオ"/>
        <a:cs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938" cap="flat" cmpd="sng" algn="ctr">
          <a:solidFill>
            <a:srgbClr val="80808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ja-JP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メイリオ" pitchFamily="50" charset="-128"/>
            <a:cs typeface="メイリオ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938" cap="flat" cmpd="sng" algn="ctr">
          <a:solidFill>
            <a:srgbClr val="80808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ja-JP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メイリオ" pitchFamily="50" charset="-128"/>
            <a:cs typeface="メイリオ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7786</TotalTime>
  <Words>2016</Words>
  <Application>Microsoft Office PowerPoint</Application>
  <PresentationFormat>ワイド画面</PresentationFormat>
  <Paragraphs>331</Paragraphs>
  <Slides>52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52</vt:i4>
      </vt:variant>
    </vt:vector>
  </HeadingPairs>
  <TitlesOfParts>
    <vt:vector size="67" baseType="lpstr">
      <vt:lpstr>HGPｺﾞｼｯｸM</vt:lpstr>
      <vt:lpstr>ＭＳ Ｐゴシック</vt:lpstr>
      <vt:lpstr>メイリオ</vt:lpstr>
      <vt:lpstr>游ゴシック</vt:lpstr>
      <vt:lpstr>Arial</vt:lpstr>
      <vt:lpstr>Calibri</vt:lpstr>
      <vt:lpstr>Garamond</vt:lpstr>
      <vt:lpstr>Times New Roman</vt:lpstr>
      <vt:lpstr>Wingdings</vt:lpstr>
      <vt:lpstr>Office Theme</vt:lpstr>
      <vt:lpstr>標準デザイン</vt:lpstr>
      <vt:lpstr>Office ​​テーマ</vt:lpstr>
      <vt:lpstr>春日01</vt:lpstr>
      <vt:lpstr>1_標準デザイン</vt:lpstr>
      <vt:lpstr>2_標準デザイン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Test of truss connection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(2009)</vt:lpstr>
      <vt:lpstr>PowerPoint プレゼンテーション</vt:lpstr>
      <vt:lpstr>fib 2022 AOS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Concluding Remarks</vt:lpstr>
      <vt:lpstr>PowerPoint プレゼンテーション</vt:lpstr>
      <vt:lpstr>PowerPoint プレゼンテーション</vt:lpstr>
      <vt:lpstr>PowerPoint プレゼンテーション</vt:lpstr>
    </vt:vector>
  </TitlesOfParts>
  <Company>DELL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HCC00002</dc:creator>
  <cp:lastModifiedBy>Akio Kasuga  春日　昭夫</cp:lastModifiedBy>
  <cp:revision>329</cp:revision>
  <dcterms:created xsi:type="dcterms:W3CDTF">2002-03-05T01:51:08Z</dcterms:created>
  <dcterms:modified xsi:type="dcterms:W3CDTF">2025-05-13T07:34:58Z</dcterms:modified>
</cp:coreProperties>
</file>