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5"/>
  </p:notesMasterIdLst>
  <p:sldIdLst>
    <p:sldId id="2361" r:id="rId5"/>
    <p:sldId id="2105" r:id="rId6"/>
    <p:sldId id="2426" r:id="rId7"/>
    <p:sldId id="2287" r:id="rId8"/>
    <p:sldId id="2365" r:id="rId9"/>
    <p:sldId id="2364" r:id="rId10"/>
    <p:sldId id="2366" r:id="rId11"/>
    <p:sldId id="2363" r:id="rId12"/>
    <p:sldId id="2346" r:id="rId13"/>
    <p:sldId id="2373" r:id="rId14"/>
    <p:sldId id="1204" r:id="rId15"/>
    <p:sldId id="2132" r:id="rId16"/>
    <p:sldId id="2374" r:id="rId17"/>
    <p:sldId id="2425" r:id="rId18"/>
    <p:sldId id="290" r:id="rId19"/>
    <p:sldId id="2362" r:id="rId20"/>
    <p:sldId id="292" r:id="rId21"/>
    <p:sldId id="266" r:id="rId22"/>
    <p:sldId id="288" r:id="rId23"/>
    <p:sldId id="2375" r:id="rId24"/>
    <p:sldId id="2275" r:id="rId25"/>
    <p:sldId id="2276" r:id="rId26"/>
    <p:sldId id="1217" r:id="rId27"/>
    <p:sldId id="2376" r:id="rId28"/>
    <p:sldId id="2377" r:id="rId29"/>
    <p:sldId id="2378" r:id="rId30"/>
    <p:sldId id="2379" r:id="rId31"/>
    <p:sldId id="2381" r:id="rId32"/>
    <p:sldId id="2382" r:id="rId33"/>
    <p:sldId id="2383" r:id="rId34"/>
    <p:sldId id="2384" r:id="rId35"/>
    <p:sldId id="2380" r:id="rId36"/>
    <p:sldId id="2385" r:id="rId37"/>
    <p:sldId id="2388" r:id="rId38"/>
    <p:sldId id="2392" r:id="rId39"/>
    <p:sldId id="2393" r:id="rId40"/>
    <p:sldId id="2394" r:id="rId41"/>
    <p:sldId id="2395" r:id="rId42"/>
    <p:sldId id="2396" r:id="rId43"/>
    <p:sldId id="2397" r:id="rId44"/>
    <p:sldId id="2398" r:id="rId45"/>
    <p:sldId id="2399" r:id="rId46"/>
    <p:sldId id="2400" r:id="rId47"/>
    <p:sldId id="2401" r:id="rId48"/>
    <p:sldId id="2402" r:id="rId49"/>
    <p:sldId id="2411" r:id="rId50"/>
    <p:sldId id="2403" r:id="rId51"/>
    <p:sldId id="2404" r:id="rId52"/>
    <p:sldId id="2405" r:id="rId53"/>
    <p:sldId id="1251" r:id="rId54"/>
    <p:sldId id="777" r:id="rId55"/>
    <p:sldId id="2371" r:id="rId56"/>
    <p:sldId id="378" r:id="rId57"/>
    <p:sldId id="2412" r:id="rId58"/>
    <p:sldId id="379" r:id="rId59"/>
    <p:sldId id="2250" r:id="rId60"/>
    <p:sldId id="2254" r:id="rId61"/>
    <p:sldId id="2251" r:id="rId62"/>
    <p:sldId id="2252" r:id="rId63"/>
    <p:sldId id="2253" r:id="rId64"/>
    <p:sldId id="2256" r:id="rId65"/>
    <p:sldId id="2265" r:id="rId66"/>
    <p:sldId id="2271" r:id="rId67"/>
    <p:sldId id="382" r:id="rId68"/>
    <p:sldId id="2413" r:id="rId69"/>
    <p:sldId id="2414" r:id="rId70"/>
    <p:sldId id="2415" r:id="rId71"/>
    <p:sldId id="2416" r:id="rId72"/>
    <p:sldId id="2272" r:id="rId73"/>
    <p:sldId id="2347" r:id="rId74"/>
    <p:sldId id="2407" r:id="rId75"/>
    <p:sldId id="2408" r:id="rId76"/>
    <p:sldId id="2409" r:id="rId77"/>
    <p:sldId id="2173" r:id="rId78"/>
    <p:sldId id="2174" r:id="rId79"/>
    <p:sldId id="2175" r:id="rId80"/>
    <p:sldId id="2178" r:id="rId81"/>
    <p:sldId id="2179" r:id="rId82"/>
    <p:sldId id="2176" r:id="rId83"/>
    <p:sldId id="2177" r:id="rId84"/>
    <p:sldId id="2180" r:id="rId85"/>
    <p:sldId id="2183" r:id="rId86"/>
    <p:sldId id="2184" r:id="rId87"/>
    <p:sldId id="2185" r:id="rId88"/>
    <p:sldId id="2417" r:id="rId89"/>
    <p:sldId id="2186" r:id="rId90"/>
    <p:sldId id="2187" r:id="rId91"/>
    <p:sldId id="2410" r:id="rId92"/>
    <p:sldId id="2421" r:id="rId93"/>
    <p:sldId id="495" r:id="rId94"/>
    <p:sldId id="604" r:id="rId95"/>
    <p:sldId id="613" r:id="rId96"/>
    <p:sldId id="614" r:id="rId97"/>
    <p:sldId id="615" r:id="rId98"/>
    <p:sldId id="616" r:id="rId99"/>
    <p:sldId id="2273" r:id="rId100"/>
    <p:sldId id="620" r:id="rId101"/>
    <p:sldId id="629" r:id="rId102"/>
    <p:sldId id="630" r:id="rId103"/>
    <p:sldId id="631" r:id="rId104"/>
    <p:sldId id="626" r:id="rId105"/>
    <p:sldId id="627" r:id="rId106"/>
    <p:sldId id="628" r:id="rId107"/>
    <p:sldId id="633" r:id="rId108"/>
    <p:sldId id="634" r:id="rId109"/>
    <p:sldId id="635" r:id="rId110"/>
    <p:sldId id="636" r:id="rId111"/>
    <p:sldId id="644" r:id="rId112"/>
    <p:sldId id="637" r:id="rId113"/>
    <p:sldId id="638" r:id="rId114"/>
    <p:sldId id="639" r:id="rId115"/>
    <p:sldId id="640" r:id="rId116"/>
    <p:sldId id="642" r:id="rId117"/>
    <p:sldId id="643" r:id="rId118"/>
    <p:sldId id="647" r:id="rId119"/>
    <p:sldId id="648" r:id="rId120"/>
    <p:sldId id="649" r:id="rId121"/>
    <p:sldId id="650" r:id="rId122"/>
    <p:sldId id="651" r:id="rId123"/>
    <p:sldId id="652" r:id="rId124"/>
    <p:sldId id="653" r:id="rId125"/>
    <p:sldId id="654" r:id="rId126"/>
    <p:sldId id="655" r:id="rId127"/>
    <p:sldId id="2422" r:id="rId128"/>
    <p:sldId id="2303" r:id="rId129"/>
    <p:sldId id="832" r:id="rId130"/>
    <p:sldId id="2355" r:id="rId131"/>
    <p:sldId id="656" r:id="rId132"/>
    <p:sldId id="2420" r:id="rId133"/>
    <p:sldId id="1453" r:id="rId1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 userDrawn="1">
          <p15:clr>
            <a:srgbClr val="A4A3A4"/>
          </p15:clr>
        </p15:guide>
        <p15:guide id="2" pos="211" userDrawn="1">
          <p15:clr>
            <a:srgbClr val="A4A3A4"/>
          </p15:clr>
        </p15:guide>
        <p15:guide id="3" pos="3840" userDrawn="1">
          <p15:clr>
            <a:srgbClr val="A4A3A4"/>
          </p15:clr>
        </p15:guide>
        <p15:guide id="4" pos="7469" userDrawn="1">
          <p15:clr>
            <a:srgbClr val="A4A3A4"/>
          </p15:clr>
        </p15:guide>
        <p15:guide id="5" orient="horz" pos="2160" userDrawn="1">
          <p15:clr>
            <a:srgbClr val="A4A3A4"/>
          </p15:clr>
        </p15:guide>
        <p15:guide id="6" orient="horz" pos="550" userDrawn="1">
          <p15:clr>
            <a:srgbClr val="A4A3A4"/>
          </p15:clr>
        </p15:guide>
        <p15:guide id="7" orient="horz" pos="4065" userDrawn="1">
          <p15:clr>
            <a:srgbClr val="A4A3A4"/>
          </p15:clr>
        </p15:guide>
        <p15:guide id="8" orient="horz" pos="308" userDrawn="1">
          <p15:clr>
            <a:srgbClr val="A4A3A4"/>
          </p15:clr>
        </p15:guide>
        <p15:guide id="9" orient="horz" pos="1275" userDrawn="1">
          <p15:clr>
            <a:srgbClr val="A4A3A4"/>
          </p15:clr>
        </p15:guide>
        <p15:guide id="10" orient="horz" pos="4178" userDrawn="1">
          <p15:clr>
            <a:srgbClr val="A4A3A4"/>
          </p15:clr>
        </p15:guide>
        <p15:guide id="11" orient="horz" pos="459" userDrawn="1">
          <p15:clr>
            <a:srgbClr val="A4A3A4"/>
          </p15:clr>
        </p15:guide>
        <p15:guide id="12" orient="horz" pos="3952" userDrawn="1">
          <p15:clr>
            <a:srgbClr val="A4A3A4"/>
          </p15:clr>
        </p15:guide>
        <p15:guide id="13" orient="horz" pos="3022" userDrawn="1">
          <p15:clr>
            <a:srgbClr val="A4A3A4"/>
          </p15:clr>
        </p15:guide>
        <p15:guide id="14" pos="6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845"/>
    <a:srgbClr val="BA3A20"/>
    <a:srgbClr val="F4C9C0"/>
    <a:srgbClr val="F5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7" autoAdjust="0"/>
    <p:restoredTop sz="96283" autoAdjust="0"/>
  </p:normalViewPr>
  <p:slideViewPr>
    <p:cSldViewPr snapToGrid="0">
      <p:cViewPr>
        <p:scale>
          <a:sx n="64" d="100"/>
          <a:sy n="64" d="100"/>
        </p:scale>
        <p:origin x="1516" y="876"/>
      </p:cViewPr>
      <p:guideLst>
        <p:guide orient="horz" pos="368"/>
        <p:guide pos="211"/>
        <p:guide pos="3840"/>
        <p:guide pos="7469"/>
        <p:guide orient="horz" pos="2160"/>
        <p:guide orient="horz" pos="550"/>
        <p:guide orient="horz" pos="4065"/>
        <p:guide orient="horz" pos="308"/>
        <p:guide orient="horz" pos="1275"/>
        <p:guide orient="horz" pos="4178"/>
        <p:guide orient="horz" pos="459"/>
        <p:guide orient="horz" pos="3952"/>
        <p:guide orient="horz" pos="3022"/>
        <p:guide pos="665"/>
      </p:guideLst>
    </p:cSldViewPr>
  </p:slideViewPr>
  <p:notesTextViewPr>
    <p:cViewPr>
      <p:scale>
        <a:sx n="1" d="1"/>
        <a:sy n="1" d="1"/>
      </p:scale>
      <p:origin x="0" y="0"/>
    </p:cViewPr>
  </p:notesTextViewPr>
  <p:sorterViewPr>
    <p:cViewPr>
      <p:scale>
        <a:sx n="100" d="100"/>
        <a:sy n="100" d="100"/>
      </p:scale>
      <p:origin x="0" y="-188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23C0E-C025-4284-AC2E-131F0CDB5165}" type="datetimeFigureOut">
              <a:rPr lang="es-ES" smtClean="0"/>
              <a:t>11/05/2025</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4818A-596D-4C77-862D-0AE402F4BC55}" type="slidenum">
              <a:rPr lang="es-ES" smtClean="0"/>
              <a:t>‹Nº›</a:t>
            </a:fld>
            <a:endParaRPr lang="es-ES"/>
          </a:p>
        </p:txBody>
      </p:sp>
    </p:spTree>
    <p:extLst>
      <p:ext uri="{BB962C8B-B14F-4D97-AF65-F5344CB8AC3E}">
        <p14:creationId xmlns:p14="http://schemas.microsoft.com/office/powerpoint/2010/main" val="309380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FE628-6EF4-50C8-7D35-E8C2E486BD2C}"/>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2E9B72C1-856D-0875-D94B-63B5929DE0AE}"/>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1AA52325-4940-AE4E-0D5A-C2A532970A4E}"/>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E175C6D0-CD45-E577-1F5A-0629E8E0BC3D}"/>
              </a:ext>
            </a:extLst>
          </p:cNvPr>
          <p:cNvSpPr>
            <a:spLocks noGrp="1"/>
          </p:cNvSpPr>
          <p:nvPr>
            <p:ph type="sldNum" sz="quarter" idx="10"/>
          </p:nvPr>
        </p:nvSpPr>
        <p:spPr/>
        <p:txBody>
          <a:bodyPr/>
          <a:lstStyle/>
          <a:p>
            <a:fld id="{64CA9252-8690-48CC-8D5F-3FE145A64073}" type="slidenum">
              <a:rPr lang="es-ES" smtClean="0"/>
              <a:t>7</a:t>
            </a:fld>
            <a:endParaRPr lang="es-ES"/>
          </a:p>
        </p:txBody>
      </p:sp>
    </p:spTree>
    <p:extLst>
      <p:ext uri="{BB962C8B-B14F-4D97-AF65-F5344CB8AC3E}">
        <p14:creationId xmlns:p14="http://schemas.microsoft.com/office/powerpoint/2010/main" val="3655116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p:spPr>
        <p:txBody>
          <a:bodyPr/>
          <a:lstStyle/>
          <a:p>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p:spPr>
        <p:txBody>
          <a:bodyPr/>
          <a:lstStyle/>
          <a:p>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p:spPr>
        <p:txBody>
          <a:bodyPr/>
          <a:lstStyle/>
          <a:p>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Agregar</a:t>
            </a:r>
            <a:r>
              <a:rPr lang="es-ES" baseline="0" dirty="0"/>
              <a:t> </a:t>
            </a:r>
            <a:r>
              <a:rPr lang="es-ES" baseline="0" dirty="0" err="1"/>
              <a:t>demolicion</a:t>
            </a:r>
            <a:endParaRPr lang="es-ES" dirty="0"/>
          </a:p>
          <a:p>
            <a:endParaRPr lang="es-ES" dirty="0"/>
          </a:p>
        </p:txBody>
      </p:sp>
      <p:sp>
        <p:nvSpPr>
          <p:cNvPr id="4" name="3 Marcador de número de diapositiva"/>
          <p:cNvSpPr>
            <a:spLocks noGrp="1"/>
          </p:cNvSpPr>
          <p:nvPr>
            <p:ph type="sldNum" sz="quarter" idx="10"/>
          </p:nvPr>
        </p:nvSpPr>
        <p:spPr/>
        <p:txBody>
          <a:bodyPr/>
          <a:lstStyle/>
          <a:p>
            <a:fld id="{6FCB737D-6E4F-4CCC-A7E5-5E061C71C7E0}" type="slidenum">
              <a:rPr lang="es-ES" smtClean="0"/>
              <a:t>70</a:t>
            </a:fld>
            <a:endParaRPr lang="es-ES"/>
          </a:p>
        </p:txBody>
      </p:sp>
    </p:spTree>
    <p:extLst>
      <p:ext uri="{BB962C8B-B14F-4D97-AF65-F5344CB8AC3E}">
        <p14:creationId xmlns:p14="http://schemas.microsoft.com/office/powerpoint/2010/main" val="181478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lgn="r" defTabSz="882650">
              <a:spcBef>
                <a:spcPct val="50000"/>
              </a:spcBef>
              <a:defRPr b="1">
                <a:solidFill>
                  <a:srgbClr val="3C3D56"/>
                </a:solidFill>
                <a:latin typeface="DTLCaspariST" pitchFamily="2" charset="0"/>
              </a:defRPr>
            </a:lvl1pPr>
            <a:lvl2pPr marL="742950" indent="-285750" algn="r" defTabSz="882650">
              <a:spcBef>
                <a:spcPct val="50000"/>
              </a:spcBef>
              <a:defRPr b="1">
                <a:solidFill>
                  <a:srgbClr val="3C3D56"/>
                </a:solidFill>
                <a:latin typeface="DTLCaspariST" pitchFamily="2" charset="0"/>
              </a:defRPr>
            </a:lvl2pPr>
            <a:lvl3pPr marL="1143000" indent="-228600" algn="r" defTabSz="882650">
              <a:spcBef>
                <a:spcPct val="50000"/>
              </a:spcBef>
              <a:defRPr b="1">
                <a:solidFill>
                  <a:srgbClr val="3C3D56"/>
                </a:solidFill>
                <a:latin typeface="DTLCaspariST" pitchFamily="2" charset="0"/>
              </a:defRPr>
            </a:lvl3pPr>
            <a:lvl4pPr marL="1600200" indent="-228600" algn="r" defTabSz="882650">
              <a:spcBef>
                <a:spcPct val="50000"/>
              </a:spcBef>
              <a:defRPr b="1">
                <a:solidFill>
                  <a:srgbClr val="3C3D56"/>
                </a:solidFill>
                <a:latin typeface="DTLCaspariST" pitchFamily="2" charset="0"/>
              </a:defRPr>
            </a:lvl4pPr>
            <a:lvl5pPr marL="2057400" indent="-228600" algn="r" defTabSz="882650">
              <a:spcBef>
                <a:spcPct val="50000"/>
              </a:spcBef>
              <a:defRPr b="1">
                <a:solidFill>
                  <a:srgbClr val="3C3D56"/>
                </a:solidFill>
                <a:latin typeface="DTLCaspariST" pitchFamily="2" charset="0"/>
              </a:defRPr>
            </a:lvl5pPr>
            <a:lvl6pPr marL="2514600" indent="-228600" algn="r" defTabSz="882650" eaLnBrk="0" fontAlgn="base" hangingPunct="0">
              <a:spcBef>
                <a:spcPct val="50000"/>
              </a:spcBef>
              <a:spcAft>
                <a:spcPct val="0"/>
              </a:spcAft>
              <a:defRPr b="1">
                <a:solidFill>
                  <a:srgbClr val="3C3D56"/>
                </a:solidFill>
                <a:latin typeface="DTLCaspariST" pitchFamily="2" charset="0"/>
              </a:defRPr>
            </a:lvl6pPr>
            <a:lvl7pPr marL="2971800" indent="-228600" algn="r" defTabSz="882650" eaLnBrk="0" fontAlgn="base" hangingPunct="0">
              <a:spcBef>
                <a:spcPct val="50000"/>
              </a:spcBef>
              <a:spcAft>
                <a:spcPct val="0"/>
              </a:spcAft>
              <a:defRPr b="1">
                <a:solidFill>
                  <a:srgbClr val="3C3D56"/>
                </a:solidFill>
                <a:latin typeface="DTLCaspariST" pitchFamily="2" charset="0"/>
              </a:defRPr>
            </a:lvl7pPr>
            <a:lvl8pPr marL="3429000" indent="-228600" algn="r" defTabSz="882650" eaLnBrk="0" fontAlgn="base" hangingPunct="0">
              <a:spcBef>
                <a:spcPct val="50000"/>
              </a:spcBef>
              <a:spcAft>
                <a:spcPct val="0"/>
              </a:spcAft>
              <a:defRPr b="1">
                <a:solidFill>
                  <a:srgbClr val="3C3D56"/>
                </a:solidFill>
                <a:latin typeface="DTLCaspariST" pitchFamily="2" charset="0"/>
              </a:defRPr>
            </a:lvl8pPr>
            <a:lvl9pPr marL="3886200" indent="-228600" algn="r" defTabSz="882650" eaLnBrk="0" fontAlgn="base" hangingPunct="0">
              <a:spcBef>
                <a:spcPct val="50000"/>
              </a:spcBef>
              <a:spcAft>
                <a:spcPct val="0"/>
              </a:spcAft>
              <a:defRPr b="1">
                <a:solidFill>
                  <a:srgbClr val="3C3D56"/>
                </a:solidFill>
                <a:latin typeface="DTLCaspariST" pitchFamily="2" charset="0"/>
              </a:defRPr>
            </a:lvl9pPr>
          </a:lstStyle>
          <a:p>
            <a:pPr>
              <a:spcBef>
                <a:spcPct val="0"/>
              </a:spcBef>
            </a:pPr>
            <a:fld id="{3C4DCB43-5B35-4813-A658-D1A8AF78D62E}" type="slidenum">
              <a:rPr lang="es-ES" altLang="es-ES" b="0">
                <a:solidFill>
                  <a:schemeClr val="tx1"/>
                </a:solidFill>
                <a:latin typeface="Times New Roman" pitchFamily="18" charset="0"/>
              </a:rPr>
              <a:pPr>
                <a:spcBef>
                  <a:spcPct val="0"/>
                </a:spcBef>
              </a:pPr>
              <a:t>74</a:t>
            </a:fld>
            <a:endParaRPr lang="es-ES" altLang="es-ES" b="0">
              <a:solidFill>
                <a:schemeClr val="tx1"/>
              </a:solidFill>
              <a:latin typeface="Times New Roman" pitchFamily="18" charset="0"/>
            </a:endParaRPr>
          </a:p>
        </p:txBody>
      </p:sp>
      <p:sp>
        <p:nvSpPr>
          <p:cNvPr id="115715" name="Rectangle 2"/>
          <p:cNvSpPr>
            <a:spLocks noGrp="1" noRot="1" noChangeAspect="1" noChangeArrowheads="1" noTextEdit="1"/>
          </p:cNvSpPr>
          <p:nvPr>
            <p:ph type="sldImg"/>
          </p:nvPr>
        </p:nvSpPr>
        <p:spPr>
          <a:xfrm>
            <a:off x="90488" y="744538"/>
            <a:ext cx="6618287" cy="3724275"/>
          </a:xfrm>
          <a:ln/>
        </p:spPr>
      </p:sp>
      <p:sp>
        <p:nvSpPr>
          <p:cNvPr id="115716" name="Rectangle 3"/>
          <p:cNvSpPr>
            <a:spLocks noGrp="1" noChangeArrowheads="1"/>
          </p:cNvSpPr>
          <p:nvPr>
            <p:ph type="body" idx="1"/>
          </p:nvPr>
        </p:nvSpPr>
        <p:spPr>
          <a:noFill/>
        </p:spPr>
        <p:txBody>
          <a:bodyPr/>
          <a:lstStyle/>
          <a:p>
            <a:pPr eaLnBrk="1" hangingPunct="1"/>
            <a:endParaRPr lang="es-ES" altLang="es-ES"/>
          </a:p>
        </p:txBody>
      </p:sp>
    </p:spTree>
    <p:extLst>
      <p:ext uri="{BB962C8B-B14F-4D97-AF65-F5344CB8AC3E}">
        <p14:creationId xmlns:p14="http://schemas.microsoft.com/office/powerpoint/2010/main" val="427891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lgn="r" defTabSz="882650">
              <a:spcBef>
                <a:spcPct val="50000"/>
              </a:spcBef>
              <a:defRPr b="1">
                <a:solidFill>
                  <a:srgbClr val="3C3D56"/>
                </a:solidFill>
                <a:latin typeface="DTLCaspariST" pitchFamily="2" charset="0"/>
              </a:defRPr>
            </a:lvl1pPr>
            <a:lvl2pPr marL="742950" indent="-285750" algn="r" defTabSz="882650">
              <a:spcBef>
                <a:spcPct val="50000"/>
              </a:spcBef>
              <a:defRPr b="1">
                <a:solidFill>
                  <a:srgbClr val="3C3D56"/>
                </a:solidFill>
                <a:latin typeface="DTLCaspariST" pitchFamily="2" charset="0"/>
              </a:defRPr>
            </a:lvl2pPr>
            <a:lvl3pPr marL="1143000" indent="-228600" algn="r" defTabSz="882650">
              <a:spcBef>
                <a:spcPct val="50000"/>
              </a:spcBef>
              <a:defRPr b="1">
                <a:solidFill>
                  <a:srgbClr val="3C3D56"/>
                </a:solidFill>
                <a:latin typeface="DTLCaspariST" pitchFamily="2" charset="0"/>
              </a:defRPr>
            </a:lvl3pPr>
            <a:lvl4pPr marL="1600200" indent="-228600" algn="r" defTabSz="882650">
              <a:spcBef>
                <a:spcPct val="50000"/>
              </a:spcBef>
              <a:defRPr b="1">
                <a:solidFill>
                  <a:srgbClr val="3C3D56"/>
                </a:solidFill>
                <a:latin typeface="DTLCaspariST" pitchFamily="2" charset="0"/>
              </a:defRPr>
            </a:lvl4pPr>
            <a:lvl5pPr marL="2057400" indent="-228600" algn="r" defTabSz="882650">
              <a:spcBef>
                <a:spcPct val="50000"/>
              </a:spcBef>
              <a:defRPr b="1">
                <a:solidFill>
                  <a:srgbClr val="3C3D56"/>
                </a:solidFill>
                <a:latin typeface="DTLCaspariST" pitchFamily="2" charset="0"/>
              </a:defRPr>
            </a:lvl5pPr>
            <a:lvl6pPr marL="2514600" indent="-228600" algn="r" defTabSz="882650" eaLnBrk="0" fontAlgn="base" hangingPunct="0">
              <a:spcBef>
                <a:spcPct val="50000"/>
              </a:spcBef>
              <a:spcAft>
                <a:spcPct val="0"/>
              </a:spcAft>
              <a:defRPr b="1">
                <a:solidFill>
                  <a:srgbClr val="3C3D56"/>
                </a:solidFill>
                <a:latin typeface="DTLCaspariST" pitchFamily="2" charset="0"/>
              </a:defRPr>
            </a:lvl6pPr>
            <a:lvl7pPr marL="2971800" indent="-228600" algn="r" defTabSz="882650" eaLnBrk="0" fontAlgn="base" hangingPunct="0">
              <a:spcBef>
                <a:spcPct val="50000"/>
              </a:spcBef>
              <a:spcAft>
                <a:spcPct val="0"/>
              </a:spcAft>
              <a:defRPr b="1">
                <a:solidFill>
                  <a:srgbClr val="3C3D56"/>
                </a:solidFill>
                <a:latin typeface="DTLCaspariST" pitchFamily="2" charset="0"/>
              </a:defRPr>
            </a:lvl7pPr>
            <a:lvl8pPr marL="3429000" indent="-228600" algn="r" defTabSz="882650" eaLnBrk="0" fontAlgn="base" hangingPunct="0">
              <a:spcBef>
                <a:spcPct val="50000"/>
              </a:spcBef>
              <a:spcAft>
                <a:spcPct val="0"/>
              </a:spcAft>
              <a:defRPr b="1">
                <a:solidFill>
                  <a:srgbClr val="3C3D56"/>
                </a:solidFill>
                <a:latin typeface="DTLCaspariST" pitchFamily="2" charset="0"/>
              </a:defRPr>
            </a:lvl8pPr>
            <a:lvl9pPr marL="3886200" indent="-228600" algn="r" defTabSz="882650" eaLnBrk="0" fontAlgn="base" hangingPunct="0">
              <a:spcBef>
                <a:spcPct val="50000"/>
              </a:spcBef>
              <a:spcAft>
                <a:spcPct val="0"/>
              </a:spcAft>
              <a:defRPr b="1">
                <a:solidFill>
                  <a:srgbClr val="3C3D56"/>
                </a:solidFill>
                <a:latin typeface="DTLCaspariST" pitchFamily="2" charset="0"/>
              </a:defRPr>
            </a:lvl9pPr>
          </a:lstStyle>
          <a:p>
            <a:pPr>
              <a:spcBef>
                <a:spcPct val="0"/>
              </a:spcBef>
            </a:pPr>
            <a:fld id="{EAF13AF0-5D31-41E0-8F25-2550A076C73B}" type="slidenum">
              <a:rPr lang="es-ES" altLang="es-ES" b="0">
                <a:solidFill>
                  <a:schemeClr val="tx1"/>
                </a:solidFill>
                <a:latin typeface="Times New Roman" pitchFamily="18" charset="0"/>
              </a:rPr>
              <a:pPr>
                <a:spcBef>
                  <a:spcPct val="0"/>
                </a:spcBef>
              </a:pPr>
              <a:t>75</a:t>
            </a:fld>
            <a:endParaRPr lang="es-ES" altLang="es-ES" b="0">
              <a:solidFill>
                <a:schemeClr val="tx1"/>
              </a:solidFill>
              <a:latin typeface="Times New Roman" pitchFamily="18" charset="0"/>
            </a:endParaRPr>
          </a:p>
        </p:txBody>
      </p:sp>
      <p:sp>
        <p:nvSpPr>
          <p:cNvPr id="66563" name="Rectangle 2"/>
          <p:cNvSpPr>
            <a:spLocks noGrp="1" noRot="1" noChangeAspect="1" noChangeArrowheads="1" noTextEdit="1"/>
          </p:cNvSpPr>
          <p:nvPr>
            <p:ph type="sldImg"/>
          </p:nvPr>
        </p:nvSpPr>
        <p:spPr>
          <a:xfrm>
            <a:off x="90488" y="744538"/>
            <a:ext cx="6618287" cy="3724275"/>
          </a:xfrm>
          <a:ln/>
        </p:spPr>
      </p:sp>
      <p:sp>
        <p:nvSpPr>
          <p:cNvPr id="66564" name="Rectangle 3"/>
          <p:cNvSpPr>
            <a:spLocks noGrp="1" noChangeArrowheads="1"/>
          </p:cNvSpPr>
          <p:nvPr>
            <p:ph type="body" idx="1"/>
          </p:nvPr>
        </p:nvSpPr>
        <p:spPr>
          <a:noFill/>
        </p:spPr>
        <p:txBody>
          <a:bodyPr/>
          <a:lstStyle/>
          <a:p>
            <a:pPr eaLnBrk="1" hangingPunct="1"/>
            <a:endParaRPr lang="es-ES" altLang="es-ES"/>
          </a:p>
        </p:txBody>
      </p:sp>
    </p:spTree>
    <p:extLst>
      <p:ext uri="{BB962C8B-B14F-4D97-AF65-F5344CB8AC3E}">
        <p14:creationId xmlns:p14="http://schemas.microsoft.com/office/powerpoint/2010/main" val="183913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lgn="r" defTabSz="882650">
              <a:spcBef>
                <a:spcPct val="50000"/>
              </a:spcBef>
              <a:defRPr b="1">
                <a:solidFill>
                  <a:srgbClr val="3C3D56"/>
                </a:solidFill>
                <a:latin typeface="DTLCaspariST" pitchFamily="2" charset="0"/>
              </a:defRPr>
            </a:lvl1pPr>
            <a:lvl2pPr marL="742950" indent="-285750" algn="r" defTabSz="882650">
              <a:spcBef>
                <a:spcPct val="50000"/>
              </a:spcBef>
              <a:defRPr b="1">
                <a:solidFill>
                  <a:srgbClr val="3C3D56"/>
                </a:solidFill>
                <a:latin typeface="DTLCaspariST" pitchFamily="2" charset="0"/>
              </a:defRPr>
            </a:lvl2pPr>
            <a:lvl3pPr marL="1143000" indent="-228600" algn="r" defTabSz="882650">
              <a:spcBef>
                <a:spcPct val="50000"/>
              </a:spcBef>
              <a:defRPr b="1">
                <a:solidFill>
                  <a:srgbClr val="3C3D56"/>
                </a:solidFill>
                <a:latin typeface="DTLCaspariST" pitchFamily="2" charset="0"/>
              </a:defRPr>
            </a:lvl3pPr>
            <a:lvl4pPr marL="1600200" indent="-228600" algn="r" defTabSz="882650">
              <a:spcBef>
                <a:spcPct val="50000"/>
              </a:spcBef>
              <a:defRPr b="1">
                <a:solidFill>
                  <a:srgbClr val="3C3D56"/>
                </a:solidFill>
                <a:latin typeface="DTLCaspariST" pitchFamily="2" charset="0"/>
              </a:defRPr>
            </a:lvl4pPr>
            <a:lvl5pPr marL="2057400" indent="-228600" algn="r" defTabSz="882650">
              <a:spcBef>
                <a:spcPct val="50000"/>
              </a:spcBef>
              <a:defRPr b="1">
                <a:solidFill>
                  <a:srgbClr val="3C3D56"/>
                </a:solidFill>
                <a:latin typeface="DTLCaspariST" pitchFamily="2" charset="0"/>
              </a:defRPr>
            </a:lvl5pPr>
            <a:lvl6pPr marL="2514600" indent="-228600" algn="r" defTabSz="882650" eaLnBrk="0" fontAlgn="base" hangingPunct="0">
              <a:spcBef>
                <a:spcPct val="50000"/>
              </a:spcBef>
              <a:spcAft>
                <a:spcPct val="0"/>
              </a:spcAft>
              <a:defRPr b="1">
                <a:solidFill>
                  <a:srgbClr val="3C3D56"/>
                </a:solidFill>
                <a:latin typeface="DTLCaspariST" pitchFamily="2" charset="0"/>
              </a:defRPr>
            </a:lvl6pPr>
            <a:lvl7pPr marL="2971800" indent="-228600" algn="r" defTabSz="882650" eaLnBrk="0" fontAlgn="base" hangingPunct="0">
              <a:spcBef>
                <a:spcPct val="50000"/>
              </a:spcBef>
              <a:spcAft>
                <a:spcPct val="0"/>
              </a:spcAft>
              <a:defRPr b="1">
                <a:solidFill>
                  <a:srgbClr val="3C3D56"/>
                </a:solidFill>
                <a:latin typeface="DTLCaspariST" pitchFamily="2" charset="0"/>
              </a:defRPr>
            </a:lvl7pPr>
            <a:lvl8pPr marL="3429000" indent="-228600" algn="r" defTabSz="882650" eaLnBrk="0" fontAlgn="base" hangingPunct="0">
              <a:spcBef>
                <a:spcPct val="50000"/>
              </a:spcBef>
              <a:spcAft>
                <a:spcPct val="0"/>
              </a:spcAft>
              <a:defRPr b="1">
                <a:solidFill>
                  <a:srgbClr val="3C3D56"/>
                </a:solidFill>
                <a:latin typeface="DTLCaspariST" pitchFamily="2" charset="0"/>
              </a:defRPr>
            </a:lvl8pPr>
            <a:lvl9pPr marL="3886200" indent="-228600" algn="r" defTabSz="882650" eaLnBrk="0" fontAlgn="base" hangingPunct="0">
              <a:spcBef>
                <a:spcPct val="50000"/>
              </a:spcBef>
              <a:spcAft>
                <a:spcPct val="0"/>
              </a:spcAft>
              <a:defRPr b="1">
                <a:solidFill>
                  <a:srgbClr val="3C3D56"/>
                </a:solidFill>
                <a:latin typeface="DTLCaspariST" pitchFamily="2" charset="0"/>
              </a:defRPr>
            </a:lvl9pPr>
          </a:lstStyle>
          <a:p>
            <a:pPr>
              <a:spcBef>
                <a:spcPct val="0"/>
              </a:spcBef>
            </a:pPr>
            <a:fld id="{FC71FAD5-CEA7-449A-BB9E-F17E97446156}" type="slidenum">
              <a:rPr lang="es-ES" altLang="es-ES" b="0">
                <a:solidFill>
                  <a:schemeClr val="tx1"/>
                </a:solidFill>
                <a:latin typeface="Times New Roman" pitchFamily="18" charset="0"/>
              </a:rPr>
              <a:pPr>
                <a:spcBef>
                  <a:spcPct val="0"/>
                </a:spcBef>
              </a:pPr>
              <a:t>76</a:t>
            </a:fld>
            <a:endParaRPr lang="es-ES" altLang="es-ES" b="0">
              <a:solidFill>
                <a:schemeClr val="tx1"/>
              </a:solidFill>
              <a:latin typeface="Times New Roman" pitchFamily="18" charset="0"/>
            </a:endParaRPr>
          </a:p>
        </p:txBody>
      </p:sp>
      <p:sp>
        <p:nvSpPr>
          <p:cNvPr id="72707" name="Rectangle 2"/>
          <p:cNvSpPr>
            <a:spLocks noGrp="1" noRot="1" noChangeAspect="1" noChangeArrowheads="1" noTextEdit="1"/>
          </p:cNvSpPr>
          <p:nvPr>
            <p:ph type="sldImg"/>
          </p:nvPr>
        </p:nvSpPr>
        <p:spPr>
          <a:xfrm>
            <a:off x="90488" y="744538"/>
            <a:ext cx="6618287" cy="3724275"/>
          </a:xfrm>
          <a:ln/>
        </p:spPr>
      </p:sp>
      <p:sp>
        <p:nvSpPr>
          <p:cNvPr id="72708" name="Rectangle 3"/>
          <p:cNvSpPr>
            <a:spLocks noGrp="1" noChangeArrowheads="1"/>
          </p:cNvSpPr>
          <p:nvPr>
            <p:ph type="body" idx="1"/>
          </p:nvPr>
        </p:nvSpPr>
        <p:spPr>
          <a:noFill/>
        </p:spPr>
        <p:txBody>
          <a:bodyPr/>
          <a:lstStyle/>
          <a:p>
            <a:pPr eaLnBrk="1" hangingPunct="1"/>
            <a:endParaRPr lang="es-ES" altLang="es-ES"/>
          </a:p>
        </p:txBody>
      </p:sp>
    </p:spTree>
    <p:extLst>
      <p:ext uri="{BB962C8B-B14F-4D97-AF65-F5344CB8AC3E}">
        <p14:creationId xmlns:p14="http://schemas.microsoft.com/office/powerpoint/2010/main" val="1489954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3BC776D2-2690-4453-8541-7A2854BC5E14}" type="slidenum">
              <a:rPr lang="en-US" smtClean="0"/>
              <a:pPr>
                <a:defRPr/>
              </a:pPr>
              <a:t>80</a:t>
            </a:fld>
            <a:endParaRPr lang="en-US"/>
          </a:p>
        </p:txBody>
      </p:sp>
    </p:spTree>
    <p:extLst>
      <p:ext uri="{BB962C8B-B14F-4D97-AF65-F5344CB8AC3E}">
        <p14:creationId xmlns:p14="http://schemas.microsoft.com/office/powerpoint/2010/main" val="3876261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Poner unas </a:t>
            </a:r>
            <a:r>
              <a:rPr lang="es-ES" dirty="0" err="1"/>
              <a:t>diapos</a:t>
            </a:r>
            <a:r>
              <a:rPr lang="es-ES" dirty="0"/>
              <a:t> de </a:t>
            </a:r>
            <a:r>
              <a:rPr lang="es-ES" dirty="0" err="1"/>
              <a:t>alcoy</a:t>
            </a:r>
            <a:r>
              <a:rPr lang="es-ES" dirty="0"/>
              <a:t>, que le he pedido a cristina por email con copia a ti</a:t>
            </a:r>
          </a:p>
        </p:txBody>
      </p:sp>
      <p:sp>
        <p:nvSpPr>
          <p:cNvPr id="4" name="3 Marcador de número de diapositiva"/>
          <p:cNvSpPr>
            <a:spLocks noGrp="1"/>
          </p:cNvSpPr>
          <p:nvPr>
            <p:ph type="sldNum" sz="quarter" idx="10"/>
          </p:nvPr>
        </p:nvSpPr>
        <p:spPr/>
        <p:txBody>
          <a:bodyPr/>
          <a:lstStyle/>
          <a:p>
            <a:fld id="{6FCB737D-6E4F-4CCC-A7E5-5E061C71C7E0}" type="slidenum">
              <a:rPr lang="es-ES" smtClean="0"/>
              <a:t>82</a:t>
            </a:fld>
            <a:endParaRPr lang="es-ES"/>
          </a:p>
        </p:txBody>
      </p:sp>
    </p:spTree>
    <p:extLst>
      <p:ext uri="{BB962C8B-B14F-4D97-AF65-F5344CB8AC3E}">
        <p14:creationId xmlns:p14="http://schemas.microsoft.com/office/powerpoint/2010/main" val="2330205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Poner unas </a:t>
            </a:r>
            <a:r>
              <a:rPr lang="es-ES" dirty="0" err="1"/>
              <a:t>diapos</a:t>
            </a:r>
            <a:r>
              <a:rPr lang="es-ES" dirty="0"/>
              <a:t> de </a:t>
            </a:r>
            <a:r>
              <a:rPr lang="es-ES" dirty="0" err="1"/>
              <a:t>alcoy</a:t>
            </a:r>
            <a:r>
              <a:rPr lang="es-ES" dirty="0"/>
              <a:t>, que le he pedido a cristina por email con copia a ti</a:t>
            </a:r>
          </a:p>
        </p:txBody>
      </p:sp>
      <p:sp>
        <p:nvSpPr>
          <p:cNvPr id="4" name="3 Marcador de número de diapositiva"/>
          <p:cNvSpPr>
            <a:spLocks noGrp="1"/>
          </p:cNvSpPr>
          <p:nvPr>
            <p:ph type="sldNum" sz="quarter" idx="10"/>
          </p:nvPr>
        </p:nvSpPr>
        <p:spPr/>
        <p:txBody>
          <a:bodyPr/>
          <a:lstStyle/>
          <a:p>
            <a:fld id="{6FCB737D-6E4F-4CCC-A7E5-5E061C71C7E0}" type="slidenum">
              <a:rPr lang="es-ES" smtClean="0"/>
              <a:t>83</a:t>
            </a:fld>
            <a:endParaRPr lang="es-ES"/>
          </a:p>
        </p:txBody>
      </p:sp>
    </p:spTree>
    <p:extLst>
      <p:ext uri="{BB962C8B-B14F-4D97-AF65-F5344CB8AC3E}">
        <p14:creationId xmlns:p14="http://schemas.microsoft.com/office/powerpoint/2010/main" val="1623229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C0F4-2FA6-360B-CB3E-55735EA2A2F3}"/>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4B7A78B1-1B97-C1B3-18E1-C8E5E89B7772}"/>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33F72921-A173-1C4E-AE26-4FB6502116D0}"/>
              </a:ext>
            </a:extLst>
          </p:cNvPr>
          <p:cNvSpPr>
            <a:spLocks noGrp="1"/>
          </p:cNvSpPr>
          <p:nvPr>
            <p:ph type="body" idx="1"/>
          </p:nvPr>
        </p:nvSpPr>
        <p:spPr/>
        <p:txBody>
          <a:bodyPr/>
          <a:lstStyle/>
          <a:p>
            <a:r>
              <a:rPr lang="es-ES" dirty="0"/>
              <a:t>Poner</a:t>
            </a:r>
            <a:r>
              <a:rPr lang="es-ES" baseline="0" dirty="0"/>
              <a:t> con unos colores mas intensos</a:t>
            </a:r>
            <a:endParaRPr lang="es-ES" dirty="0"/>
          </a:p>
          <a:p>
            <a:endParaRPr lang="es-ES" dirty="0"/>
          </a:p>
        </p:txBody>
      </p:sp>
      <p:sp>
        <p:nvSpPr>
          <p:cNvPr id="4" name="3 Marcador de número de diapositiva">
            <a:extLst>
              <a:ext uri="{FF2B5EF4-FFF2-40B4-BE49-F238E27FC236}">
                <a16:creationId xmlns:a16="http://schemas.microsoft.com/office/drawing/2014/main" id="{BE235758-2735-456C-9C65-7BC0F938CED9}"/>
              </a:ext>
            </a:extLst>
          </p:cNvPr>
          <p:cNvSpPr>
            <a:spLocks noGrp="1"/>
          </p:cNvSpPr>
          <p:nvPr>
            <p:ph type="sldNum" sz="quarter" idx="10"/>
          </p:nvPr>
        </p:nvSpPr>
        <p:spPr/>
        <p:txBody>
          <a:bodyPr/>
          <a:lstStyle/>
          <a:p>
            <a:fld id="{6FCB737D-6E4F-4CCC-A7E5-5E061C71C7E0}" type="slidenum">
              <a:rPr lang="es-ES" smtClean="0"/>
              <a:t>8</a:t>
            </a:fld>
            <a:endParaRPr lang="es-ES"/>
          </a:p>
        </p:txBody>
      </p:sp>
    </p:spTree>
    <p:extLst>
      <p:ext uri="{BB962C8B-B14F-4D97-AF65-F5344CB8AC3E}">
        <p14:creationId xmlns:p14="http://schemas.microsoft.com/office/powerpoint/2010/main" val="3719208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Poner unas </a:t>
            </a:r>
            <a:r>
              <a:rPr lang="es-ES" dirty="0" err="1"/>
              <a:t>diapos</a:t>
            </a:r>
            <a:r>
              <a:rPr lang="es-ES" dirty="0"/>
              <a:t> de </a:t>
            </a:r>
            <a:r>
              <a:rPr lang="es-ES" dirty="0" err="1"/>
              <a:t>alcoy</a:t>
            </a:r>
            <a:r>
              <a:rPr lang="es-ES" dirty="0"/>
              <a:t>, que le he pedido a cristina por email con copia a ti</a:t>
            </a:r>
          </a:p>
        </p:txBody>
      </p:sp>
      <p:sp>
        <p:nvSpPr>
          <p:cNvPr id="4" name="3 Marcador de número de diapositiva"/>
          <p:cNvSpPr>
            <a:spLocks noGrp="1"/>
          </p:cNvSpPr>
          <p:nvPr>
            <p:ph type="sldNum" sz="quarter" idx="10"/>
          </p:nvPr>
        </p:nvSpPr>
        <p:spPr/>
        <p:txBody>
          <a:bodyPr/>
          <a:lstStyle/>
          <a:p>
            <a:fld id="{6FCB737D-6E4F-4CCC-A7E5-5E061C71C7E0}" type="slidenum">
              <a:rPr lang="es-ES" smtClean="0"/>
              <a:t>84</a:t>
            </a:fld>
            <a:endParaRPr lang="es-ES"/>
          </a:p>
        </p:txBody>
      </p:sp>
    </p:spTree>
    <p:extLst>
      <p:ext uri="{BB962C8B-B14F-4D97-AF65-F5344CB8AC3E}">
        <p14:creationId xmlns:p14="http://schemas.microsoft.com/office/powerpoint/2010/main" val="2686110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5DE3C-90D0-4529-CCB8-836D616CCDFA}"/>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99BD2CA5-31E3-74CB-3E66-E5EA53027B56}"/>
              </a:ext>
            </a:extLst>
          </p:cNvPr>
          <p:cNvSpPr>
            <a:spLocks noGrp="1" noRot="1" noChangeAspect="1"/>
          </p:cNvSpPr>
          <p:nvPr>
            <p:ph type="sldImg"/>
          </p:nvPr>
        </p:nvSpPr>
        <p:spPr/>
      </p:sp>
      <p:sp>
        <p:nvSpPr>
          <p:cNvPr id="3" name="2 Marcador de notas">
            <a:extLst>
              <a:ext uri="{FF2B5EF4-FFF2-40B4-BE49-F238E27FC236}">
                <a16:creationId xmlns:a16="http://schemas.microsoft.com/office/drawing/2014/main" id="{C380A0AA-0FDF-E079-555C-7C6113B72A00}"/>
              </a:ext>
            </a:extLst>
          </p:cNvPr>
          <p:cNvSpPr>
            <a:spLocks noGrp="1"/>
          </p:cNvSpPr>
          <p:nvPr>
            <p:ph type="body" idx="1"/>
          </p:nvPr>
        </p:nvSpPr>
        <p:spPr/>
        <p:txBody>
          <a:bodyPr/>
          <a:lstStyle/>
          <a:p>
            <a:endParaRPr lang="es-ES" dirty="0"/>
          </a:p>
        </p:txBody>
      </p:sp>
      <p:sp>
        <p:nvSpPr>
          <p:cNvPr id="4" name="3 Marcador de número de diapositiva">
            <a:extLst>
              <a:ext uri="{FF2B5EF4-FFF2-40B4-BE49-F238E27FC236}">
                <a16:creationId xmlns:a16="http://schemas.microsoft.com/office/drawing/2014/main" id="{CDDC53DC-7B6D-0A67-0B78-A874721D6ED9}"/>
              </a:ext>
            </a:extLst>
          </p:cNvPr>
          <p:cNvSpPr>
            <a:spLocks noGrp="1"/>
          </p:cNvSpPr>
          <p:nvPr>
            <p:ph type="sldNum" sz="quarter" idx="10"/>
          </p:nvPr>
        </p:nvSpPr>
        <p:spPr/>
        <p:txBody>
          <a:bodyPr/>
          <a:lstStyle/>
          <a:p>
            <a:pPr>
              <a:defRPr/>
            </a:pPr>
            <a:fld id="{3BC776D2-2690-4453-8541-7A2854BC5E14}" type="slidenum">
              <a:rPr lang="en-US" smtClean="0"/>
              <a:pPr>
                <a:defRPr/>
              </a:pPr>
              <a:t>89</a:t>
            </a:fld>
            <a:endParaRPr lang="en-US"/>
          </a:p>
        </p:txBody>
      </p:sp>
    </p:spTree>
    <p:extLst>
      <p:ext uri="{BB962C8B-B14F-4D97-AF65-F5344CB8AC3E}">
        <p14:creationId xmlns:p14="http://schemas.microsoft.com/office/powerpoint/2010/main" val="108825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6FCB737D-6E4F-4CCC-A7E5-5E061C71C7E0}" type="slidenum">
              <a:rPr lang="es-ES" smtClean="0"/>
              <a:t>90</a:t>
            </a:fld>
            <a:endParaRPr lang="es-ES"/>
          </a:p>
        </p:txBody>
      </p:sp>
    </p:spTree>
    <p:extLst>
      <p:ext uri="{BB962C8B-B14F-4D97-AF65-F5344CB8AC3E}">
        <p14:creationId xmlns:p14="http://schemas.microsoft.com/office/powerpoint/2010/main" val="181478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91</a:t>
            </a:fld>
            <a:endParaRPr lang="es-E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92</a:t>
            </a:fld>
            <a:endParaRPr lang="es-E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93</a:t>
            </a:fld>
            <a:endParaRPr lang="es-E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94</a:t>
            </a:fld>
            <a:endParaRPr lang="es-E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95</a:t>
            </a:fld>
            <a:endParaRPr lang="es-E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96</a:t>
            </a:fld>
            <a:endParaRPr lang="es-E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97</a:t>
            </a:fld>
            <a:endParaRPr lang="es-E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Poner</a:t>
            </a:r>
            <a:r>
              <a:rPr lang="es-ES" baseline="0" dirty="0"/>
              <a:t> con unos colores mas intensos</a:t>
            </a:r>
            <a:endParaRPr lang="es-ES" dirty="0"/>
          </a:p>
          <a:p>
            <a:endParaRPr lang="es-ES" dirty="0"/>
          </a:p>
        </p:txBody>
      </p:sp>
      <p:sp>
        <p:nvSpPr>
          <p:cNvPr id="4" name="3 Marcador de número de diapositiva"/>
          <p:cNvSpPr>
            <a:spLocks noGrp="1"/>
          </p:cNvSpPr>
          <p:nvPr>
            <p:ph type="sldNum" sz="quarter" idx="10"/>
          </p:nvPr>
        </p:nvSpPr>
        <p:spPr/>
        <p:txBody>
          <a:bodyPr/>
          <a:lstStyle/>
          <a:p>
            <a:fld id="{6FCB737D-6E4F-4CCC-A7E5-5E061C71C7E0}" type="slidenum">
              <a:rPr lang="es-ES" smtClean="0"/>
              <a:t>9</a:t>
            </a:fld>
            <a:endParaRPr lang="es-ES"/>
          </a:p>
        </p:txBody>
      </p:sp>
    </p:spTree>
    <p:extLst>
      <p:ext uri="{BB962C8B-B14F-4D97-AF65-F5344CB8AC3E}">
        <p14:creationId xmlns:p14="http://schemas.microsoft.com/office/powerpoint/2010/main" val="3990782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98</a:t>
            </a:fld>
            <a:endParaRPr lang="es-E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99</a:t>
            </a:fld>
            <a:endParaRPr lang="es-E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100</a:t>
            </a:fld>
            <a:endParaRPr lang="es-E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101</a:t>
            </a:fld>
            <a:endParaRPr lang="es-ES" dirty="0"/>
          </a:p>
        </p:txBody>
      </p:sp>
    </p:spTree>
    <p:extLst>
      <p:ext uri="{BB962C8B-B14F-4D97-AF65-F5344CB8AC3E}">
        <p14:creationId xmlns:p14="http://schemas.microsoft.com/office/powerpoint/2010/main" val="3426337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102</a:t>
            </a:fld>
            <a:endParaRPr lang="es-ES" dirty="0"/>
          </a:p>
        </p:txBody>
      </p:sp>
    </p:spTree>
    <p:extLst>
      <p:ext uri="{BB962C8B-B14F-4D97-AF65-F5344CB8AC3E}">
        <p14:creationId xmlns:p14="http://schemas.microsoft.com/office/powerpoint/2010/main" val="3818512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103</a:t>
            </a:fld>
            <a:endParaRPr lang="es-ES" dirty="0"/>
          </a:p>
        </p:txBody>
      </p:sp>
    </p:spTree>
    <p:extLst>
      <p:ext uri="{BB962C8B-B14F-4D97-AF65-F5344CB8AC3E}">
        <p14:creationId xmlns:p14="http://schemas.microsoft.com/office/powerpoint/2010/main" val="1318201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104</a:t>
            </a:fld>
            <a:endParaRPr lang="es-E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105</a:t>
            </a:fld>
            <a:endParaRPr lang="es-ES" dirty="0"/>
          </a:p>
        </p:txBody>
      </p:sp>
    </p:spTree>
    <p:extLst>
      <p:ext uri="{BB962C8B-B14F-4D97-AF65-F5344CB8AC3E}">
        <p14:creationId xmlns:p14="http://schemas.microsoft.com/office/powerpoint/2010/main" val="1459044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106</a:t>
            </a:fld>
            <a:endParaRPr lang="es-ES" dirty="0"/>
          </a:p>
        </p:txBody>
      </p:sp>
    </p:spTree>
    <p:extLst>
      <p:ext uri="{BB962C8B-B14F-4D97-AF65-F5344CB8AC3E}">
        <p14:creationId xmlns:p14="http://schemas.microsoft.com/office/powerpoint/2010/main" val="2912018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107</a:t>
            </a:fld>
            <a:endParaRPr lang="es-ES" dirty="0"/>
          </a:p>
        </p:txBody>
      </p:sp>
    </p:spTree>
    <p:extLst>
      <p:ext uri="{BB962C8B-B14F-4D97-AF65-F5344CB8AC3E}">
        <p14:creationId xmlns:p14="http://schemas.microsoft.com/office/powerpoint/2010/main" val="209824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These graphs show with grey circles a database of different mixes published in the scientific literature, the area of the circles is the binder content. The red circles represent the HPFRC mixes developed in this research project. It’s seeing in the cement content how with 500 kg/m3 this HPFRC developed surpassed 100 MPa thanks to a coarse fraction with a maximum aggregate size of 12 mm. </a:t>
            </a: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800" dirty="0">
                <a:latin typeface="Aptos Display" panose="020B0004020202020204" pitchFamily="34" charset="0"/>
                <a:ea typeface="CMU Serif" panose="02000603000000000000" pitchFamily="2" charset="0"/>
                <a:cs typeface="CMU Serif" panose="02000603000000000000" pitchFamily="2" charset="0"/>
              </a:rPr>
              <a:t>Bekaert 4D Plus 80/60 (4D+60)</a:t>
            </a:r>
          </a:p>
          <a:p>
            <a:pPr algn="ctr"/>
            <a:r>
              <a:rPr lang="en-US" sz="1800" dirty="0">
                <a:latin typeface="Aptos Display" panose="020B0004020202020204" pitchFamily="34" charset="0"/>
                <a:ea typeface="CMU Serif" panose="02000603000000000000" pitchFamily="2" charset="0"/>
                <a:cs typeface="CMU Serif" panose="02000603000000000000" pitchFamily="2" charset="0"/>
              </a:rPr>
              <a:t>Tensile strength 2200 MPa</a:t>
            </a:r>
          </a:p>
        </p:txBody>
      </p:sp>
      <p:sp>
        <p:nvSpPr>
          <p:cNvPr id="4" name="Marcador de número de diapositiva 3"/>
          <p:cNvSpPr>
            <a:spLocks noGrp="1"/>
          </p:cNvSpPr>
          <p:nvPr>
            <p:ph type="sldNum" sz="quarter" idx="5"/>
          </p:nvPr>
        </p:nvSpPr>
        <p:spPr/>
        <p:txBody>
          <a:bodyPr/>
          <a:lstStyle/>
          <a:p>
            <a:fld id="{69DCD65C-647C-4CF0-8B12-766DB6475F25}" type="slidenum">
              <a:rPr lang="en-US" smtClean="0"/>
              <a:t>11</a:t>
            </a:fld>
            <a:endParaRPr lang="en-US"/>
          </a:p>
        </p:txBody>
      </p:sp>
    </p:spTree>
    <p:extLst>
      <p:ext uri="{BB962C8B-B14F-4D97-AF65-F5344CB8AC3E}">
        <p14:creationId xmlns:p14="http://schemas.microsoft.com/office/powerpoint/2010/main" val="38408964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108</a:t>
            </a:fld>
            <a:endParaRPr lang="es-E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109</a:t>
            </a:fld>
            <a:endParaRPr lang="es-E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110</a:t>
            </a:fld>
            <a:endParaRPr lang="es-E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111</a:t>
            </a:fld>
            <a:endParaRPr lang="es-E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112</a:t>
            </a:fld>
            <a:endParaRPr lang="es-E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113</a:t>
            </a:fld>
            <a:endParaRPr lang="es-E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114</a:t>
            </a:fld>
            <a:endParaRPr lang="es-E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115</a:t>
            </a:fld>
            <a:endParaRPr lang="es-E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116</a:t>
            </a:fld>
            <a:endParaRPr lang="es-E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117</a:t>
            </a:fld>
            <a:endParaRPr lang="es-E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2B61B-A36A-DC11-3E37-83CF47847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7C11F-77F0-A842-0506-3A17D7C6AC4A}"/>
              </a:ext>
            </a:extLst>
          </p:cNvPr>
          <p:cNvSpPr>
            <a:spLocks noGrp="1" noRot="1" noChangeAspect="1"/>
          </p:cNvSpPr>
          <p:nvPr>
            <p:ph type="sldImg"/>
          </p:nvPr>
        </p:nvSpPr>
        <p:spPr>
          <a:xfrm>
            <a:off x="90488" y="744538"/>
            <a:ext cx="6618287" cy="3724275"/>
          </a:xfrm>
        </p:spPr>
      </p:sp>
      <p:sp>
        <p:nvSpPr>
          <p:cNvPr id="3" name="Notes Placeholder 2">
            <a:extLst>
              <a:ext uri="{FF2B5EF4-FFF2-40B4-BE49-F238E27FC236}">
                <a16:creationId xmlns:a16="http://schemas.microsoft.com/office/drawing/2014/main" id="{B0B2591E-B868-BBF0-053D-F672C630E6EC}"/>
              </a:ext>
            </a:extLst>
          </p:cNvPr>
          <p:cNvSpPr>
            <a:spLocks noGrp="1"/>
          </p:cNvSpPr>
          <p:nvPr>
            <p:ph type="body" idx="1"/>
          </p:nvPr>
        </p:nvSpPr>
        <p:spPr/>
        <p:txBody>
          <a:bodyPr/>
          <a:lstStyle/>
          <a:p>
            <a:r>
              <a:rPr lang="en-US" dirty="0" err="1"/>
              <a:t>Agregar</a:t>
            </a:r>
            <a:r>
              <a:rPr lang="en-US" dirty="0"/>
              <a:t> 2020</a:t>
            </a:r>
          </a:p>
          <a:p>
            <a:endParaRPr lang="en-US" dirty="0"/>
          </a:p>
        </p:txBody>
      </p:sp>
      <p:sp>
        <p:nvSpPr>
          <p:cNvPr id="4" name="Slide Number Placeholder 3">
            <a:extLst>
              <a:ext uri="{FF2B5EF4-FFF2-40B4-BE49-F238E27FC236}">
                <a16:creationId xmlns:a16="http://schemas.microsoft.com/office/drawing/2014/main" id="{E95E383A-D0AB-3956-5E61-825FBFD0A291}"/>
              </a:ext>
            </a:extLst>
          </p:cNvPr>
          <p:cNvSpPr>
            <a:spLocks noGrp="1"/>
          </p:cNvSpPr>
          <p:nvPr>
            <p:ph type="sldNum" sz="quarter" idx="10"/>
          </p:nvPr>
        </p:nvSpPr>
        <p:spPr/>
        <p:txBody>
          <a:bodyPr/>
          <a:lstStyle/>
          <a:p>
            <a:fld id="{E272338B-41C9-B64B-82E4-38587C6D2A44}" type="slidenum">
              <a:rPr lang="en-US" smtClean="0">
                <a:solidFill>
                  <a:prstClr val="black"/>
                </a:solidFill>
              </a:rPr>
              <a:pPr/>
              <a:t>12</a:t>
            </a:fld>
            <a:endParaRPr lang="en-US">
              <a:solidFill>
                <a:prstClr val="black"/>
              </a:solidFill>
            </a:endParaRPr>
          </a:p>
        </p:txBody>
      </p:sp>
      <p:sp>
        <p:nvSpPr>
          <p:cNvPr id="5" name="Footer Placeholder 4">
            <a:extLst>
              <a:ext uri="{FF2B5EF4-FFF2-40B4-BE49-F238E27FC236}">
                <a16:creationId xmlns:a16="http://schemas.microsoft.com/office/drawing/2014/main" id="{27A2D507-CA84-EF58-A208-C58C0D9AD028}"/>
              </a:ext>
            </a:extLst>
          </p:cNvPr>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399578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118</a:t>
            </a:fld>
            <a:endParaRPr lang="es-E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119</a:t>
            </a:fld>
            <a:endParaRPr lang="es-E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120</a:t>
            </a:fld>
            <a:endParaRPr lang="es-E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121</a:t>
            </a:fld>
            <a:endParaRPr lang="es-E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122</a:t>
            </a:fld>
            <a:endParaRPr lang="es-E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123</a:t>
            </a:fld>
            <a:endParaRPr lang="es-E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8287" cy="3724275"/>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126</a:t>
            </a:fld>
            <a:endParaRPr 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indent="0">
              <a:buNone/>
            </a:pPr>
            <a:endParaRPr lang="es-ES" dirty="0"/>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127</a:t>
            </a:fld>
            <a:endParaRPr lang="es-ES" dirty="0"/>
          </a:p>
        </p:txBody>
      </p:sp>
    </p:spTree>
    <p:extLst>
      <p:ext uri="{BB962C8B-B14F-4D97-AF65-F5344CB8AC3E}">
        <p14:creationId xmlns:p14="http://schemas.microsoft.com/office/powerpoint/2010/main" val="22592064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4F8FE-89C4-51CF-FC73-AD32C240441F}"/>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344746AF-6D23-15CD-BC05-BDAA1FDB566D}"/>
              </a:ext>
            </a:extLst>
          </p:cNvPr>
          <p:cNvSpPr>
            <a:spLocks noGrp="1" noRot="1" noChangeAspect="1"/>
          </p:cNvSpPr>
          <p:nvPr>
            <p:ph type="sldImg"/>
          </p:nvPr>
        </p:nvSpPr>
        <p:spPr>
          <a:xfrm>
            <a:off x="90488" y="744538"/>
            <a:ext cx="6618287" cy="3724275"/>
          </a:xfrm>
        </p:spPr>
      </p:sp>
      <p:sp>
        <p:nvSpPr>
          <p:cNvPr id="3" name="2 Marcador de notas">
            <a:extLst>
              <a:ext uri="{FF2B5EF4-FFF2-40B4-BE49-F238E27FC236}">
                <a16:creationId xmlns:a16="http://schemas.microsoft.com/office/drawing/2014/main" id="{602BF33E-97ED-BA73-8E87-5061FC9F3A39}"/>
              </a:ext>
            </a:extLst>
          </p:cNvPr>
          <p:cNvSpPr>
            <a:spLocks noGrp="1"/>
          </p:cNvSpPr>
          <p:nvPr>
            <p:ph type="body" idx="1"/>
          </p:nvPr>
        </p:nvSpPr>
        <p:spPr/>
        <p:txBody>
          <a:bodyPr>
            <a:normAutofit/>
          </a:bodyPr>
          <a:lstStyle/>
          <a:p>
            <a:endParaRPr lang="es-ES"/>
          </a:p>
        </p:txBody>
      </p:sp>
      <p:sp>
        <p:nvSpPr>
          <p:cNvPr id="4" name="3 Marcador de número de diapositiva">
            <a:extLst>
              <a:ext uri="{FF2B5EF4-FFF2-40B4-BE49-F238E27FC236}">
                <a16:creationId xmlns:a16="http://schemas.microsoft.com/office/drawing/2014/main" id="{0CD73315-6F3B-2573-8091-F684779FE29C}"/>
              </a:ext>
            </a:extLst>
          </p:cNvPr>
          <p:cNvSpPr>
            <a:spLocks noGrp="1"/>
          </p:cNvSpPr>
          <p:nvPr>
            <p:ph type="sldNum" sz="quarter" idx="10"/>
          </p:nvPr>
        </p:nvSpPr>
        <p:spPr/>
        <p:txBody>
          <a:bodyPr/>
          <a:lstStyle/>
          <a:p>
            <a:fld id="{785E4FAA-A9ED-4D77-9479-93C9567EFE62}" type="slidenum">
              <a:rPr lang="es-ES" smtClean="0"/>
              <a:pPr/>
              <a:t>129</a:t>
            </a:fld>
            <a:endParaRPr lang="es-ES"/>
          </a:p>
        </p:txBody>
      </p:sp>
    </p:spTree>
    <p:extLst>
      <p:ext uri="{BB962C8B-B14F-4D97-AF65-F5344CB8AC3E}">
        <p14:creationId xmlns:p14="http://schemas.microsoft.com/office/powerpoint/2010/main" val="2866726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baseline="0" dirty="0"/>
          </a:p>
        </p:txBody>
      </p:sp>
      <p:sp>
        <p:nvSpPr>
          <p:cNvPr id="4" name="3 Marcador de número de diapositiva"/>
          <p:cNvSpPr>
            <a:spLocks noGrp="1"/>
          </p:cNvSpPr>
          <p:nvPr>
            <p:ph type="sldNum" sz="quarter" idx="10"/>
          </p:nvPr>
        </p:nvSpPr>
        <p:spPr/>
        <p:txBody>
          <a:bodyPr/>
          <a:lstStyle/>
          <a:p>
            <a:fld id="{6FCB737D-6E4F-4CCC-A7E5-5E061C71C7E0}" type="slidenum">
              <a:rPr lang="es-ES" smtClean="0">
                <a:solidFill>
                  <a:prstClr val="black"/>
                </a:solidFill>
              </a:rPr>
              <a:pPr/>
              <a:t>130</a:t>
            </a:fld>
            <a:endParaRPr lang="es-ES">
              <a:solidFill>
                <a:prstClr val="black"/>
              </a:solidFill>
            </a:endParaRPr>
          </a:p>
        </p:txBody>
      </p:sp>
    </p:spTree>
    <p:extLst>
      <p:ext uri="{BB962C8B-B14F-4D97-AF65-F5344CB8AC3E}">
        <p14:creationId xmlns:p14="http://schemas.microsoft.com/office/powerpoint/2010/main" val="251444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endParaRPr lang="es-ES" baseline="0" dirty="0"/>
          </a:p>
          <a:p>
            <a:endParaRPr lang="es-ES" baseline="0" dirty="0"/>
          </a:p>
          <a:p>
            <a:endParaRPr lang="es-ES" baseline="0" dirty="0"/>
          </a:p>
          <a:p>
            <a:endParaRPr lang="es-ES" baseline="0" dirty="0"/>
          </a:p>
          <a:p>
            <a:endParaRPr lang="es-ES" baseline="0" dirty="0"/>
          </a:p>
          <a:p>
            <a:endParaRPr lang="es-ES" baseline="0" dirty="0"/>
          </a:p>
          <a:p>
            <a:endParaRPr lang="es-ES" baseline="0" dirty="0"/>
          </a:p>
          <a:p>
            <a:endParaRPr lang="es-ES" baseline="0" dirty="0"/>
          </a:p>
          <a:p>
            <a:r>
              <a:rPr lang="es-ES" baseline="0" dirty="0"/>
              <a:t>Conceptual </a:t>
            </a:r>
            <a:r>
              <a:rPr lang="es-ES" baseline="0" dirty="0" err="1"/>
              <a:t>Design</a:t>
            </a:r>
            <a:r>
              <a:rPr lang="es-ES" baseline="0" dirty="0"/>
              <a:t>. New </a:t>
            </a:r>
            <a:r>
              <a:rPr lang="es-ES" baseline="0" dirty="0" err="1"/>
              <a:t>Structures</a:t>
            </a:r>
            <a:endParaRPr lang="es-ES" baseline="0" dirty="0"/>
          </a:p>
          <a:p>
            <a:endParaRPr lang="es-ES" dirty="0"/>
          </a:p>
          <a:p>
            <a:endParaRPr lang="es-ES" dirty="0"/>
          </a:p>
        </p:txBody>
      </p:sp>
      <p:sp>
        <p:nvSpPr>
          <p:cNvPr id="4" name="3 Marcador de número de diapositiva"/>
          <p:cNvSpPr>
            <a:spLocks noGrp="1"/>
          </p:cNvSpPr>
          <p:nvPr>
            <p:ph type="sldNum" sz="quarter" idx="10"/>
          </p:nvPr>
        </p:nvSpPr>
        <p:spPr/>
        <p:txBody>
          <a:bodyPr/>
          <a:lstStyle/>
          <a:p>
            <a:fld id="{6FCB737D-6E4F-4CCC-A7E5-5E061C71C7E0}" type="slidenum">
              <a:rPr lang="es-ES" smtClean="0"/>
              <a:t>21</a:t>
            </a:fld>
            <a:endParaRPr lang="es-ES"/>
          </a:p>
        </p:txBody>
      </p:sp>
    </p:spTree>
    <p:extLst>
      <p:ext uri="{BB962C8B-B14F-4D97-AF65-F5344CB8AC3E}">
        <p14:creationId xmlns:p14="http://schemas.microsoft.com/office/powerpoint/2010/main" val="181478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8287" cy="3724275"/>
          </a:xfrm>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785E4FAA-A9ED-4D77-9479-93C9567EFE62}" type="slidenum">
              <a:rPr lang="es-ES" smtClean="0"/>
              <a:pPr/>
              <a:t>51</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BD27-B673-6866-6B31-F6D814273F3F}"/>
            </a:ext>
          </a:extLst>
        </p:cNvPr>
        <p:cNvGrpSpPr/>
        <p:nvPr/>
      </p:nvGrpSpPr>
      <p:grpSpPr>
        <a:xfrm>
          <a:off x="0" y="0"/>
          <a:ext cx="0" cy="0"/>
          <a:chOff x="0" y="0"/>
          <a:chExt cx="0" cy="0"/>
        </a:xfrm>
      </p:grpSpPr>
      <p:sp>
        <p:nvSpPr>
          <p:cNvPr id="2" name="1 Marcador de imagen de diapositiva">
            <a:extLst>
              <a:ext uri="{FF2B5EF4-FFF2-40B4-BE49-F238E27FC236}">
                <a16:creationId xmlns:a16="http://schemas.microsoft.com/office/drawing/2014/main" id="{B8107292-6BB4-D772-07D1-E484B2FFE276}"/>
              </a:ext>
            </a:extLst>
          </p:cNvPr>
          <p:cNvSpPr>
            <a:spLocks noGrp="1" noRot="1" noChangeAspect="1"/>
          </p:cNvSpPr>
          <p:nvPr>
            <p:ph type="sldImg"/>
          </p:nvPr>
        </p:nvSpPr>
        <p:spPr>
          <a:xfrm>
            <a:off x="90488" y="744538"/>
            <a:ext cx="6618287" cy="3724275"/>
          </a:xfrm>
        </p:spPr>
      </p:sp>
      <p:sp>
        <p:nvSpPr>
          <p:cNvPr id="3" name="2 Marcador de notas">
            <a:extLst>
              <a:ext uri="{FF2B5EF4-FFF2-40B4-BE49-F238E27FC236}">
                <a16:creationId xmlns:a16="http://schemas.microsoft.com/office/drawing/2014/main" id="{353B5A06-EC4B-C1CA-BC97-566C2A390098}"/>
              </a:ext>
            </a:extLst>
          </p:cNvPr>
          <p:cNvSpPr>
            <a:spLocks noGrp="1"/>
          </p:cNvSpPr>
          <p:nvPr>
            <p:ph type="body" idx="1"/>
          </p:nvPr>
        </p:nvSpPr>
        <p:spPr/>
        <p:txBody>
          <a:bodyPr>
            <a:normAutofit/>
          </a:bodyPr>
          <a:lstStyle/>
          <a:p>
            <a:endParaRPr lang="es-ES"/>
          </a:p>
        </p:txBody>
      </p:sp>
      <p:sp>
        <p:nvSpPr>
          <p:cNvPr id="4" name="3 Marcador de número de diapositiva">
            <a:extLst>
              <a:ext uri="{FF2B5EF4-FFF2-40B4-BE49-F238E27FC236}">
                <a16:creationId xmlns:a16="http://schemas.microsoft.com/office/drawing/2014/main" id="{EA78C9E2-E869-13A7-25DA-A3A1777CF55E}"/>
              </a:ext>
            </a:extLst>
          </p:cNvPr>
          <p:cNvSpPr>
            <a:spLocks noGrp="1"/>
          </p:cNvSpPr>
          <p:nvPr>
            <p:ph type="sldNum" sz="quarter" idx="10"/>
          </p:nvPr>
        </p:nvSpPr>
        <p:spPr/>
        <p:txBody>
          <a:bodyPr/>
          <a:lstStyle/>
          <a:p>
            <a:fld id="{785E4FAA-A9ED-4D77-9479-93C9567EFE62}" type="slidenum">
              <a:rPr lang="es-ES" smtClean="0"/>
              <a:pPr/>
              <a:t>52</a:t>
            </a:fld>
            <a:endParaRPr lang="es-ES"/>
          </a:p>
        </p:txBody>
      </p:sp>
    </p:spTree>
    <p:extLst>
      <p:ext uri="{BB962C8B-B14F-4D97-AF65-F5344CB8AC3E}">
        <p14:creationId xmlns:p14="http://schemas.microsoft.com/office/powerpoint/2010/main" val="397450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6FCB737D-6E4F-4CCC-A7E5-5E061C71C7E0}" type="slidenum">
              <a:rPr lang="es-ES" smtClean="0"/>
              <a:t>59</a:t>
            </a:fld>
            <a:endParaRPr lang="es-ES"/>
          </a:p>
        </p:txBody>
      </p:sp>
    </p:spTree>
    <p:extLst>
      <p:ext uri="{BB962C8B-B14F-4D97-AF65-F5344CB8AC3E}">
        <p14:creationId xmlns:p14="http://schemas.microsoft.com/office/powerpoint/2010/main" val="1790516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D612-C002-DBF7-042B-A683D9AE4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AFA5AFE5-0F83-3C99-4243-BE9AACF129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D2157F46-6EF8-43FD-1FA9-F9141C826138}"/>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879C92FE-4516-F25B-5CC1-5032BA6A80B1}"/>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82F42062-3409-3F88-9235-8A71128A4C2B}"/>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909175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8C01-F51B-A453-D4F6-55D743D5B353}"/>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FF235A0A-BF5D-4E92-C17D-389410388D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9ED1452B-FE43-B4BC-C5A2-4D7B42A0CDE8}"/>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3892ACF0-F47E-9EDF-C25A-CFA0A652321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5ADDFC21-56E2-2569-6764-A2339D49F3C7}"/>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1005255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A940AE-0353-54EB-A21E-BE93D7AB08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BEF9D84E-8346-DEAF-37D3-210BAB5E0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BAACFC27-D5F6-F00C-448C-57A39EE94FF8}"/>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C391A428-DC19-56FB-1320-C7F0BC0F442C}"/>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D4D8B807-57BF-AE99-86C8-2E94343233B0}"/>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1221603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219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blanc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88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eptual Design in Model Code 2010">
    <p:spTree>
      <p:nvGrpSpPr>
        <p:cNvPr id="1" name=""/>
        <p:cNvGrpSpPr/>
        <p:nvPr/>
      </p:nvGrpSpPr>
      <p:grpSpPr>
        <a:xfrm>
          <a:off x="0" y="0"/>
          <a:ext cx="0" cy="0"/>
          <a:chOff x="0" y="0"/>
          <a:chExt cx="0" cy="0"/>
        </a:xfrm>
      </p:grpSpPr>
      <p:sp>
        <p:nvSpPr>
          <p:cNvPr id="4" name="2 Marcador de contenido"/>
          <p:cNvSpPr txBox="1">
            <a:spLocks/>
          </p:cNvSpPr>
          <p:nvPr userDrawn="1"/>
        </p:nvSpPr>
        <p:spPr>
          <a:xfrm>
            <a:off x="380960" y="214290"/>
            <a:ext cx="6477045" cy="500066"/>
          </a:xfrm>
          <a:prstGeom prst="rect">
            <a:avLst/>
          </a:prstGeom>
        </p:spPr>
        <p:txBody>
          <a:bodyPr vert="horz" lIns="91440" tIns="45720" rIns="91440" bIns="45720" rtlCol="0">
            <a:noAutofit/>
          </a:bodyPr>
          <a:lstStyle/>
          <a:p>
            <a:pPr marL="514350" lvl="0" indent="-514350">
              <a:lnSpc>
                <a:spcPct val="150000"/>
              </a:lnSpc>
              <a:spcBef>
                <a:spcPct val="20000"/>
              </a:spcBef>
              <a:defRPr/>
            </a:pPr>
            <a:r>
              <a:rPr lang="it-IT" sz="1400" b="1" dirty="0">
                <a:solidFill>
                  <a:srgbClr val="002060"/>
                </a:solidFill>
                <a:latin typeface="HelveticaNeueLT Std Med" pitchFamily="34" charset="0"/>
              </a:rPr>
              <a:t>Conceptual Design in Model Code 2010</a:t>
            </a:r>
          </a:p>
        </p:txBody>
      </p:sp>
    </p:spTree>
    <p:extLst>
      <p:ext uri="{BB962C8B-B14F-4D97-AF65-F5344CB8AC3E}">
        <p14:creationId xmlns:p14="http://schemas.microsoft.com/office/powerpoint/2010/main" val="345724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 Final Considerations">
    <p:spTree>
      <p:nvGrpSpPr>
        <p:cNvPr id="1" name=""/>
        <p:cNvGrpSpPr/>
        <p:nvPr/>
      </p:nvGrpSpPr>
      <p:grpSpPr>
        <a:xfrm>
          <a:off x="0" y="0"/>
          <a:ext cx="0" cy="0"/>
          <a:chOff x="0" y="0"/>
          <a:chExt cx="0" cy="0"/>
        </a:xfrm>
      </p:grpSpPr>
      <p:sp>
        <p:nvSpPr>
          <p:cNvPr id="10" name="9 Rectángulo"/>
          <p:cNvSpPr/>
          <p:nvPr userDrawn="1"/>
        </p:nvSpPr>
        <p:spPr>
          <a:xfrm>
            <a:off x="-87" y="285728"/>
            <a:ext cx="381003" cy="2857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002060"/>
              </a:solidFill>
            </a:endParaRPr>
          </a:p>
        </p:txBody>
      </p:sp>
      <p:sp>
        <p:nvSpPr>
          <p:cNvPr id="12" name="2 Marcador de contenido"/>
          <p:cNvSpPr txBox="1">
            <a:spLocks/>
          </p:cNvSpPr>
          <p:nvPr userDrawn="1"/>
        </p:nvSpPr>
        <p:spPr>
          <a:xfrm>
            <a:off x="380960" y="214290"/>
            <a:ext cx="6477045" cy="500066"/>
          </a:xfrm>
          <a:prstGeom prst="rect">
            <a:avLst/>
          </a:prstGeom>
        </p:spPr>
        <p:txBody>
          <a:bodyPr vert="horz" lIns="91440" tIns="45720" rIns="91440" bIns="45720" rtlCol="0">
            <a:noAutofit/>
          </a:bodyPr>
          <a:lstStyle/>
          <a:p>
            <a:pPr marL="514350" lvl="0" indent="-514350">
              <a:lnSpc>
                <a:spcPct val="150000"/>
              </a:lnSpc>
              <a:spcBef>
                <a:spcPct val="20000"/>
              </a:spcBef>
              <a:defRPr/>
            </a:pPr>
            <a:r>
              <a:rPr lang="en-US" sz="1400" b="1" dirty="0">
                <a:solidFill>
                  <a:srgbClr val="002060"/>
                </a:solidFill>
                <a:latin typeface="HelveticaNeueLT Std Med" pitchFamily="34" charset="0"/>
              </a:rPr>
              <a:t>Final Considerations</a:t>
            </a:r>
            <a:endParaRPr kumimoji="0" lang="en-GB" sz="1600" b="1" i="0" u="none" strike="noStrike" kern="1200" cap="none" spc="0" normalizeH="0" baseline="0" noProof="0" dirty="0">
              <a:ln>
                <a:noFill/>
              </a:ln>
              <a:solidFill>
                <a:schemeClr val="accent1">
                  <a:lumMod val="50000"/>
                </a:schemeClr>
              </a:solidFill>
              <a:effectLst/>
              <a:uLnTx/>
              <a:uFillTx/>
              <a:latin typeface="HelveticaNeueLT Std" pitchFamily="34" charset="0"/>
            </a:endParaRPr>
          </a:p>
        </p:txBody>
      </p:sp>
    </p:spTree>
    <p:extLst>
      <p:ext uri="{BB962C8B-B14F-4D97-AF65-F5344CB8AC3E}">
        <p14:creationId xmlns:p14="http://schemas.microsoft.com/office/powerpoint/2010/main" val="22169547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CO P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429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 fib">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918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s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84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Defini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69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69A5-D21F-4014-7DFF-2A5809385D2E}"/>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AEC1A71B-532D-5FD8-D471-B8606E294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448D525D-A602-77C3-3472-3D9EAAAAAADF}"/>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8AE4195C-6F3F-8041-0617-BF4E063E1A5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177BAE64-3BB4-485B-BB98-345A45D59E57}"/>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1931422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09600" y="621082"/>
            <a:ext cx="10972800" cy="563562"/>
          </a:xfrm>
        </p:spPr>
        <p:txBody>
          <a:bodyPr/>
          <a:lstStyle/>
          <a:p>
            <a:r>
              <a:rPr lang="en-US" dirty="0"/>
              <a:t>Click to edit Master title style</a:t>
            </a:r>
          </a:p>
        </p:txBody>
      </p:sp>
      <p:sp>
        <p:nvSpPr>
          <p:cNvPr id="3" name="TextBox 5">
            <a:extLst>
              <a:ext uri="{FF2B5EF4-FFF2-40B4-BE49-F238E27FC236}">
                <a16:creationId xmlns:a16="http://schemas.microsoft.com/office/drawing/2014/main" id="{FFAD37B6-9F02-2FFB-8209-069057B617CD}"/>
              </a:ext>
            </a:extLst>
          </p:cNvPr>
          <p:cNvSpPr txBox="1"/>
          <p:nvPr userDrawn="1"/>
        </p:nvSpPr>
        <p:spPr>
          <a:xfrm>
            <a:off x="9284921" y="61272"/>
            <a:ext cx="804334" cy="261610"/>
          </a:xfrm>
          <a:prstGeom prst="rect">
            <a:avLst/>
          </a:prstGeom>
          <a:noFill/>
        </p:spPr>
        <p:txBody>
          <a:bodyPr wrap="square" rtlCol="0">
            <a:spAutoFit/>
          </a:bodyPr>
          <a:lstStyle/>
          <a:p>
            <a:pPr algn="ctr"/>
            <a:r>
              <a:rPr lang="en-US" sz="1100" b="1" kern="1200" spc="50" dirty="0">
                <a:solidFill>
                  <a:srgbClr val="F6ECE2"/>
                </a:solidFill>
                <a:latin typeface="Latin Modern Math" panose="02000503000000000000" pitchFamily="50" charset="0"/>
                <a:ea typeface="Latin Modern Math" panose="02000503000000000000" pitchFamily="50" charset="0"/>
                <a:cs typeface="CMU Serif" panose="02000603000000000000" pitchFamily="2" charset="0"/>
              </a:rPr>
              <a:t>&gt;</a:t>
            </a:r>
            <a:endParaRPr lang="en-US" sz="1000" b="0" spc="50" dirty="0">
              <a:solidFill>
                <a:schemeClr val="bg1">
                  <a:lumMod val="65000"/>
                </a:schemeClr>
              </a:solidFill>
              <a:latin typeface="Latin Modern Math" panose="02000503000000000000" pitchFamily="50" charset="0"/>
              <a:ea typeface="Latin Modern Math" panose="02000503000000000000" pitchFamily="50" charset="0"/>
              <a:cs typeface="CMU Serif" panose="02000603000000000000" pitchFamily="2" charset="0"/>
            </a:endParaRPr>
          </a:p>
        </p:txBody>
      </p:sp>
    </p:spTree>
    <p:extLst>
      <p:ext uri="{BB962C8B-B14F-4D97-AF65-F5344CB8AC3E}">
        <p14:creationId xmlns:p14="http://schemas.microsoft.com/office/powerpoint/2010/main" val="45963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84499-FC48-8CB0-BB7E-3DEE6C66AC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82573E03-9098-066A-341A-C00ADC0193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D2997A-0837-44B3-1CD6-BAE86D506933}"/>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AB297101-5AA7-72B5-FAE0-9492762F4F04}"/>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3DF9C6E3-9C18-8A44-DBBF-8DC86936C63B}"/>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323186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B1B6-445C-8603-56CC-66B3309AD2B5}"/>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A26C9E3E-3451-B2C6-AE41-845529634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F0B2950A-8233-ED29-A24E-BA020FA31C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E1E47567-FB47-E99E-D006-4CA3FB00DA8D}"/>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6" name="Footer Placeholder 5">
            <a:extLst>
              <a:ext uri="{FF2B5EF4-FFF2-40B4-BE49-F238E27FC236}">
                <a16:creationId xmlns:a16="http://schemas.microsoft.com/office/drawing/2014/main" id="{018E7395-BBD2-DA5F-B3C0-DDBAC043EFD1}"/>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325DE2D-F851-484C-33C3-DEEDCC46B34E}"/>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1589064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916C7-9913-D56C-BD1E-5F92C13D2B48}"/>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19323898-1181-5627-C41A-7C7380A09F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7B518-0F68-514E-8FEC-86A9CF0CB5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0CE0B9B2-B1FF-9DA1-B25B-7671C5E144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45889-AAD9-551A-3F58-3338C0CACF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C25C8974-538F-CFC5-A311-0A2087A82D81}"/>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8" name="Footer Placeholder 7">
            <a:extLst>
              <a:ext uri="{FF2B5EF4-FFF2-40B4-BE49-F238E27FC236}">
                <a16:creationId xmlns:a16="http://schemas.microsoft.com/office/drawing/2014/main" id="{D2372C4D-015E-625A-AEE9-FCFA0748500F}"/>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028A53B7-A61A-FA89-18C3-C1BD9E5B429B}"/>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299072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16D7-9808-55AF-C0B7-233B2E2C6AF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C82E16AF-753B-9C2D-D2D5-B29AF5CE8AA7}"/>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4" name="Footer Placeholder 3">
            <a:extLst>
              <a:ext uri="{FF2B5EF4-FFF2-40B4-BE49-F238E27FC236}">
                <a16:creationId xmlns:a16="http://schemas.microsoft.com/office/drawing/2014/main" id="{67665CC8-FD4E-8B7D-9D88-67D2EA4E4CFE}"/>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8D746375-4328-7CED-C60A-4314D827A099}"/>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310790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208C0-5B37-882B-1172-AAD97E8943F6}"/>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3" name="Footer Placeholder 2">
            <a:extLst>
              <a:ext uri="{FF2B5EF4-FFF2-40B4-BE49-F238E27FC236}">
                <a16:creationId xmlns:a16="http://schemas.microsoft.com/office/drawing/2014/main" id="{3DAEA2A5-DD8D-084A-C529-3E733AECD19E}"/>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EFA7FB49-552B-AEB3-50A4-F266C4A10E75}"/>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79312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FE94-B950-A6F5-1EFC-6ADC1344A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7FF0E282-959E-155C-8646-66FBD5AB6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569B1B7E-5B19-E79B-BDCE-4764695155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90284-71B4-459A-A814-D2223F0D0123}"/>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6" name="Footer Placeholder 5">
            <a:extLst>
              <a:ext uri="{FF2B5EF4-FFF2-40B4-BE49-F238E27FC236}">
                <a16:creationId xmlns:a16="http://schemas.microsoft.com/office/drawing/2014/main" id="{B73275B5-1C6A-6333-2DFF-2381953C25B4}"/>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65F54FBA-22D2-4E71-E08A-90BA4DB641EB}"/>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108395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10FD-96AD-C0B6-F38C-CB0E57BDC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A308BFE2-DC71-788B-4526-378C6CDE4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B1AAA94E-8B43-8779-7C63-EB744FC4C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4AE05-F899-E15E-DB58-71A66C65E0EB}"/>
              </a:ext>
            </a:extLst>
          </p:cNvPr>
          <p:cNvSpPr>
            <a:spLocks noGrp="1"/>
          </p:cNvSpPr>
          <p:nvPr>
            <p:ph type="dt" sz="half" idx="10"/>
          </p:nvPr>
        </p:nvSpPr>
        <p:spPr/>
        <p:txBody>
          <a:bodyPr/>
          <a:lstStyle/>
          <a:p>
            <a:fld id="{D5D6C9A9-9705-4CE1-AF41-A07707147502}" type="datetimeFigureOut">
              <a:rPr lang="es-ES" smtClean="0"/>
              <a:t>11/05/2025</a:t>
            </a:fld>
            <a:endParaRPr lang="es-ES"/>
          </a:p>
        </p:txBody>
      </p:sp>
      <p:sp>
        <p:nvSpPr>
          <p:cNvPr id="6" name="Footer Placeholder 5">
            <a:extLst>
              <a:ext uri="{FF2B5EF4-FFF2-40B4-BE49-F238E27FC236}">
                <a16:creationId xmlns:a16="http://schemas.microsoft.com/office/drawing/2014/main" id="{A6716D51-B017-3732-A526-1BB8A27AB04E}"/>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772929B5-F7B4-B7DD-0028-6718A038C665}"/>
              </a:ext>
            </a:extLst>
          </p:cNvPr>
          <p:cNvSpPr>
            <a:spLocks noGrp="1"/>
          </p:cNvSpPr>
          <p:nvPr>
            <p:ph type="sldNum" sz="quarter" idx="12"/>
          </p:nvPr>
        </p:nvSpPr>
        <p:spPr/>
        <p:txBody>
          <a:bodyPr/>
          <a:lstStyle/>
          <a:p>
            <a:fld id="{CFD53AEC-057F-4C21-8446-99ED5E96FF58}" type="slidenum">
              <a:rPr lang="es-ES" smtClean="0"/>
              <a:t>‹Nº›</a:t>
            </a:fld>
            <a:endParaRPr lang="es-ES"/>
          </a:p>
        </p:txBody>
      </p:sp>
    </p:spTree>
    <p:extLst>
      <p:ext uri="{BB962C8B-B14F-4D97-AF65-F5344CB8AC3E}">
        <p14:creationId xmlns:p14="http://schemas.microsoft.com/office/powerpoint/2010/main" val="406736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08B7B-F08F-188D-6779-2323FD2F4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F7786BF9-15CB-29E0-CF1B-B76F7B448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DAB1C9C6-3FD9-2DC7-5FCD-F9A010189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D6C9A9-9705-4CE1-AF41-A07707147502}" type="datetimeFigureOut">
              <a:rPr lang="es-ES" smtClean="0"/>
              <a:t>11/05/2025</a:t>
            </a:fld>
            <a:endParaRPr lang="es-ES"/>
          </a:p>
        </p:txBody>
      </p:sp>
      <p:sp>
        <p:nvSpPr>
          <p:cNvPr id="5" name="Footer Placeholder 4">
            <a:extLst>
              <a:ext uri="{FF2B5EF4-FFF2-40B4-BE49-F238E27FC236}">
                <a16:creationId xmlns:a16="http://schemas.microsoft.com/office/drawing/2014/main" id="{B6448E49-DC36-06C8-BB37-9C533D55FA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Slide Number Placeholder 5">
            <a:extLst>
              <a:ext uri="{FF2B5EF4-FFF2-40B4-BE49-F238E27FC236}">
                <a16:creationId xmlns:a16="http://schemas.microsoft.com/office/drawing/2014/main" id="{3D1ADD19-B649-DB2B-E757-C26FF1F6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D53AEC-057F-4C21-8446-99ED5E96FF58}" type="slidenum">
              <a:rPr lang="es-ES" smtClean="0"/>
              <a:t>‹Nº›</a:t>
            </a:fld>
            <a:endParaRPr lang="es-ES"/>
          </a:p>
        </p:txBody>
      </p:sp>
    </p:spTree>
    <p:extLst>
      <p:ext uri="{BB962C8B-B14F-4D97-AF65-F5344CB8AC3E}">
        <p14:creationId xmlns:p14="http://schemas.microsoft.com/office/powerpoint/2010/main" val="2087870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8" r:id="rId13"/>
    <p:sldLayoutId id="2147483696" r:id="rId14"/>
    <p:sldLayoutId id="2147483697" r:id="rId15"/>
    <p:sldLayoutId id="2147483698" r:id="rId16"/>
    <p:sldLayoutId id="2147483699" r:id="rId17"/>
    <p:sldLayoutId id="2147483700" r:id="rId18"/>
    <p:sldLayoutId id="2147483701" r:id="rId19"/>
    <p:sldLayoutId id="214748370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microsoft.com/office/2007/relationships/hdphoto" Target="../media/hdphoto6.wdp"/></Relationships>
</file>

<file path=ppt/slides/_rels/slide10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245.png"/></Relationships>
</file>

<file path=ppt/slides/_rels/slide10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9.xml"/><Relationship Id="rId1" Type="http://schemas.openxmlformats.org/officeDocument/2006/relationships/slideLayout" Target="../slideLayouts/slideLayout19.xml"/><Relationship Id="rId5" Type="http://schemas.openxmlformats.org/officeDocument/2006/relationships/image" Target="../media/image249.png"/><Relationship Id="rId4" Type="http://schemas.openxmlformats.org/officeDocument/2006/relationships/image" Target="../media/image248.png"/></Relationships>
</file>

<file path=ppt/slides/_rels/slide108.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261.JP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263.jpeg"/></Relationships>
</file>

<file path=ppt/slides/_rels/slide12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9.jpg"/><Relationship Id="rId2" Type="http://schemas.openxmlformats.org/officeDocument/2006/relationships/image" Target="../media/image268.jpeg"/><Relationship Id="rId1" Type="http://schemas.openxmlformats.org/officeDocument/2006/relationships/slideLayout" Target="../slideLayouts/slideLayout13.xml"/><Relationship Id="rId6" Type="http://schemas.openxmlformats.org/officeDocument/2006/relationships/image" Target="../media/image272.png"/><Relationship Id="rId5" Type="http://schemas.openxmlformats.org/officeDocument/2006/relationships/image" Target="../media/image271.jpeg"/><Relationship Id="rId4" Type="http://schemas.openxmlformats.org/officeDocument/2006/relationships/image" Target="../media/image270.jpeg"/></Relationships>
</file>

<file path=ppt/slides/_rels/slide12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image" Target="../media/image274.jpeg"/><Relationship Id="rId7" Type="http://schemas.openxmlformats.org/officeDocument/2006/relationships/image" Target="../media/image278.jpe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277.jpeg"/><Relationship Id="rId5" Type="http://schemas.openxmlformats.org/officeDocument/2006/relationships/image" Target="../media/image276.png"/><Relationship Id="rId4" Type="http://schemas.openxmlformats.org/officeDocument/2006/relationships/image" Target="../media/image275.jpeg"/></Relationships>
</file>

<file path=ppt/slides/_rels/slide12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6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60.jpe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12.xml"/><Relationship Id="rId4" Type="http://schemas.openxmlformats.org/officeDocument/2006/relationships/image" Target="../media/image73.emf"/></Relationships>
</file>

<file path=ppt/slides/_rels/slide2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5.jpeg"/><Relationship Id="rId7" Type="http://schemas.openxmlformats.org/officeDocument/2006/relationships/image" Target="../media/image99.png"/><Relationship Id="rId12" Type="http://schemas.openxmlformats.org/officeDocument/2006/relationships/image" Target="../media/image104.jpeg"/><Relationship Id="rId2" Type="http://schemas.openxmlformats.org/officeDocument/2006/relationships/image" Target="../media/image94.jpeg"/><Relationship Id="rId16"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image" Target="../media/image97.jpeg"/><Relationship Id="rId15" Type="http://schemas.openxmlformats.org/officeDocument/2006/relationships/image" Target="../media/image107.jpe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12.xml"/><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8.xml"/><Relationship Id="rId5" Type="http://schemas.openxmlformats.org/officeDocument/2006/relationships/image" Target="../media/image128.jpeg"/><Relationship Id="rId4" Type="http://schemas.openxmlformats.org/officeDocument/2006/relationships/image" Target="../media/image127.jpeg"/></Relationships>
</file>

<file path=ppt/slides/_rels/slide5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31.jpeg"/><Relationship Id="rId4" Type="http://schemas.openxmlformats.org/officeDocument/2006/relationships/image" Target="../media/image1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xml"/><Relationship Id="rId5" Type="http://schemas.openxmlformats.org/officeDocument/2006/relationships/image" Target="../media/image135.png"/><Relationship Id="rId4" Type="http://schemas.openxmlformats.org/officeDocument/2006/relationships/image" Target="../media/image134.jpeg"/></Relationships>
</file>

<file path=ppt/slides/_rels/slide5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18.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png"/><Relationship Id="rId1" Type="http://schemas.openxmlformats.org/officeDocument/2006/relationships/slideLayout" Target="../slideLayouts/slideLayout17.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emf"/></Relationships>
</file>

<file path=ppt/slides/_rels/slide5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7.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5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png"/><Relationship Id="rId7" Type="http://schemas.openxmlformats.org/officeDocument/2006/relationships/image" Target="../media/image156.jpeg"/><Relationship Id="rId2" Type="http://schemas.openxmlformats.org/officeDocument/2006/relationships/image" Target="../media/image152.png"/><Relationship Id="rId1" Type="http://schemas.openxmlformats.org/officeDocument/2006/relationships/slideLayout" Target="../slideLayouts/slideLayout17.xml"/><Relationship Id="rId6" Type="http://schemas.openxmlformats.org/officeDocument/2006/relationships/image" Target="../media/image145.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8.jpeg"/></Relationships>
</file>

<file path=ppt/slides/_rels/slide59.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72.png"/><Relationship Id="rId2" Type="http://schemas.openxmlformats.org/officeDocument/2006/relationships/image" Target="../media/image166.png"/><Relationship Id="rId1" Type="http://schemas.openxmlformats.org/officeDocument/2006/relationships/slideLayout" Target="../slideLayouts/slideLayout17.xml"/><Relationship Id="rId6" Type="http://schemas.openxmlformats.org/officeDocument/2006/relationships/image" Target="../media/image168.png"/><Relationship Id="rId11" Type="http://schemas.openxmlformats.org/officeDocument/2006/relationships/image" Target="../media/image171.png"/><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67.png"/><Relationship Id="rId9"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17.xml"/><Relationship Id="rId4" Type="http://schemas.openxmlformats.org/officeDocument/2006/relationships/image" Target="../media/image175.jpeg"/></Relationships>
</file>

<file path=ppt/slides/_rels/slide6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6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7.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2.xml"/><Relationship Id="rId4" Type="http://schemas.openxmlformats.org/officeDocument/2006/relationships/image" Target="../media/image193.png"/></Relationships>
</file>

<file path=ppt/slides/_rels/slide74.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97.wmf"/><Relationship Id="rId5" Type="http://schemas.openxmlformats.org/officeDocument/2006/relationships/image" Target="../media/image196.emf"/><Relationship Id="rId4" Type="http://schemas.openxmlformats.org/officeDocument/2006/relationships/image" Target="../media/image195.wmf"/></Relationships>
</file>

<file path=ppt/slides/_rels/slide7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99.jpeg"/></Relationships>
</file>

<file path=ppt/slides/_rels/slide7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02.jpeg"/><Relationship Id="rId4" Type="http://schemas.openxmlformats.org/officeDocument/2006/relationships/image" Target="../media/image201.png"/></Relationships>
</file>

<file path=ppt/slides/_rels/slide7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7.xml"/><Relationship Id="rId5" Type="http://schemas.openxmlformats.org/officeDocument/2006/relationships/image" Target="../media/image211.png"/><Relationship Id="rId4" Type="http://schemas.openxmlformats.org/officeDocument/2006/relationships/image" Target="../media/image210.png"/></Relationships>
</file>

<file path=ppt/slides/_rels/slide82.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215.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17.xml"/><Relationship Id="rId4" Type="http://schemas.openxmlformats.org/officeDocument/2006/relationships/image" Target="../media/image218.jpeg"/></Relationships>
</file>

<file path=ppt/slides/_rels/slide8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eg"/><Relationship Id="rId1" Type="http://schemas.openxmlformats.org/officeDocument/2006/relationships/slideLayout" Target="../slideLayouts/slideLayout12.xml"/><Relationship Id="rId4" Type="http://schemas.openxmlformats.org/officeDocument/2006/relationships/image" Target="../media/image223.jpg"/></Relationships>
</file>

<file path=ppt/slides/_rels/slide89.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27.png"/></Relationships>
</file>

<file path=ppt/slides/_rels/slide9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29.png"/></Relationships>
</file>

<file path=ppt/slides/_rels/slide9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235.png"/></Relationships>
</file>

<file path=ppt/slides/_rels/slide9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238.jpeg"/><Relationship Id="rId5" Type="http://schemas.openxmlformats.org/officeDocument/2006/relationships/image" Target="../media/image237.jpe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5F6A79-44D0-E83B-F70C-A9ADC0E9764B}"/>
              </a:ext>
            </a:extLst>
          </p:cNvPr>
          <p:cNvSpPr txBox="1"/>
          <p:nvPr/>
        </p:nvSpPr>
        <p:spPr>
          <a:xfrm>
            <a:off x="1590674" y="571500"/>
            <a:ext cx="9458325" cy="4708981"/>
          </a:xfrm>
          <a:prstGeom prst="rect">
            <a:avLst/>
          </a:prstGeom>
          <a:noFill/>
        </p:spPr>
        <p:txBody>
          <a:bodyPr wrap="square" rtlCol="0">
            <a:spAutoFit/>
          </a:bodyPr>
          <a:lstStyle/>
          <a:p>
            <a:pPr algn="ctr"/>
            <a:r>
              <a:rPr lang="en-US" sz="4400" dirty="0">
                <a:solidFill>
                  <a:schemeClr val="tx1">
                    <a:lumMod val="50000"/>
                    <a:lumOff val="50000"/>
                  </a:schemeClr>
                </a:solidFill>
              </a:rPr>
              <a:t>Structural engineers and structural engineering</a:t>
            </a:r>
            <a:br>
              <a:rPr lang="en-US" sz="3200" dirty="0"/>
            </a:br>
            <a:r>
              <a:rPr lang="en-US" sz="3200" dirty="0">
                <a:solidFill>
                  <a:schemeClr val="tx1">
                    <a:lumMod val="75000"/>
                    <a:lumOff val="25000"/>
                  </a:schemeClr>
                </a:solidFill>
              </a:rPr>
              <a:t>Challenges and opportunities</a:t>
            </a: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tabLst>
                <a:tab pos="2152650" algn="ctr"/>
                <a:tab pos="4391025" algn="ctr"/>
                <a:tab pos="6638925" algn="ctr"/>
              </a:tabLst>
            </a:pPr>
            <a:r>
              <a:rPr lang="en-US" dirty="0"/>
              <a:t>		Hugo Corres	</a:t>
            </a:r>
            <a:endParaRPr lang="es-ES" dirty="0"/>
          </a:p>
        </p:txBody>
      </p:sp>
      <p:sp>
        <p:nvSpPr>
          <p:cNvPr id="4" name="CuadroTexto 3">
            <a:extLst>
              <a:ext uri="{FF2B5EF4-FFF2-40B4-BE49-F238E27FC236}">
                <a16:creationId xmlns:a16="http://schemas.microsoft.com/office/drawing/2014/main" id="{2D9628DE-9205-050D-C6F1-90F282DCBF5E}"/>
              </a:ext>
            </a:extLst>
          </p:cNvPr>
          <p:cNvSpPr txBox="1"/>
          <p:nvPr/>
        </p:nvSpPr>
        <p:spPr>
          <a:xfrm>
            <a:off x="3070426" y="5325070"/>
            <a:ext cx="6096000" cy="1015663"/>
          </a:xfrm>
          <a:prstGeom prst="rect">
            <a:avLst/>
          </a:prstGeom>
          <a:noFill/>
        </p:spPr>
        <p:txBody>
          <a:bodyPr wrap="square">
            <a:spAutoFit/>
          </a:bodyPr>
          <a:lstStyle/>
          <a:p>
            <a:pPr marL="0" indent="0" algn="ctr">
              <a:buNone/>
            </a:pPr>
            <a:r>
              <a:rPr lang="en-US" sz="1600" i="1" dirty="0"/>
              <a:t>Past </a:t>
            </a:r>
            <a:r>
              <a:rPr lang="en-US" sz="2800" i="1" dirty="0">
                <a:solidFill>
                  <a:srgbClr val="25786B"/>
                </a:solidFill>
                <a:latin typeface="Gabriola" panose="04040605051002020D02" pitchFamily="82" charset="0"/>
                <a:cs typeface="GothicE" panose="00000400000000000000" pitchFamily="2" charset="0"/>
              </a:rPr>
              <a:t>fib</a:t>
            </a:r>
            <a:r>
              <a:rPr lang="en-US" sz="1600" i="1" dirty="0"/>
              <a:t> President</a:t>
            </a:r>
          </a:p>
          <a:p>
            <a:pPr marL="0" indent="0" algn="ctr">
              <a:buNone/>
            </a:pPr>
            <a:r>
              <a:rPr lang="en-US" sz="1600" i="1" dirty="0"/>
              <a:t>Prof. Technical University of Madrid</a:t>
            </a:r>
          </a:p>
          <a:p>
            <a:pPr marL="0" indent="0" algn="ctr">
              <a:buNone/>
            </a:pPr>
            <a:r>
              <a:rPr lang="en-US" sz="1600" i="1" dirty="0"/>
              <a:t>FHECOR Ingenieros Consultores</a:t>
            </a:r>
          </a:p>
        </p:txBody>
      </p:sp>
      <p:pic>
        <p:nvPicPr>
          <p:cNvPr id="5" name="2 Imagen">
            <a:extLst>
              <a:ext uri="{FF2B5EF4-FFF2-40B4-BE49-F238E27FC236}">
                <a16:creationId xmlns:a16="http://schemas.microsoft.com/office/drawing/2014/main" id="{5BDE2FC6-3F83-1DC8-8759-3661D58592DB}"/>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51418" t="1313" r="17700" b="36272"/>
          <a:stretch/>
        </p:blipFill>
        <p:spPr>
          <a:xfrm>
            <a:off x="5454520" y="2997316"/>
            <a:ext cx="1282959" cy="1728192"/>
          </a:xfrm>
          <a:prstGeom prst="rect">
            <a:avLst/>
          </a:prstGeom>
        </p:spPr>
      </p:pic>
    </p:spTree>
    <p:extLst>
      <p:ext uri="{BB962C8B-B14F-4D97-AF65-F5344CB8AC3E}">
        <p14:creationId xmlns:p14="http://schemas.microsoft.com/office/powerpoint/2010/main" val="226644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938D1-4FB9-A12A-20DE-A6746CCFF752}"/>
            </a:ext>
          </a:extLst>
        </p:cNvPr>
        <p:cNvGrpSpPr/>
        <p:nvPr/>
      </p:nvGrpSpPr>
      <p:grpSpPr>
        <a:xfrm>
          <a:off x="0" y="0"/>
          <a:ext cx="0" cy="0"/>
          <a:chOff x="0" y="0"/>
          <a:chExt cx="0" cy="0"/>
        </a:xfrm>
      </p:grpSpPr>
      <p:sp>
        <p:nvSpPr>
          <p:cNvPr id="2" name="2 Título">
            <a:extLst>
              <a:ext uri="{FF2B5EF4-FFF2-40B4-BE49-F238E27FC236}">
                <a16:creationId xmlns:a16="http://schemas.microsoft.com/office/drawing/2014/main" id="{04110A81-B1B2-2998-3EB6-893F6089992B}"/>
              </a:ext>
            </a:extLst>
          </p:cNvPr>
          <p:cNvSpPr txBox="1">
            <a:spLocks/>
          </p:cNvSpPr>
          <p:nvPr/>
        </p:nvSpPr>
        <p:spPr>
          <a:xfrm>
            <a:off x="204400" y="251683"/>
            <a:ext cx="5891600" cy="751416"/>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tx1">
                    <a:lumMod val="65000"/>
                    <a:lumOff val="35000"/>
                  </a:schemeClr>
                </a:solidFill>
                <a:latin typeface="+mn-lt"/>
                <a:ea typeface="+mn-ea"/>
                <a:cs typeface="+mn-cs"/>
              </a:rPr>
              <a:t>How concrete structures are affected by the environment / DURABILITY</a:t>
            </a:r>
            <a:endParaRPr lang="es-ES" sz="2000" dirty="0">
              <a:solidFill>
                <a:schemeClr val="tx1">
                  <a:lumMod val="65000"/>
                  <a:lumOff val="35000"/>
                </a:schemeClr>
              </a:solidFill>
              <a:latin typeface="+mn-lt"/>
              <a:ea typeface="+mn-ea"/>
              <a:cs typeface="+mn-cs"/>
            </a:endParaRPr>
          </a:p>
        </p:txBody>
      </p:sp>
      <p:cxnSp>
        <p:nvCxnSpPr>
          <p:cNvPr id="3" name="Egyenes összekötő 4">
            <a:extLst>
              <a:ext uri="{FF2B5EF4-FFF2-40B4-BE49-F238E27FC236}">
                <a16:creationId xmlns:a16="http://schemas.microsoft.com/office/drawing/2014/main" id="{DCEC3EBB-D20F-9C83-FD92-B0DE5484B1D0}"/>
              </a:ext>
            </a:extLst>
          </p:cNvPr>
          <p:cNvCxnSpPr>
            <a:cxnSpLocks noChangeShapeType="1"/>
          </p:cNvCxnSpPr>
          <p:nvPr/>
        </p:nvCxnSpPr>
        <p:spPr bwMode="auto">
          <a:xfrm flipH="1">
            <a:off x="365839" y="1743395"/>
            <a:ext cx="11491199" cy="0"/>
          </a:xfrm>
          <a:prstGeom prst="line">
            <a:avLst/>
          </a:prstGeom>
          <a:noFill/>
          <a:ln w="38100">
            <a:solidFill>
              <a:srgbClr val="00787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4" name="Egyenes összekötő 6">
            <a:extLst>
              <a:ext uri="{FF2B5EF4-FFF2-40B4-BE49-F238E27FC236}">
                <a16:creationId xmlns:a16="http://schemas.microsoft.com/office/drawing/2014/main" id="{A04CDD6E-68E0-FB3D-3A3F-D79BB851BDB6}"/>
              </a:ext>
            </a:extLst>
          </p:cNvPr>
          <p:cNvCxnSpPr/>
          <p:nvPr/>
        </p:nvCxnSpPr>
        <p:spPr>
          <a:xfrm>
            <a:off x="842112" y="1541253"/>
            <a:ext cx="3791" cy="487179"/>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Egyenes összekötő 28">
            <a:extLst>
              <a:ext uri="{FF2B5EF4-FFF2-40B4-BE49-F238E27FC236}">
                <a16:creationId xmlns:a16="http://schemas.microsoft.com/office/drawing/2014/main" id="{C2260AC1-5D40-D80D-2E56-6B6C535BDFF3}"/>
              </a:ext>
            </a:extLst>
          </p:cNvPr>
          <p:cNvCxnSpPr/>
          <p:nvPr/>
        </p:nvCxnSpPr>
        <p:spPr>
          <a:xfrm>
            <a:off x="1738090" y="154760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Egyenes összekötő 32">
            <a:extLst>
              <a:ext uri="{FF2B5EF4-FFF2-40B4-BE49-F238E27FC236}">
                <a16:creationId xmlns:a16="http://schemas.microsoft.com/office/drawing/2014/main" id="{A4F511B6-9638-97DB-0144-2925FFC964FE}"/>
              </a:ext>
            </a:extLst>
          </p:cNvPr>
          <p:cNvCxnSpPr/>
          <p:nvPr/>
        </p:nvCxnSpPr>
        <p:spPr>
          <a:xfrm>
            <a:off x="2743178" y="1555218"/>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Egyenes összekötő 34">
            <a:extLst>
              <a:ext uri="{FF2B5EF4-FFF2-40B4-BE49-F238E27FC236}">
                <a16:creationId xmlns:a16="http://schemas.microsoft.com/office/drawing/2014/main" id="{BB9551EE-6324-B084-FCEE-4D9611FB16E4}"/>
              </a:ext>
            </a:extLst>
          </p:cNvPr>
          <p:cNvCxnSpPr/>
          <p:nvPr/>
        </p:nvCxnSpPr>
        <p:spPr>
          <a:xfrm>
            <a:off x="7947629" y="1309679"/>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Egyenes összekötő 36">
            <a:extLst>
              <a:ext uri="{FF2B5EF4-FFF2-40B4-BE49-F238E27FC236}">
                <a16:creationId xmlns:a16="http://schemas.microsoft.com/office/drawing/2014/main" id="{46239FD1-D60A-B1EC-B0E0-D85F7C7C97D3}"/>
              </a:ext>
            </a:extLst>
          </p:cNvPr>
          <p:cNvCxnSpPr/>
          <p:nvPr/>
        </p:nvCxnSpPr>
        <p:spPr>
          <a:xfrm>
            <a:off x="7177524" y="1307995"/>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zövegdoboz 41">
            <a:extLst>
              <a:ext uri="{FF2B5EF4-FFF2-40B4-BE49-F238E27FC236}">
                <a16:creationId xmlns:a16="http://schemas.microsoft.com/office/drawing/2014/main" id="{907233E0-0B7E-915F-CC04-A9907E522599}"/>
              </a:ext>
            </a:extLst>
          </p:cNvPr>
          <p:cNvSpPr txBox="1">
            <a:spLocks noChangeArrowheads="1"/>
          </p:cNvSpPr>
          <p:nvPr/>
        </p:nvSpPr>
        <p:spPr bwMode="auto">
          <a:xfrm>
            <a:off x="561673" y="127235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90</a:t>
            </a:r>
            <a:endParaRPr lang="hu-HU" altLang="en-US" sz="1067" dirty="0">
              <a:solidFill>
                <a:srgbClr val="FF0000"/>
              </a:solidFill>
              <a:latin typeface="+mn-lt"/>
              <a:ea typeface="Arial" charset="0"/>
              <a:cs typeface="Arial" charset="0"/>
            </a:endParaRPr>
          </a:p>
        </p:txBody>
      </p:sp>
      <p:sp>
        <p:nvSpPr>
          <p:cNvPr id="10" name="Szövegdoboz 42">
            <a:extLst>
              <a:ext uri="{FF2B5EF4-FFF2-40B4-BE49-F238E27FC236}">
                <a16:creationId xmlns:a16="http://schemas.microsoft.com/office/drawing/2014/main" id="{8003B2E5-3B59-33E1-1117-03A11EDC6955}"/>
              </a:ext>
            </a:extLst>
          </p:cNvPr>
          <p:cNvSpPr txBox="1">
            <a:spLocks noChangeArrowheads="1"/>
          </p:cNvSpPr>
          <p:nvPr/>
        </p:nvSpPr>
        <p:spPr bwMode="auto">
          <a:xfrm>
            <a:off x="2013855" y="1043892"/>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003399"/>
                </a:solidFill>
                <a:latin typeface="+mn-lt"/>
                <a:ea typeface="Arial" charset="0"/>
                <a:cs typeface="Arial" charset="0"/>
              </a:rPr>
              <a:t>19</a:t>
            </a:r>
            <a:r>
              <a:rPr lang="es-ES" altLang="en-US" sz="1067" dirty="0">
                <a:solidFill>
                  <a:srgbClr val="003399"/>
                </a:solidFill>
                <a:latin typeface="+mn-lt"/>
                <a:ea typeface="Arial" charset="0"/>
                <a:cs typeface="Arial" charset="0"/>
              </a:rPr>
              <a:t>96</a:t>
            </a:r>
            <a:endParaRPr lang="hu-HU" altLang="en-US" sz="1067" dirty="0">
              <a:solidFill>
                <a:srgbClr val="003399"/>
              </a:solidFill>
              <a:latin typeface="+mn-lt"/>
              <a:ea typeface="Arial" charset="0"/>
              <a:cs typeface="Arial" charset="0"/>
            </a:endParaRPr>
          </a:p>
        </p:txBody>
      </p:sp>
      <p:sp>
        <p:nvSpPr>
          <p:cNvPr id="11" name="Szövegdoboz 43">
            <a:extLst>
              <a:ext uri="{FF2B5EF4-FFF2-40B4-BE49-F238E27FC236}">
                <a16:creationId xmlns:a16="http://schemas.microsoft.com/office/drawing/2014/main" id="{389883BA-52B2-958B-5CB7-A64D4CA1562E}"/>
              </a:ext>
            </a:extLst>
          </p:cNvPr>
          <p:cNvSpPr txBox="1">
            <a:spLocks noChangeArrowheads="1"/>
          </p:cNvSpPr>
          <p:nvPr/>
        </p:nvSpPr>
        <p:spPr bwMode="auto">
          <a:xfrm>
            <a:off x="2485379" y="1287121"/>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199</a:t>
            </a:r>
            <a:r>
              <a:rPr lang="es-ES" altLang="en-US" sz="1067" dirty="0">
                <a:solidFill>
                  <a:srgbClr val="FF0000"/>
                </a:solidFill>
                <a:latin typeface="+mn-lt"/>
                <a:ea typeface="Arial" charset="0"/>
                <a:cs typeface="Arial" charset="0"/>
              </a:rPr>
              <a:t>7</a:t>
            </a:r>
            <a:endParaRPr lang="hu-HU" altLang="en-US" sz="1067" dirty="0">
              <a:solidFill>
                <a:srgbClr val="FF0000"/>
              </a:solidFill>
              <a:latin typeface="+mn-lt"/>
              <a:ea typeface="Arial" charset="0"/>
              <a:cs typeface="Arial" charset="0"/>
            </a:endParaRPr>
          </a:p>
        </p:txBody>
      </p:sp>
      <p:sp>
        <p:nvSpPr>
          <p:cNvPr id="12" name="Szövegdoboz 47">
            <a:extLst>
              <a:ext uri="{FF2B5EF4-FFF2-40B4-BE49-F238E27FC236}">
                <a16:creationId xmlns:a16="http://schemas.microsoft.com/office/drawing/2014/main" id="{4D0EEEEA-6088-0933-0E57-E00E019EEB12}"/>
              </a:ext>
            </a:extLst>
          </p:cNvPr>
          <p:cNvSpPr txBox="1">
            <a:spLocks noChangeArrowheads="1"/>
          </p:cNvSpPr>
          <p:nvPr/>
        </p:nvSpPr>
        <p:spPr bwMode="auto">
          <a:xfrm>
            <a:off x="949901" y="1040784"/>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91</a:t>
            </a:r>
            <a:endParaRPr lang="hu-HU" altLang="en-US" sz="1067" dirty="0">
              <a:solidFill>
                <a:srgbClr val="FF0000"/>
              </a:solidFill>
              <a:latin typeface="+mn-lt"/>
              <a:ea typeface="Arial" charset="0"/>
              <a:cs typeface="Arial" charset="0"/>
            </a:endParaRPr>
          </a:p>
        </p:txBody>
      </p:sp>
      <p:cxnSp>
        <p:nvCxnSpPr>
          <p:cNvPr id="13" name="Egyenes összekötő 48">
            <a:extLst>
              <a:ext uri="{FF2B5EF4-FFF2-40B4-BE49-F238E27FC236}">
                <a16:creationId xmlns:a16="http://schemas.microsoft.com/office/drawing/2014/main" id="{DB9CD637-AA04-5064-DB70-2BA4758D2431}"/>
              </a:ext>
            </a:extLst>
          </p:cNvPr>
          <p:cNvCxnSpPr/>
          <p:nvPr/>
        </p:nvCxnSpPr>
        <p:spPr>
          <a:xfrm>
            <a:off x="1207699" y="1313343"/>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zövegdoboz 47">
            <a:extLst>
              <a:ext uri="{FF2B5EF4-FFF2-40B4-BE49-F238E27FC236}">
                <a16:creationId xmlns:a16="http://schemas.microsoft.com/office/drawing/2014/main" id="{02E243FB-2F4A-EC7F-D549-0904673FD5FA}"/>
              </a:ext>
            </a:extLst>
          </p:cNvPr>
          <p:cNvSpPr txBox="1">
            <a:spLocks noChangeArrowheads="1"/>
          </p:cNvSpPr>
          <p:nvPr/>
        </p:nvSpPr>
        <p:spPr bwMode="auto">
          <a:xfrm>
            <a:off x="1480291" y="124989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_tradnl" altLang="en-US" sz="1067" dirty="0">
                <a:solidFill>
                  <a:srgbClr val="FF0000"/>
                </a:solidFill>
                <a:latin typeface="+mn-lt"/>
                <a:ea typeface="Arial" charset="0"/>
                <a:cs typeface="Arial" charset="0"/>
              </a:rPr>
              <a:t>95</a:t>
            </a:r>
            <a:endParaRPr lang="hu-HU" altLang="en-US" sz="1067" dirty="0">
              <a:solidFill>
                <a:srgbClr val="FF0000"/>
              </a:solidFill>
              <a:latin typeface="+mn-lt"/>
              <a:ea typeface="Arial" charset="0"/>
              <a:cs typeface="Arial" charset="0"/>
            </a:endParaRPr>
          </a:p>
        </p:txBody>
      </p:sp>
      <p:cxnSp>
        <p:nvCxnSpPr>
          <p:cNvPr id="15" name="Egyenes összekötő 48">
            <a:extLst>
              <a:ext uri="{FF2B5EF4-FFF2-40B4-BE49-F238E27FC236}">
                <a16:creationId xmlns:a16="http://schemas.microsoft.com/office/drawing/2014/main" id="{ABFC90EB-B16B-D075-2D6E-329D8174FFA5}"/>
              </a:ext>
            </a:extLst>
          </p:cNvPr>
          <p:cNvCxnSpPr/>
          <p:nvPr/>
        </p:nvCxnSpPr>
        <p:spPr>
          <a:xfrm>
            <a:off x="2271654" y="1314345"/>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ZoneTexte 2">
            <a:extLst>
              <a:ext uri="{FF2B5EF4-FFF2-40B4-BE49-F238E27FC236}">
                <a16:creationId xmlns:a16="http://schemas.microsoft.com/office/drawing/2014/main" id="{A75C6C4D-19A5-FB40-7EB3-7836F697D249}"/>
              </a:ext>
            </a:extLst>
          </p:cNvPr>
          <p:cNvSpPr txBox="1"/>
          <p:nvPr/>
        </p:nvSpPr>
        <p:spPr>
          <a:xfrm rot="16200000">
            <a:off x="-1750975" y="4131300"/>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148. Durability of Concrete Structures</a:t>
            </a:r>
            <a:endParaRPr lang="fr-FR" sz="1400" dirty="0">
              <a:solidFill>
                <a:srgbClr val="FF0000"/>
              </a:solidFill>
              <a:cs typeface="Arial"/>
            </a:endParaRPr>
          </a:p>
        </p:txBody>
      </p:sp>
      <p:cxnSp>
        <p:nvCxnSpPr>
          <p:cNvPr id="17" name="Egyenes összekötő 48">
            <a:extLst>
              <a:ext uri="{FF2B5EF4-FFF2-40B4-BE49-F238E27FC236}">
                <a16:creationId xmlns:a16="http://schemas.microsoft.com/office/drawing/2014/main" id="{3DAECA3A-7F0E-5146-FC0B-4053D6185674}"/>
              </a:ext>
            </a:extLst>
          </p:cNvPr>
          <p:cNvCxnSpPr/>
          <p:nvPr/>
        </p:nvCxnSpPr>
        <p:spPr>
          <a:xfrm>
            <a:off x="3050964" y="1309679"/>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2 Título">
            <a:extLst>
              <a:ext uri="{FF2B5EF4-FFF2-40B4-BE49-F238E27FC236}">
                <a16:creationId xmlns:a16="http://schemas.microsoft.com/office/drawing/2014/main" id="{CB5D3695-8819-BF6E-BFAA-E0F96FEE9E82}"/>
              </a:ext>
            </a:extLst>
          </p:cNvPr>
          <p:cNvSpPr txBox="1">
            <a:spLocks/>
          </p:cNvSpPr>
          <p:nvPr/>
        </p:nvSpPr>
        <p:spPr>
          <a:xfrm>
            <a:off x="6096001" y="224787"/>
            <a:ext cx="5761567" cy="751416"/>
          </a:xfrm>
          <a:prstGeom prst="rect">
            <a:avLst/>
          </a:prstGeom>
        </p:spPr>
        <p:txBody>
          <a:bodyPr vert="horz" lIns="121920" tIns="60960" rIns="121920" bIns="60960" rtlCol="0" anchor="t" anchorCtr="0">
            <a:noAutofit/>
          </a:bodyPr>
          <a:lstStyle>
            <a:lvl1pPr algn="l" defTabSz="914400" rtl="0" eaLnBrk="1" latinLnBrk="0" hangingPunct="1">
              <a:spcBef>
                <a:spcPct val="0"/>
              </a:spcBef>
              <a:buNone/>
              <a:defRPr sz="2400" b="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algn="ctr"/>
            <a:r>
              <a:rPr lang="en-US" sz="2000" dirty="0">
                <a:solidFill>
                  <a:schemeClr val="tx1">
                    <a:lumMod val="65000"/>
                    <a:lumOff val="35000"/>
                  </a:schemeClr>
                </a:solidFill>
                <a:latin typeface="+mn-lt"/>
                <a:ea typeface="+mn-ea"/>
                <a:cs typeface="+mn-cs"/>
              </a:rPr>
              <a:t>How Concrete Structures affect the environment / </a:t>
            </a:r>
            <a:r>
              <a:rPr lang="en-US" sz="2000" dirty="0" err="1">
                <a:solidFill>
                  <a:schemeClr val="tx1">
                    <a:lumMod val="65000"/>
                    <a:lumOff val="35000"/>
                  </a:schemeClr>
                </a:solidFill>
                <a:latin typeface="+mn-lt"/>
                <a:ea typeface="+mn-ea"/>
                <a:cs typeface="+mn-cs"/>
              </a:rPr>
              <a:t>SOSTENIABILITY</a:t>
            </a:r>
            <a:endParaRPr lang="es-ES" sz="2000" dirty="0">
              <a:solidFill>
                <a:schemeClr val="tx1">
                  <a:lumMod val="65000"/>
                  <a:lumOff val="35000"/>
                </a:schemeClr>
              </a:solidFill>
              <a:latin typeface="+mn-lt"/>
              <a:ea typeface="+mn-ea"/>
              <a:cs typeface="+mn-cs"/>
            </a:endParaRPr>
          </a:p>
        </p:txBody>
      </p:sp>
      <p:cxnSp>
        <p:nvCxnSpPr>
          <p:cNvPr id="19" name="Egyenes összekötő 32">
            <a:extLst>
              <a:ext uri="{FF2B5EF4-FFF2-40B4-BE49-F238E27FC236}">
                <a16:creationId xmlns:a16="http://schemas.microsoft.com/office/drawing/2014/main" id="{FD242244-B436-2EAD-1CB4-0842C2440ED0}"/>
              </a:ext>
            </a:extLst>
          </p:cNvPr>
          <p:cNvCxnSpPr/>
          <p:nvPr/>
        </p:nvCxnSpPr>
        <p:spPr>
          <a:xfrm>
            <a:off x="6570545" y="1552709"/>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Egyenes összekötő 32">
            <a:extLst>
              <a:ext uri="{FF2B5EF4-FFF2-40B4-BE49-F238E27FC236}">
                <a16:creationId xmlns:a16="http://schemas.microsoft.com/office/drawing/2014/main" id="{FF1DC2B0-E2DF-8C53-7B17-7D5B056C0849}"/>
              </a:ext>
            </a:extLst>
          </p:cNvPr>
          <p:cNvCxnSpPr/>
          <p:nvPr/>
        </p:nvCxnSpPr>
        <p:spPr>
          <a:xfrm>
            <a:off x="7567101" y="1553862"/>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Egyenes összekötő 30">
            <a:extLst>
              <a:ext uri="{FF2B5EF4-FFF2-40B4-BE49-F238E27FC236}">
                <a16:creationId xmlns:a16="http://schemas.microsoft.com/office/drawing/2014/main" id="{84F904D7-A6D9-A68E-1668-1005C0EC55F2}"/>
              </a:ext>
            </a:extLst>
          </p:cNvPr>
          <p:cNvCxnSpPr/>
          <p:nvPr/>
        </p:nvCxnSpPr>
        <p:spPr>
          <a:xfrm>
            <a:off x="8354544" y="1309944"/>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Egyenes összekötő 32">
            <a:extLst>
              <a:ext uri="{FF2B5EF4-FFF2-40B4-BE49-F238E27FC236}">
                <a16:creationId xmlns:a16="http://schemas.microsoft.com/office/drawing/2014/main" id="{CC3C182E-223B-FEB7-B34C-F9EA2598D1F6}"/>
              </a:ext>
            </a:extLst>
          </p:cNvPr>
          <p:cNvCxnSpPr/>
          <p:nvPr/>
        </p:nvCxnSpPr>
        <p:spPr>
          <a:xfrm>
            <a:off x="8910543" y="1551506"/>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Egyenes összekötő 34">
            <a:extLst>
              <a:ext uri="{FF2B5EF4-FFF2-40B4-BE49-F238E27FC236}">
                <a16:creationId xmlns:a16="http://schemas.microsoft.com/office/drawing/2014/main" id="{C6DC00A3-2800-39A6-E26D-26E61ED44AA7}"/>
              </a:ext>
            </a:extLst>
          </p:cNvPr>
          <p:cNvCxnSpPr/>
          <p:nvPr/>
        </p:nvCxnSpPr>
        <p:spPr>
          <a:xfrm>
            <a:off x="11152740" y="1312317"/>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Egyenes összekötő 36">
            <a:extLst>
              <a:ext uri="{FF2B5EF4-FFF2-40B4-BE49-F238E27FC236}">
                <a16:creationId xmlns:a16="http://schemas.microsoft.com/office/drawing/2014/main" id="{2D7DAE3C-D5C0-E6A8-82FF-92FDEB4623E2}"/>
              </a:ext>
            </a:extLst>
          </p:cNvPr>
          <p:cNvCxnSpPr/>
          <p:nvPr/>
        </p:nvCxnSpPr>
        <p:spPr>
          <a:xfrm>
            <a:off x="10350703" y="1310632"/>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Egyenes összekötő 48">
            <a:extLst>
              <a:ext uri="{FF2B5EF4-FFF2-40B4-BE49-F238E27FC236}">
                <a16:creationId xmlns:a16="http://schemas.microsoft.com/office/drawing/2014/main" id="{BEC73895-5627-9C32-FC93-C6E9E08E4F9B}"/>
              </a:ext>
            </a:extLst>
          </p:cNvPr>
          <p:cNvCxnSpPr/>
          <p:nvPr/>
        </p:nvCxnSpPr>
        <p:spPr>
          <a:xfrm>
            <a:off x="9396268" y="1312317"/>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Egyenes összekötő 32">
            <a:extLst>
              <a:ext uri="{FF2B5EF4-FFF2-40B4-BE49-F238E27FC236}">
                <a16:creationId xmlns:a16="http://schemas.microsoft.com/office/drawing/2014/main" id="{6AD61A0A-9AC6-FED8-FE78-E4330BDE2621}"/>
              </a:ext>
            </a:extLst>
          </p:cNvPr>
          <p:cNvCxnSpPr/>
          <p:nvPr/>
        </p:nvCxnSpPr>
        <p:spPr>
          <a:xfrm>
            <a:off x="9954064" y="155217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Egyenes összekötő 32">
            <a:extLst>
              <a:ext uri="{FF2B5EF4-FFF2-40B4-BE49-F238E27FC236}">
                <a16:creationId xmlns:a16="http://schemas.microsoft.com/office/drawing/2014/main" id="{F765B0CE-9A3E-C169-D97E-37F499A5D2B2}"/>
              </a:ext>
            </a:extLst>
          </p:cNvPr>
          <p:cNvCxnSpPr/>
          <p:nvPr/>
        </p:nvCxnSpPr>
        <p:spPr>
          <a:xfrm>
            <a:off x="10722745" y="155332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Egyenes összekötő 32">
            <a:extLst>
              <a:ext uri="{FF2B5EF4-FFF2-40B4-BE49-F238E27FC236}">
                <a16:creationId xmlns:a16="http://schemas.microsoft.com/office/drawing/2014/main" id="{D0A89187-69BF-2D56-7D21-784482B7F0C6}"/>
              </a:ext>
            </a:extLst>
          </p:cNvPr>
          <p:cNvCxnSpPr/>
          <p:nvPr/>
        </p:nvCxnSpPr>
        <p:spPr>
          <a:xfrm>
            <a:off x="11707679" y="1553862"/>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Egyenes összekötő 32">
            <a:extLst>
              <a:ext uri="{FF2B5EF4-FFF2-40B4-BE49-F238E27FC236}">
                <a16:creationId xmlns:a16="http://schemas.microsoft.com/office/drawing/2014/main" id="{28650ADA-3FE7-2F1E-5B0B-CC30F3152392}"/>
              </a:ext>
            </a:extLst>
          </p:cNvPr>
          <p:cNvCxnSpPr/>
          <p:nvPr/>
        </p:nvCxnSpPr>
        <p:spPr>
          <a:xfrm>
            <a:off x="3366778" y="1551506"/>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gyenes összekötő 48">
            <a:extLst>
              <a:ext uri="{FF2B5EF4-FFF2-40B4-BE49-F238E27FC236}">
                <a16:creationId xmlns:a16="http://schemas.microsoft.com/office/drawing/2014/main" id="{C5756377-6CCF-8FCC-7EC1-F583BD10198E}"/>
              </a:ext>
            </a:extLst>
          </p:cNvPr>
          <p:cNvCxnSpPr/>
          <p:nvPr/>
        </p:nvCxnSpPr>
        <p:spPr>
          <a:xfrm>
            <a:off x="477006" y="1296980"/>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Szövegdoboz 41">
            <a:extLst>
              <a:ext uri="{FF2B5EF4-FFF2-40B4-BE49-F238E27FC236}">
                <a16:creationId xmlns:a16="http://schemas.microsoft.com/office/drawing/2014/main" id="{D4D66183-C2F3-E0C2-60A7-94F7E90956E1}"/>
              </a:ext>
            </a:extLst>
          </p:cNvPr>
          <p:cNvSpPr txBox="1">
            <a:spLocks noChangeArrowheads="1"/>
          </p:cNvSpPr>
          <p:nvPr/>
        </p:nvSpPr>
        <p:spPr bwMode="auto">
          <a:xfrm>
            <a:off x="236184" y="1043891"/>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82</a:t>
            </a:r>
            <a:endParaRPr lang="hu-HU" altLang="en-US" sz="1067" dirty="0">
              <a:solidFill>
                <a:srgbClr val="FF0000"/>
              </a:solidFill>
              <a:latin typeface="+mn-lt"/>
              <a:ea typeface="Arial" charset="0"/>
              <a:cs typeface="Arial" charset="0"/>
            </a:endParaRPr>
          </a:p>
        </p:txBody>
      </p:sp>
      <p:sp>
        <p:nvSpPr>
          <p:cNvPr id="32" name="Szövegdoboz 41">
            <a:extLst>
              <a:ext uri="{FF2B5EF4-FFF2-40B4-BE49-F238E27FC236}">
                <a16:creationId xmlns:a16="http://schemas.microsoft.com/office/drawing/2014/main" id="{6ACF70C2-5BC7-27DF-56B3-C4604A8A34CB}"/>
              </a:ext>
            </a:extLst>
          </p:cNvPr>
          <p:cNvSpPr txBox="1">
            <a:spLocks noChangeArrowheads="1"/>
          </p:cNvSpPr>
          <p:nvPr/>
        </p:nvSpPr>
        <p:spPr bwMode="auto">
          <a:xfrm>
            <a:off x="6318628" y="1278472"/>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2002</a:t>
            </a:r>
            <a:endParaRPr lang="hu-HU" altLang="en-US" sz="1067" dirty="0">
              <a:solidFill>
                <a:srgbClr val="00B050"/>
              </a:solidFill>
              <a:latin typeface="+mn-lt"/>
              <a:ea typeface="Arial" charset="0"/>
              <a:cs typeface="Arial" charset="0"/>
            </a:endParaRPr>
          </a:p>
        </p:txBody>
      </p:sp>
      <p:sp>
        <p:nvSpPr>
          <p:cNvPr id="33" name="Szövegdoboz 42">
            <a:extLst>
              <a:ext uri="{FF2B5EF4-FFF2-40B4-BE49-F238E27FC236}">
                <a16:creationId xmlns:a16="http://schemas.microsoft.com/office/drawing/2014/main" id="{219338A1-151B-A947-961C-051D8A100337}"/>
              </a:ext>
            </a:extLst>
          </p:cNvPr>
          <p:cNvSpPr txBox="1">
            <a:spLocks noChangeArrowheads="1"/>
          </p:cNvSpPr>
          <p:nvPr/>
        </p:nvSpPr>
        <p:spPr bwMode="auto">
          <a:xfrm>
            <a:off x="7689831" y="104125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2004</a:t>
            </a:r>
            <a:endParaRPr lang="hu-HU" altLang="en-US" sz="1067" dirty="0">
              <a:solidFill>
                <a:srgbClr val="00B050"/>
              </a:solidFill>
              <a:latin typeface="+mn-lt"/>
              <a:ea typeface="Arial" charset="0"/>
              <a:cs typeface="Arial" charset="0"/>
            </a:endParaRPr>
          </a:p>
        </p:txBody>
      </p:sp>
      <p:sp>
        <p:nvSpPr>
          <p:cNvPr id="34" name="Szövegdoboz 43">
            <a:extLst>
              <a:ext uri="{FF2B5EF4-FFF2-40B4-BE49-F238E27FC236}">
                <a16:creationId xmlns:a16="http://schemas.microsoft.com/office/drawing/2014/main" id="{E82CFFDD-1CD4-739B-E457-7154A04276BB}"/>
              </a:ext>
            </a:extLst>
          </p:cNvPr>
          <p:cNvSpPr txBox="1">
            <a:spLocks noChangeArrowheads="1"/>
          </p:cNvSpPr>
          <p:nvPr/>
        </p:nvSpPr>
        <p:spPr bwMode="auto">
          <a:xfrm>
            <a:off x="3127914" y="129323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2006</a:t>
            </a:r>
            <a:endParaRPr lang="hu-HU" altLang="en-US" sz="1067" dirty="0">
              <a:solidFill>
                <a:srgbClr val="00B050"/>
              </a:solidFill>
              <a:latin typeface="+mn-lt"/>
              <a:ea typeface="Arial" charset="0"/>
              <a:cs typeface="Arial" charset="0"/>
            </a:endParaRPr>
          </a:p>
        </p:txBody>
      </p:sp>
      <p:sp>
        <p:nvSpPr>
          <p:cNvPr id="35" name="Szövegdoboz 47">
            <a:extLst>
              <a:ext uri="{FF2B5EF4-FFF2-40B4-BE49-F238E27FC236}">
                <a16:creationId xmlns:a16="http://schemas.microsoft.com/office/drawing/2014/main" id="{ED262E72-B0C8-7AA1-1642-F4EABBE33603}"/>
              </a:ext>
            </a:extLst>
          </p:cNvPr>
          <p:cNvSpPr txBox="1">
            <a:spLocks noChangeArrowheads="1"/>
          </p:cNvSpPr>
          <p:nvPr/>
        </p:nvSpPr>
        <p:spPr bwMode="auto">
          <a:xfrm>
            <a:off x="6924552" y="103024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2003</a:t>
            </a:r>
            <a:endParaRPr lang="hu-HU" altLang="en-US" sz="1067" dirty="0">
              <a:solidFill>
                <a:srgbClr val="00B050"/>
              </a:solidFill>
              <a:latin typeface="+mn-lt"/>
              <a:ea typeface="Arial" charset="0"/>
              <a:cs typeface="Arial" charset="0"/>
            </a:endParaRPr>
          </a:p>
        </p:txBody>
      </p:sp>
      <p:sp>
        <p:nvSpPr>
          <p:cNvPr id="36" name="Szövegdoboz 47">
            <a:extLst>
              <a:ext uri="{FF2B5EF4-FFF2-40B4-BE49-F238E27FC236}">
                <a16:creationId xmlns:a16="http://schemas.microsoft.com/office/drawing/2014/main" id="{027F7C62-46DC-99D0-8CAF-9220F4153EEF}"/>
              </a:ext>
            </a:extLst>
          </p:cNvPr>
          <p:cNvSpPr txBox="1">
            <a:spLocks noChangeArrowheads="1"/>
          </p:cNvSpPr>
          <p:nvPr/>
        </p:nvSpPr>
        <p:spPr bwMode="auto">
          <a:xfrm>
            <a:off x="7308595" y="1249893"/>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2003</a:t>
            </a:r>
            <a:endParaRPr lang="hu-HU" altLang="en-US" sz="1067" dirty="0">
              <a:solidFill>
                <a:srgbClr val="00B050"/>
              </a:solidFill>
              <a:latin typeface="+mn-lt"/>
              <a:ea typeface="Arial" charset="0"/>
              <a:cs typeface="Arial" charset="0"/>
            </a:endParaRPr>
          </a:p>
        </p:txBody>
      </p:sp>
      <p:sp>
        <p:nvSpPr>
          <p:cNvPr id="37" name="Szövegdoboz 41">
            <a:extLst>
              <a:ext uri="{FF2B5EF4-FFF2-40B4-BE49-F238E27FC236}">
                <a16:creationId xmlns:a16="http://schemas.microsoft.com/office/drawing/2014/main" id="{131DF95D-92E3-DF6C-38C5-F0EEEE445ACB}"/>
              </a:ext>
            </a:extLst>
          </p:cNvPr>
          <p:cNvSpPr txBox="1">
            <a:spLocks noChangeArrowheads="1"/>
          </p:cNvSpPr>
          <p:nvPr/>
        </p:nvSpPr>
        <p:spPr bwMode="auto">
          <a:xfrm>
            <a:off x="2782850" y="1050004"/>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prstClr val="black">
                    <a:lumMod val="65000"/>
                    <a:lumOff val="35000"/>
                  </a:prstClr>
                </a:solidFill>
                <a:latin typeface="+mn-lt"/>
                <a:ea typeface="Arial" charset="0"/>
                <a:cs typeface="Arial" charset="0"/>
              </a:rPr>
              <a:t>19</a:t>
            </a:r>
            <a:r>
              <a:rPr lang="es-ES" altLang="en-US" sz="1067" dirty="0">
                <a:solidFill>
                  <a:prstClr val="black">
                    <a:lumMod val="65000"/>
                    <a:lumOff val="35000"/>
                  </a:prstClr>
                </a:solidFill>
                <a:latin typeface="+mn-lt"/>
                <a:ea typeface="Arial" charset="0"/>
                <a:cs typeface="Arial" charset="0"/>
              </a:rPr>
              <a:t>99</a:t>
            </a:r>
            <a:endParaRPr lang="hu-HU" altLang="en-US" sz="1067" dirty="0">
              <a:solidFill>
                <a:prstClr val="black">
                  <a:lumMod val="65000"/>
                  <a:lumOff val="35000"/>
                </a:prstClr>
              </a:solidFill>
              <a:latin typeface="+mn-lt"/>
              <a:ea typeface="Arial" charset="0"/>
              <a:cs typeface="Arial" charset="0"/>
            </a:endParaRPr>
          </a:p>
        </p:txBody>
      </p:sp>
      <p:sp>
        <p:nvSpPr>
          <p:cNvPr id="38" name="Szövegdoboz 41">
            <a:extLst>
              <a:ext uri="{FF2B5EF4-FFF2-40B4-BE49-F238E27FC236}">
                <a16:creationId xmlns:a16="http://schemas.microsoft.com/office/drawing/2014/main" id="{65B8136D-E4B5-60DC-B166-F2A71A2A271D}"/>
              </a:ext>
            </a:extLst>
          </p:cNvPr>
          <p:cNvSpPr txBox="1">
            <a:spLocks noChangeArrowheads="1"/>
          </p:cNvSpPr>
          <p:nvPr/>
        </p:nvSpPr>
        <p:spPr bwMode="auto">
          <a:xfrm>
            <a:off x="8652744" y="126134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2012</a:t>
            </a:r>
            <a:endParaRPr lang="hu-HU" altLang="en-US" sz="1067" dirty="0">
              <a:solidFill>
                <a:srgbClr val="00B050"/>
              </a:solidFill>
              <a:latin typeface="+mn-lt"/>
              <a:ea typeface="Arial" charset="0"/>
              <a:cs typeface="Arial" charset="0"/>
            </a:endParaRPr>
          </a:p>
        </p:txBody>
      </p:sp>
      <p:sp>
        <p:nvSpPr>
          <p:cNvPr id="39" name="Szövegdoboz 42">
            <a:extLst>
              <a:ext uri="{FF2B5EF4-FFF2-40B4-BE49-F238E27FC236}">
                <a16:creationId xmlns:a16="http://schemas.microsoft.com/office/drawing/2014/main" id="{185A41DF-768B-6354-19A7-D829B956CCC8}"/>
              </a:ext>
            </a:extLst>
          </p:cNvPr>
          <p:cNvSpPr txBox="1">
            <a:spLocks noChangeArrowheads="1"/>
          </p:cNvSpPr>
          <p:nvPr/>
        </p:nvSpPr>
        <p:spPr bwMode="auto">
          <a:xfrm>
            <a:off x="10092904" y="102649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2017</a:t>
            </a:r>
            <a:endParaRPr lang="hu-HU" altLang="en-US" sz="1067" dirty="0">
              <a:solidFill>
                <a:srgbClr val="00B050"/>
              </a:solidFill>
              <a:latin typeface="+mn-lt"/>
              <a:ea typeface="Arial" charset="0"/>
              <a:cs typeface="Arial" charset="0"/>
            </a:endParaRPr>
          </a:p>
        </p:txBody>
      </p:sp>
      <p:sp>
        <p:nvSpPr>
          <p:cNvPr id="40" name="Szövegdoboz 43">
            <a:extLst>
              <a:ext uri="{FF2B5EF4-FFF2-40B4-BE49-F238E27FC236}">
                <a16:creationId xmlns:a16="http://schemas.microsoft.com/office/drawing/2014/main" id="{F13864A8-F5B4-8F28-18D4-FD550EB6B898}"/>
              </a:ext>
            </a:extLst>
          </p:cNvPr>
          <p:cNvSpPr txBox="1">
            <a:spLocks noChangeArrowheads="1"/>
          </p:cNvSpPr>
          <p:nvPr/>
        </p:nvSpPr>
        <p:spPr bwMode="auto">
          <a:xfrm>
            <a:off x="10476947" y="1276108"/>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2018</a:t>
            </a:r>
            <a:endParaRPr lang="hu-HU" altLang="en-US" sz="1067" dirty="0">
              <a:solidFill>
                <a:srgbClr val="00B050"/>
              </a:solidFill>
              <a:latin typeface="+mn-lt"/>
              <a:ea typeface="Arial" charset="0"/>
              <a:cs typeface="Arial" charset="0"/>
            </a:endParaRPr>
          </a:p>
        </p:txBody>
      </p:sp>
      <p:sp>
        <p:nvSpPr>
          <p:cNvPr id="41" name="Szövegdoboz 47">
            <a:extLst>
              <a:ext uri="{FF2B5EF4-FFF2-40B4-BE49-F238E27FC236}">
                <a16:creationId xmlns:a16="http://schemas.microsoft.com/office/drawing/2014/main" id="{A8DAA4F5-02EE-E53F-CA4B-2444968EDF47}"/>
              </a:ext>
            </a:extLst>
          </p:cNvPr>
          <p:cNvSpPr txBox="1">
            <a:spLocks noChangeArrowheads="1"/>
          </p:cNvSpPr>
          <p:nvPr/>
        </p:nvSpPr>
        <p:spPr bwMode="auto">
          <a:xfrm>
            <a:off x="9133927" y="104712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2013</a:t>
            </a:r>
            <a:endParaRPr lang="hu-HU" altLang="en-US" sz="1067" dirty="0">
              <a:solidFill>
                <a:srgbClr val="00B050"/>
              </a:solidFill>
              <a:latin typeface="+mn-lt"/>
              <a:ea typeface="Arial" charset="0"/>
              <a:cs typeface="Arial" charset="0"/>
            </a:endParaRPr>
          </a:p>
        </p:txBody>
      </p:sp>
      <p:sp>
        <p:nvSpPr>
          <p:cNvPr id="42" name="Szövegdoboz 47">
            <a:extLst>
              <a:ext uri="{FF2B5EF4-FFF2-40B4-BE49-F238E27FC236}">
                <a16:creationId xmlns:a16="http://schemas.microsoft.com/office/drawing/2014/main" id="{91204C9A-5EFE-83B2-2D3A-BFA8B8BD6119}"/>
              </a:ext>
            </a:extLst>
          </p:cNvPr>
          <p:cNvSpPr txBox="1">
            <a:spLocks noChangeArrowheads="1"/>
          </p:cNvSpPr>
          <p:nvPr/>
        </p:nvSpPr>
        <p:spPr bwMode="auto">
          <a:xfrm>
            <a:off x="9708862" y="127235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2013</a:t>
            </a:r>
            <a:endParaRPr lang="hu-HU" altLang="en-US" sz="1067" dirty="0">
              <a:solidFill>
                <a:srgbClr val="00B050"/>
              </a:solidFill>
              <a:latin typeface="+mn-lt"/>
              <a:ea typeface="Arial" charset="0"/>
              <a:cs typeface="Arial" charset="0"/>
            </a:endParaRPr>
          </a:p>
        </p:txBody>
      </p:sp>
      <p:sp>
        <p:nvSpPr>
          <p:cNvPr id="43" name="Szövegdoboz 41">
            <a:extLst>
              <a:ext uri="{FF2B5EF4-FFF2-40B4-BE49-F238E27FC236}">
                <a16:creationId xmlns:a16="http://schemas.microsoft.com/office/drawing/2014/main" id="{0F2B8C2D-C2A9-DE1D-BC6E-665732A4B05C}"/>
              </a:ext>
            </a:extLst>
          </p:cNvPr>
          <p:cNvSpPr txBox="1">
            <a:spLocks noChangeArrowheads="1"/>
          </p:cNvSpPr>
          <p:nvPr/>
        </p:nvSpPr>
        <p:spPr bwMode="auto">
          <a:xfrm>
            <a:off x="8096746" y="1032877"/>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2008</a:t>
            </a:r>
            <a:endParaRPr lang="hu-HU" altLang="en-US" sz="1067" dirty="0">
              <a:solidFill>
                <a:srgbClr val="00B050"/>
              </a:solidFill>
              <a:latin typeface="+mn-lt"/>
              <a:ea typeface="Arial" charset="0"/>
              <a:cs typeface="Arial" charset="0"/>
            </a:endParaRPr>
          </a:p>
        </p:txBody>
      </p:sp>
      <p:sp>
        <p:nvSpPr>
          <p:cNvPr id="44" name="Szövegdoboz 41">
            <a:extLst>
              <a:ext uri="{FF2B5EF4-FFF2-40B4-BE49-F238E27FC236}">
                <a16:creationId xmlns:a16="http://schemas.microsoft.com/office/drawing/2014/main" id="{0EDEDB40-B514-EFB2-FDFE-4875D64C1756}"/>
              </a:ext>
            </a:extLst>
          </p:cNvPr>
          <p:cNvSpPr txBox="1">
            <a:spLocks noChangeArrowheads="1"/>
          </p:cNvSpPr>
          <p:nvPr/>
        </p:nvSpPr>
        <p:spPr bwMode="auto">
          <a:xfrm>
            <a:off x="11450940" y="1265407"/>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cs typeface="Arial" charset="0"/>
              </a:rPr>
              <a:t>2023</a:t>
            </a:r>
            <a:endParaRPr lang="hu-HU" altLang="en-US" sz="1067" dirty="0">
              <a:solidFill>
                <a:srgbClr val="00B050"/>
              </a:solidFill>
              <a:latin typeface="+mn-lt"/>
              <a:cs typeface="Arial" charset="0"/>
            </a:endParaRPr>
          </a:p>
        </p:txBody>
      </p:sp>
      <p:sp>
        <p:nvSpPr>
          <p:cNvPr id="45" name="Szövegdoboz 41">
            <a:extLst>
              <a:ext uri="{FF2B5EF4-FFF2-40B4-BE49-F238E27FC236}">
                <a16:creationId xmlns:a16="http://schemas.microsoft.com/office/drawing/2014/main" id="{6BB08566-C690-F496-D2BB-BF561E279BB1}"/>
              </a:ext>
            </a:extLst>
          </p:cNvPr>
          <p:cNvSpPr txBox="1">
            <a:spLocks noChangeArrowheads="1"/>
          </p:cNvSpPr>
          <p:nvPr/>
        </p:nvSpPr>
        <p:spPr bwMode="auto">
          <a:xfrm>
            <a:off x="10894942" y="103693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2021</a:t>
            </a:r>
            <a:endParaRPr lang="hu-HU" altLang="en-US" sz="1067" dirty="0">
              <a:solidFill>
                <a:srgbClr val="00B050"/>
              </a:solidFill>
              <a:latin typeface="+mn-lt"/>
              <a:ea typeface="Arial" charset="0"/>
              <a:cs typeface="Arial" charset="0"/>
            </a:endParaRPr>
          </a:p>
        </p:txBody>
      </p:sp>
      <p:sp>
        <p:nvSpPr>
          <p:cNvPr id="46" name="ZoneTexte 2">
            <a:extLst>
              <a:ext uri="{FF2B5EF4-FFF2-40B4-BE49-F238E27FC236}">
                <a16:creationId xmlns:a16="http://schemas.microsoft.com/office/drawing/2014/main" id="{11A40CBE-1414-162E-5B7B-41669BC573BB}"/>
              </a:ext>
            </a:extLst>
          </p:cNvPr>
          <p:cNvSpPr txBox="1"/>
          <p:nvPr/>
        </p:nvSpPr>
        <p:spPr>
          <a:xfrm rot="16200000">
            <a:off x="-1408109" y="4132986"/>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CEB-FIP Model Code. Durability Chapter</a:t>
            </a:r>
            <a:endParaRPr lang="fr-FR" sz="1400" dirty="0">
              <a:solidFill>
                <a:srgbClr val="FF0000"/>
              </a:solidFill>
              <a:cs typeface="Arial"/>
            </a:endParaRPr>
          </a:p>
        </p:txBody>
      </p:sp>
      <p:sp>
        <p:nvSpPr>
          <p:cNvPr id="47" name="ZoneTexte 2">
            <a:extLst>
              <a:ext uri="{FF2B5EF4-FFF2-40B4-BE49-F238E27FC236}">
                <a16:creationId xmlns:a16="http://schemas.microsoft.com/office/drawing/2014/main" id="{4BF2326A-C632-8097-917D-21DF0B8A830B}"/>
              </a:ext>
            </a:extLst>
          </p:cNvPr>
          <p:cNvSpPr txBox="1"/>
          <p:nvPr/>
        </p:nvSpPr>
        <p:spPr>
          <a:xfrm rot="16200000">
            <a:off x="-992376" y="4041531"/>
            <a:ext cx="4464303" cy="456279"/>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221. Advanced studies on Structural concrete</a:t>
            </a:r>
            <a:endParaRPr lang="fr-FR" sz="1400" dirty="0">
              <a:solidFill>
                <a:srgbClr val="FF0000"/>
              </a:solidFill>
              <a:cs typeface="Arial"/>
            </a:endParaRPr>
          </a:p>
        </p:txBody>
      </p:sp>
      <p:sp>
        <p:nvSpPr>
          <p:cNvPr id="48" name="ZoneTexte 2">
            <a:extLst>
              <a:ext uri="{FF2B5EF4-FFF2-40B4-BE49-F238E27FC236}">
                <a16:creationId xmlns:a16="http://schemas.microsoft.com/office/drawing/2014/main" id="{990D868B-E10A-F3E0-92F5-842F35BBDFB7}"/>
              </a:ext>
            </a:extLst>
          </p:cNvPr>
          <p:cNvSpPr txBox="1"/>
          <p:nvPr/>
        </p:nvSpPr>
        <p:spPr>
          <a:xfrm rot="16200000">
            <a:off x="-478293" y="4043215"/>
            <a:ext cx="4464300" cy="456279"/>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224. Model Uncertainties. Concrete barriers for Environmental Protection</a:t>
            </a:r>
            <a:endParaRPr lang="fr-FR" sz="1400" dirty="0">
              <a:solidFill>
                <a:srgbClr val="FF0000"/>
              </a:solidFill>
              <a:cs typeface="Arial"/>
            </a:endParaRPr>
          </a:p>
        </p:txBody>
      </p:sp>
      <p:sp>
        <p:nvSpPr>
          <p:cNvPr id="50" name="ZoneTexte 2">
            <a:extLst>
              <a:ext uri="{FF2B5EF4-FFF2-40B4-BE49-F238E27FC236}">
                <a16:creationId xmlns:a16="http://schemas.microsoft.com/office/drawing/2014/main" id="{E721CE29-356F-8821-2B62-FFFDD1DFAB33}"/>
              </a:ext>
            </a:extLst>
          </p:cNvPr>
          <p:cNvSpPr txBox="1"/>
          <p:nvPr/>
        </p:nvSpPr>
        <p:spPr>
          <a:xfrm rot="16200000">
            <a:off x="490839" y="4131498"/>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238. New Approach to Durability Design</a:t>
            </a:r>
            <a:endParaRPr lang="fr-FR" sz="1400" dirty="0">
              <a:solidFill>
                <a:srgbClr val="002060"/>
              </a:solidFill>
              <a:cs typeface="Arial"/>
            </a:endParaRPr>
          </a:p>
        </p:txBody>
      </p:sp>
      <p:sp>
        <p:nvSpPr>
          <p:cNvPr id="51" name="ZoneTexte 2">
            <a:extLst>
              <a:ext uri="{FF2B5EF4-FFF2-40B4-BE49-F238E27FC236}">
                <a16:creationId xmlns:a16="http://schemas.microsoft.com/office/drawing/2014/main" id="{D269FF8C-17D5-D82E-EAA1-CBB66DF5BB5B}"/>
              </a:ext>
            </a:extLst>
          </p:cNvPr>
          <p:cNvSpPr txBox="1"/>
          <p:nvPr/>
        </p:nvSpPr>
        <p:spPr>
          <a:xfrm rot="16200000">
            <a:off x="822991" y="4132985"/>
            <a:ext cx="4464300" cy="276742"/>
          </a:xfrm>
          <a:prstGeom prst="rect">
            <a:avLst/>
          </a:prstGeom>
          <a:noFill/>
        </p:spPr>
        <p:txBody>
          <a:bodyPr wrap="square" rtlCol="0">
            <a:spAutoFit/>
          </a:bodyPr>
          <a:lstStyle/>
          <a:p>
            <a:pPr algn="r">
              <a:lnSpc>
                <a:spcPts val="1400"/>
              </a:lnSpc>
            </a:pPr>
            <a:r>
              <a:rPr lang="en-US" sz="1400" dirty="0">
                <a:solidFill>
                  <a:srgbClr val="002060"/>
                </a:solidFill>
                <a:cs typeface="Arial"/>
              </a:rPr>
              <a:t>FIP Report. Practical design of structural concrete</a:t>
            </a:r>
            <a:endParaRPr lang="fr-FR" sz="1400" dirty="0">
              <a:solidFill>
                <a:srgbClr val="002060"/>
              </a:solidFill>
              <a:cs typeface="Arial"/>
            </a:endParaRPr>
          </a:p>
        </p:txBody>
      </p:sp>
      <p:sp>
        <p:nvSpPr>
          <p:cNvPr id="52" name="ZoneTexte 2">
            <a:extLst>
              <a:ext uri="{FF2B5EF4-FFF2-40B4-BE49-F238E27FC236}">
                <a16:creationId xmlns:a16="http://schemas.microsoft.com/office/drawing/2014/main" id="{B3769875-F88C-51EE-1598-086B0D7F5D1E}"/>
              </a:ext>
            </a:extLst>
          </p:cNvPr>
          <p:cNvSpPr txBox="1"/>
          <p:nvPr/>
        </p:nvSpPr>
        <p:spPr>
          <a:xfrm rot="16200000">
            <a:off x="4336198" y="3997934"/>
            <a:ext cx="4464300" cy="543867"/>
          </a:xfrm>
          <a:prstGeom prst="rect">
            <a:avLst/>
          </a:prstGeom>
          <a:noFill/>
        </p:spPr>
        <p:txBody>
          <a:bodyPr wrap="square" rtlCol="0">
            <a:spAutoFit/>
          </a:bodyPr>
          <a:lstStyle/>
          <a:p>
            <a:pPr algn="r"/>
            <a:r>
              <a:rPr lang="en-US" sz="1467" dirty="0">
                <a:solidFill>
                  <a:srgbClr val="00B050"/>
                </a:solidFill>
                <a:cs typeface="Arial"/>
              </a:rPr>
              <a:t>fib Bulletin 18. Recycling of offshore concrete structures</a:t>
            </a:r>
            <a:endParaRPr lang="fr-FR" sz="1467" dirty="0">
              <a:solidFill>
                <a:srgbClr val="00B050"/>
              </a:solidFill>
              <a:cs typeface="Arial"/>
            </a:endParaRPr>
          </a:p>
        </p:txBody>
      </p:sp>
      <p:sp>
        <p:nvSpPr>
          <p:cNvPr id="53" name="ZoneTexte 2">
            <a:extLst>
              <a:ext uri="{FF2B5EF4-FFF2-40B4-BE49-F238E27FC236}">
                <a16:creationId xmlns:a16="http://schemas.microsoft.com/office/drawing/2014/main" id="{FB59CED1-5A46-DA1A-680A-037D94220309}"/>
              </a:ext>
            </a:extLst>
          </p:cNvPr>
          <p:cNvSpPr txBox="1"/>
          <p:nvPr/>
        </p:nvSpPr>
        <p:spPr>
          <a:xfrm rot="16200000">
            <a:off x="4941629" y="4109514"/>
            <a:ext cx="4464300" cy="318100"/>
          </a:xfrm>
          <a:prstGeom prst="rect">
            <a:avLst/>
          </a:prstGeom>
          <a:noFill/>
        </p:spPr>
        <p:txBody>
          <a:bodyPr wrap="square" rtlCol="0">
            <a:spAutoFit/>
          </a:bodyPr>
          <a:lstStyle/>
          <a:p>
            <a:pPr algn="r"/>
            <a:r>
              <a:rPr lang="en-US" sz="1467" dirty="0">
                <a:solidFill>
                  <a:srgbClr val="00B050"/>
                </a:solidFill>
                <a:cs typeface="Arial"/>
              </a:rPr>
              <a:t>fib Bulletin 21. Environmental issues in prefabrication</a:t>
            </a:r>
            <a:endParaRPr lang="fr-FR" sz="1467" dirty="0">
              <a:solidFill>
                <a:srgbClr val="00B050"/>
              </a:solidFill>
              <a:cs typeface="Arial"/>
            </a:endParaRPr>
          </a:p>
        </p:txBody>
      </p:sp>
      <p:sp>
        <p:nvSpPr>
          <p:cNvPr id="54" name="ZoneTexte 2">
            <a:extLst>
              <a:ext uri="{FF2B5EF4-FFF2-40B4-BE49-F238E27FC236}">
                <a16:creationId xmlns:a16="http://schemas.microsoft.com/office/drawing/2014/main" id="{757409B6-A106-5F6E-2ED9-4C98DD869A1E}"/>
              </a:ext>
            </a:extLst>
          </p:cNvPr>
          <p:cNvSpPr txBox="1"/>
          <p:nvPr/>
        </p:nvSpPr>
        <p:spPr>
          <a:xfrm rot="16200000">
            <a:off x="5331241" y="4111201"/>
            <a:ext cx="4464300" cy="318100"/>
          </a:xfrm>
          <a:prstGeom prst="rect">
            <a:avLst/>
          </a:prstGeom>
          <a:noFill/>
        </p:spPr>
        <p:txBody>
          <a:bodyPr wrap="square" rtlCol="0">
            <a:spAutoFit/>
          </a:bodyPr>
          <a:lstStyle/>
          <a:p>
            <a:pPr algn="r"/>
            <a:r>
              <a:rPr lang="en-US" sz="1467" dirty="0">
                <a:solidFill>
                  <a:srgbClr val="00B050"/>
                </a:solidFill>
                <a:cs typeface="Arial"/>
              </a:rPr>
              <a:t>fib Bulletin 23. Environmental effects of concrete</a:t>
            </a:r>
            <a:endParaRPr lang="fr-FR" sz="1467" dirty="0">
              <a:solidFill>
                <a:srgbClr val="00B050"/>
              </a:solidFill>
              <a:cs typeface="Arial"/>
            </a:endParaRPr>
          </a:p>
        </p:txBody>
      </p:sp>
      <p:sp>
        <p:nvSpPr>
          <p:cNvPr id="55" name="ZoneTexte 2">
            <a:extLst>
              <a:ext uri="{FF2B5EF4-FFF2-40B4-BE49-F238E27FC236}">
                <a16:creationId xmlns:a16="http://schemas.microsoft.com/office/drawing/2014/main" id="{2A327031-553D-D3F4-C8A3-22E079FEF8AA}"/>
              </a:ext>
            </a:extLst>
          </p:cNvPr>
          <p:cNvSpPr txBox="1"/>
          <p:nvPr/>
        </p:nvSpPr>
        <p:spPr>
          <a:xfrm rot="16200000">
            <a:off x="5710671" y="4109512"/>
            <a:ext cx="4464300" cy="318100"/>
          </a:xfrm>
          <a:prstGeom prst="rect">
            <a:avLst/>
          </a:prstGeom>
          <a:noFill/>
        </p:spPr>
        <p:txBody>
          <a:bodyPr wrap="square" rtlCol="0">
            <a:spAutoFit/>
          </a:bodyPr>
          <a:lstStyle/>
          <a:p>
            <a:pPr algn="r"/>
            <a:r>
              <a:rPr lang="en-US" sz="1467" dirty="0">
                <a:solidFill>
                  <a:srgbClr val="00B050"/>
                </a:solidFill>
                <a:cs typeface="Arial"/>
              </a:rPr>
              <a:t>fib Bulletin 28 Environmental design</a:t>
            </a:r>
            <a:endParaRPr lang="fr-FR" sz="1467" dirty="0">
              <a:solidFill>
                <a:srgbClr val="00B050"/>
              </a:solidFill>
              <a:cs typeface="Arial"/>
            </a:endParaRPr>
          </a:p>
        </p:txBody>
      </p:sp>
      <p:sp>
        <p:nvSpPr>
          <p:cNvPr id="56" name="ZoneTexte 2">
            <a:extLst>
              <a:ext uri="{FF2B5EF4-FFF2-40B4-BE49-F238E27FC236}">
                <a16:creationId xmlns:a16="http://schemas.microsoft.com/office/drawing/2014/main" id="{C491BDAC-31ED-F053-DA4B-62DCFD4EE618}"/>
              </a:ext>
            </a:extLst>
          </p:cNvPr>
          <p:cNvSpPr txBox="1"/>
          <p:nvPr/>
        </p:nvSpPr>
        <p:spPr>
          <a:xfrm rot="16200000">
            <a:off x="1147470" y="4131880"/>
            <a:ext cx="4464300" cy="276742"/>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34 Model Code for service life design</a:t>
            </a:r>
            <a:endParaRPr lang="fr-FR" sz="1400" dirty="0">
              <a:solidFill>
                <a:srgbClr val="00B050"/>
              </a:solidFill>
              <a:cs typeface="Arial"/>
            </a:endParaRPr>
          </a:p>
        </p:txBody>
      </p:sp>
      <p:sp>
        <p:nvSpPr>
          <p:cNvPr id="57" name="ZoneTexte 2">
            <a:extLst>
              <a:ext uri="{FF2B5EF4-FFF2-40B4-BE49-F238E27FC236}">
                <a16:creationId xmlns:a16="http://schemas.microsoft.com/office/drawing/2014/main" id="{57F75AEE-FCFC-D2C7-38DB-42E5E5D7EDC5}"/>
              </a:ext>
            </a:extLst>
          </p:cNvPr>
          <p:cNvSpPr txBox="1"/>
          <p:nvPr/>
        </p:nvSpPr>
        <p:spPr>
          <a:xfrm rot="16200000">
            <a:off x="6117526" y="3998316"/>
            <a:ext cx="4464300" cy="543867"/>
          </a:xfrm>
          <a:prstGeom prst="rect">
            <a:avLst/>
          </a:prstGeom>
          <a:noFill/>
        </p:spPr>
        <p:txBody>
          <a:bodyPr wrap="square" rtlCol="0">
            <a:spAutoFit/>
          </a:bodyPr>
          <a:lstStyle/>
          <a:p>
            <a:pPr algn="r"/>
            <a:r>
              <a:rPr lang="en-US" sz="1467" dirty="0">
                <a:solidFill>
                  <a:srgbClr val="00B050"/>
                </a:solidFill>
                <a:cs typeface="Arial"/>
              </a:rPr>
              <a:t>fib Bulletin 47. Environmental design of concrete structures – general principles</a:t>
            </a:r>
            <a:endParaRPr lang="fr-FR" sz="1467" dirty="0">
              <a:solidFill>
                <a:srgbClr val="00B050"/>
              </a:solidFill>
              <a:cs typeface="Arial"/>
            </a:endParaRPr>
          </a:p>
        </p:txBody>
      </p:sp>
      <p:sp>
        <p:nvSpPr>
          <p:cNvPr id="58" name="ZoneTexte 2">
            <a:extLst>
              <a:ext uri="{FF2B5EF4-FFF2-40B4-BE49-F238E27FC236}">
                <a16:creationId xmlns:a16="http://schemas.microsoft.com/office/drawing/2014/main" id="{61EF3C30-C82A-62E2-36FA-7106E8BEE4EC}"/>
              </a:ext>
            </a:extLst>
          </p:cNvPr>
          <p:cNvSpPr txBox="1"/>
          <p:nvPr/>
        </p:nvSpPr>
        <p:spPr>
          <a:xfrm rot="16200000">
            <a:off x="6674241" y="3996829"/>
            <a:ext cx="4464300" cy="543867"/>
          </a:xfrm>
          <a:prstGeom prst="rect">
            <a:avLst/>
          </a:prstGeom>
          <a:noFill/>
        </p:spPr>
        <p:txBody>
          <a:bodyPr wrap="square" rtlCol="0">
            <a:spAutoFit/>
          </a:bodyPr>
          <a:lstStyle/>
          <a:p>
            <a:pPr algn="r"/>
            <a:r>
              <a:rPr lang="en-US" sz="1467" dirty="0">
                <a:solidFill>
                  <a:srgbClr val="00B050"/>
                </a:solidFill>
                <a:cs typeface="Arial"/>
              </a:rPr>
              <a:t>fib Bulletin 67. Guidelines for green concrete structures</a:t>
            </a:r>
            <a:endParaRPr lang="fr-FR" sz="1467" dirty="0">
              <a:solidFill>
                <a:srgbClr val="00B050"/>
              </a:solidFill>
              <a:cs typeface="Arial"/>
            </a:endParaRPr>
          </a:p>
        </p:txBody>
      </p:sp>
      <p:sp>
        <p:nvSpPr>
          <p:cNvPr id="59" name="ZoneTexte 2">
            <a:extLst>
              <a:ext uri="{FF2B5EF4-FFF2-40B4-BE49-F238E27FC236}">
                <a16:creationId xmlns:a16="http://schemas.microsoft.com/office/drawing/2014/main" id="{4E3F0331-BAFA-7DA1-EB62-62EB5EC51994}"/>
              </a:ext>
            </a:extLst>
          </p:cNvPr>
          <p:cNvSpPr txBox="1"/>
          <p:nvPr/>
        </p:nvSpPr>
        <p:spPr>
          <a:xfrm rot="16200000">
            <a:off x="7162105" y="3998315"/>
            <a:ext cx="4464300" cy="543867"/>
          </a:xfrm>
          <a:prstGeom prst="rect">
            <a:avLst/>
          </a:prstGeom>
          <a:noFill/>
        </p:spPr>
        <p:txBody>
          <a:bodyPr wrap="square" rtlCol="0">
            <a:spAutoFit/>
          </a:bodyPr>
          <a:lstStyle/>
          <a:p>
            <a:pPr algn="r"/>
            <a:r>
              <a:rPr lang="en-US" sz="1467" dirty="0">
                <a:solidFill>
                  <a:srgbClr val="00B050"/>
                </a:solidFill>
                <a:cs typeface="Arial"/>
              </a:rPr>
              <a:t>fib Bulletin 71. Integrated life cycle assessment of concrete structures</a:t>
            </a:r>
            <a:endParaRPr lang="fr-FR" sz="1467" dirty="0">
              <a:solidFill>
                <a:srgbClr val="00B050"/>
              </a:solidFill>
              <a:cs typeface="Arial"/>
            </a:endParaRPr>
          </a:p>
        </p:txBody>
      </p:sp>
      <p:sp>
        <p:nvSpPr>
          <p:cNvPr id="60" name="ZoneTexte 2">
            <a:extLst>
              <a:ext uri="{FF2B5EF4-FFF2-40B4-BE49-F238E27FC236}">
                <a16:creationId xmlns:a16="http://schemas.microsoft.com/office/drawing/2014/main" id="{AB95C0D5-304B-8AA5-2736-EA239032F6AF}"/>
              </a:ext>
            </a:extLst>
          </p:cNvPr>
          <p:cNvSpPr txBox="1"/>
          <p:nvPr/>
        </p:nvSpPr>
        <p:spPr>
          <a:xfrm rot="16200000">
            <a:off x="7718819" y="4109713"/>
            <a:ext cx="4464300" cy="318100"/>
          </a:xfrm>
          <a:prstGeom prst="rect">
            <a:avLst/>
          </a:prstGeom>
          <a:noFill/>
        </p:spPr>
        <p:txBody>
          <a:bodyPr wrap="square" rtlCol="0">
            <a:spAutoFit/>
          </a:bodyPr>
          <a:lstStyle/>
          <a:p>
            <a:pPr algn="r"/>
            <a:r>
              <a:rPr lang="en-US" sz="1467" dirty="0">
                <a:solidFill>
                  <a:srgbClr val="00B050"/>
                </a:solidFill>
                <a:cs typeface="Arial"/>
              </a:rPr>
              <a:t>Model Code 2010. Sustainability design chapter</a:t>
            </a:r>
            <a:endParaRPr lang="fr-FR" sz="1467" dirty="0">
              <a:solidFill>
                <a:srgbClr val="00B050"/>
              </a:solidFill>
              <a:cs typeface="Arial"/>
            </a:endParaRPr>
          </a:p>
        </p:txBody>
      </p:sp>
      <p:sp>
        <p:nvSpPr>
          <p:cNvPr id="61" name="ZoneTexte 2">
            <a:extLst>
              <a:ext uri="{FF2B5EF4-FFF2-40B4-BE49-F238E27FC236}">
                <a16:creationId xmlns:a16="http://schemas.microsoft.com/office/drawing/2014/main" id="{4B7229F7-BF48-2931-CC6A-812EE91026A5}"/>
              </a:ext>
            </a:extLst>
          </p:cNvPr>
          <p:cNvSpPr txBox="1"/>
          <p:nvPr/>
        </p:nvSpPr>
        <p:spPr>
          <a:xfrm rot="16200000">
            <a:off x="8111898" y="4112307"/>
            <a:ext cx="4464303" cy="318100"/>
          </a:xfrm>
          <a:prstGeom prst="rect">
            <a:avLst/>
          </a:prstGeom>
          <a:noFill/>
        </p:spPr>
        <p:txBody>
          <a:bodyPr wrap="square" rtlCol="0">
            <a:spAutoFit/>
          </a:bodyPr>
          <a:lstStyle/>
          <a:p>
            <a:pPr algn="r"/>
            <a:r>
              <a:rPr lang="en-US" sz="1467" dirty="0">
                <a:solidFill>
                  <a:srgbClr val="00B050"/>
                </a:solidFill>
                <a:cs typeface="Arial"/>
              </a:rPr>
              <a:t>fib Bulletin 83. Chapter on sustainability</a:t>
            </a:r>
            <a:endParaRPr lang="fr-FR" sz="1467" dirty="0">
              <a:solidFill>
                <a:srgbClr val="00B050"/>
              </a:solidFill>
              <a:cs typeface="Arial"/>
            </a:endParaRPr>
          </a:p>
        </p:txBody>
      </p:sp>
      <p:sp>
        <p:nvSpPr>
          <p:cNvPr id="62" name="ZoneTexte 2">
            <a:extLst>
              <a:ext uri="{FF2B5EF4-FFF2-40B4-BE49-F238E27FC236}">
                <a16:creationId xmlns:a16="http://schemas.microsoft.com/office/drawing/2014/main" id="{CDFCEB04-8E9B-1BC3-9661-A538551B61AD}"/>
              </a:ext>
            </a:extLst>
          </p:cNvPr>
          <p:cNvSpPr txBox="1"/>
          <p:nvPr/>
        </p:nvSpPr>
        <p:spPr>
          <a:xfrm rot="16200000">
            <a:off x="8489950" y="4110818"/>
            <a:ext cx="4464300" cy="318100"/>
          </a:xfrm>
          <a:prstGeom prst="rect">
            <a:avLst/>
          </a:prstGeom>
          <a:noFill/>
        </p:spPr>
        <p:txBody>
          <a:bodyPr wrap="square" rtlCol="0">
            <a:spAutoFit/>
          </a:bodyPr>
          <a:lstStyle/>
          <a:p>
            <a:pPr algn="r"/>
            <a:r>
              <a:rPr lang="en-US" sz="1467" dirty="0">
                <a:solidFill>
                  <a:srgbClr val="00B050"/>
                </a:solidFill>
                <a:cs typeface="Arial"/>
              </a:rPr>
              <a:t>fib Bulletin 88. Sustainability of precast structures</a:t>
            </a:r>
            <a:endParaRPr lang="fr-FR" sz="1467" dirty="0">
              <a:solidFill>
                <a:srgbClr val="00B050"/>
              </a:solidFill>
              <a:cs typeface="Arial"/>
            </a:endParaRPr>
          </a:p>
        </p:txBody>
      </p:sp>
      <p:sp>
        <p:nvSpPr>
          <p:cNvPr id="63" name="ZoneTexte 2">
            <a:extLst>
              <a:ext uri="{FF2B5EF4-FFF2-40B4-BE49-F238E27FC236}">
                <a16:creationId xmlns:a16="http://schemas.microsoft.com/office/drawing/2014/main" id="{828D5B39-708B-70C0-593E-430AB3E86DA1}"/>
              </a:ext>
            </a:extLst>
          </p:cNvPr>
          <p:cNvSpPr txBox="1"/>
          <p:nvPr/>
        </p:nvSpPr>
        <p:spPr>
          <a:xfrm rot="16200000">
            <a:off x="8916049" y="3999421"/>
            <a:ext cx="4464300" cy="543867"/>
          </a:xfrm>
          <a:prstGeom prst="rect">
            <a:avLst/>
          </a:prstGeom>
          <a:noFill/>
        </p:spPr>
        <p:txBody>
          <a:bodyPr wrap="square" rtlCol="0">
            <a:spAutoFit/>
          </a:bodyPr>
          <a:lstStyle/>
          <a:p>
            <a:pPr algn="r"/>
            <a:r>
              <a:rPr lang="en-US" sz="1467" dirty="0">
                <a:solidFill>
                  <a:srgbClr val="00B050"/>
                </a:solidFill>
                <a:cs typeface="Arial"/>
              </a:rPr>
              <a:t>fib Bulletin of TG1.8 Industrial floor. Chapter on sustainability. To be published </a:t>
            </a:r>
            <a:endParaRPr lang="fr-FR" sz="1467" dirty="0">
              <a:solidFill>
                <a:srgbClr val="00B050"/>
              </a:solidFill>
              <a:cs typeface="Arial"/>
            </a:endParaRPr>
          </a:p>
        </p:txBody>
      </p:sp>
      <p:sp>
        <p:nvSpPr>
          <p:cNvPr id="64" name="ZoneTexte 2">
            <a:extLst>
              <a:ext uri="{FF2B5EF4-FFF2-40B4-BE49-F238E27FC236}">
                <a16:creationId xmlns:a16="http://schemas.microsoft.com/office/drawing/2014/main" id="{BDE90101-471A-59F3-97F8-6A364D34260A}"/>
              </a:ext>
            </a:extLst>
          </p:cNvPr>
          <p:cNvSpPr txBox="1"/>
          <p:nvPr/>
        </p:nvSpPr>
        <p:spPr>
          <a:xfrm rot="16200000">
            <a:off x="9472763" y="4110817"/>
            <a:ext cx="4464300" cy="318100"/>
          </a:xfrm>
          <a:prstGeom prst="rect">
            <a:avLst/>
          </a:prstGeom>
          <a:noFill/>
        </p:spPr>
        <p:txBody>
          <a:bodyPr wrap="square" rtlCol="0">
            <a:spAutoFit/>
          </a:bodyPr>
          <a:lstStyle/>
          <a:p>
            <a:pPr algn="r"/>
            <a:r>
              <a:rPr lang="en-US" sz="1467" dirty="0">
                <a:solidFill>
                  <a:srgbClr val="00B050"/>
                </a:solidFill>
                <a:cs typeface="Arial"/>
              </a:rPr>
              <a:t>Model Code 2020. Sustainability framework </a:t>
            </a:r>
            <a:endParaRPr lang="fr-FR" sz="1467" dirty="0">
              <a:solidFill>
                <a:srgbClr val="00B050"/>
              </a:solidFill>
              <a:cs typeface="Arial"/>
            </a:endParaRPr>
          </a:p>
        </p:txBody>
      </p:sp>
      <p:sp>
        <p:nvSpPr>
          <p:cNvPr id="66" name="ZoneTexte 2">
            <a:extLst>
              <a:ext uri="{FF2B5EF4-FFF2-40B4-BE49-F238E27FC236}">
                <a16:creationId xmlns:a16="http://schemas.microsoft.com/office/drawing/2014/main" id="{1AE6A1A2-4C6A-441B-AC76-2437ED4CEF26}"/>
              </a:ext>
            </a:extLst>
          </p:cNvPr>
          <p:cNvSpPr txBox="1"/>
          <p:nvPr/>
        </p:nvSpPr>
        <p:spPr>
          <a:xfrm rot="16200000">
            <a:off x="50213" y="4042112"/>
            <a:ext cx="4464303" cy="456279"/>
          </a:xfrm>
          <a:prstGeom prst="rect">
            <a:avLst/>
          </a:prstGeom>
          <a:noFill/>
        </p:spPr>
        <p:txBody>
          <a:bodyPr wrap="square" rtlCol="0">
            <a:spAutoFit/>
          </a:bodyPr>
          <a:lstStyle/>
          <a:p>
            <a:pPr algn="r">
              <a:lnSpc>
                <a:spcPts val="1400"/>
              </a:lnSpc>
            </a:pPr>
            <a:r>
              <a:rPr lang="en-US" sz="1400" dirty="0">
                <a:solidFill>
                  <a:srgbClr val="002060"/>
                </a:solidFill>
                <a:cs typeface="Arial"/>
              </a:rPr>
              <a:t>FIP Report. Durability of concrete structures in the North Sea</a:t>
            </a:r>
          </a:p>
        </p:txBody>
      </p:sp>
      <p:cxnSp>
        <p:nvCxnSpPr>
          <p:cNvPr id="68" name="Egyenes összekötő 32">
            <a:extLst>
              <a:ext uri="{FF2B5EF4-FFF2-40B4-BE49-F238E27FC236}">
                <a16:creationId xmlns:a16="http://schemas.microsoft.com/office/drawing/2014/main" id="{FB571CB6-A7AC-F16A-4FCB-4FBFAD6EC6A1}"/>
              </a:ext>
            </a:extLst>
          </p:cNvPr>
          <p:cNvCxnSpPr>
            <a:cxnSpLocks/>
          </p:cNvCxnSpPr>
          <p:nvPr/>
        </p:nvCxnSpPr>
        <p:spPr>
          <a:xfrm flipH="1">
            <a:off x="3754320" y="1289332"/>
            <a:ext cx="0" cy="738755"/>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Szövegdoboz 43">
            <a:extLst>
              <a:ext uri="{FF2B5EF4-FFF2-40B4-BE49-F238E27FC236}">
                <a16:creationId xmlns:a16="http://schemas.microsoft.com/office/drawing/2014/main" id="{AC6DCB50-568D-88BB-F284-AE2B6BDE92E3}"/>
              </a:ext>
            </a:extLst>
          </p:cNvPr>
          <p:cNvSpPr txBox="1">
            <a:spLocks noChangeArrowheads="1"/>
          </p:cNvSpPr>
          <p:nvPr/>
        </p:nvSpPr>
        <p:spPr bwMode="auto">
          <a:xfrm>
            <a:off x="3503794" y="102714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2019</a:t>
            </a:r>
            <a:endParaRPr lang="hu-HU" altLang="en-US" sz="1067" dirty="0">
              <a:solidFill>
                <a:srgbClr val="00B050"/>
              </a:solidFill>
              <a:latin typeface="+mn-lt"/>
              <a:ea typeface="Arial" charset="0"/>
              <a:cs typeface="Arial" charset="0"/>
            </a:endParaRPr>
          </a:p>
        </p:txBody>
      </p:sp>
      <p:sp>
        <p:nvSpPr>
          <p:cNvPr id="70" name="ZoneTexte 2">
            <a:extLst>
              <a:ext uri="{FF2B5EF4-FFF2-40B4-BE49-F238E27FC236}">
                <a16:creationId xmlns:a16="http://schemas.microsoft.com/office/drawing/2014/main" id="{9DA43F8E-75D7-312E-49F3-0086B5B9A187}"/>
              </a:ext>
            </a:extLst>
          </p:cNvPr>
          <p:cNvSpPr txBox="1"/>
          <p:nvPr/>
        </p:nvSpPr>
        <p:spPr>
          <a:xfrm rot="16200000">
            <a:off x="1535294" y="4029397"/>
            <a:ext cx="4438054"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90. Externally applied </a:t>
            </a:r>
            <a:r>
              <a:rPr lang="en-US" sz="1400" dirty="0" err="1">
                <a:solidFill>
                  <a:srgbClr val="00B050"/>
                </a:solidFill>
                <a:cs typeface="Arial"/>
              </a:rPr>
              <a:t>FRP</a:t>
            </a:r>
            <a:r>
              <a:rPr lang="en-US" sz="1400" dirty="0">
                <a:solidFill>
                  <a:srgbClr val="00B050"/>
                </a:solidFill>
                <a:cs typeface="Arial"/>
              </a:rPr>
              <a:t> reinforcement for concrete structures</a:t>
            </a:r>
            <a:endParaRPr lang="fr-FR" sz="1400" dirty="0">
              <a:solidFill>
                <a:srgbClr val="00B050"/>
              </a:solidFill>
              <a:cs typeface="Arial"/>
            </a:endParaRPr>
          </a:p>
        </p:txBody>
      </p:sp>
      <p:cxnSp>
        <p:nvCxnSpPr>
          <p:cNvPr id="71" name="Egyenes összekötő 32">
            <a:extLst>
              <a:ext uri="{FF2B5EF4-FFF2-40B4-BE49-F238E27FC236}">
                <a16:creationId xmlns:a16="http://schemas.microsoft.com/office/drawing/2014/main" id="{A01B4968-E7FB-AD9E-732A-6E84B3575452}"/>
              </a:ext>
            </a:extLst>
          </p:cNvPr>
          <p:cNvCxnSpPr/>
          <p:nvPr/>
        </p:nvCxnSpPr>
        <p:spPr>
          <a:xfrm>
            <a:off x="4221360" y="1552891"/>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Szövegdoboz 43">
            <a:extLst>
              <a:ext uri="{FF2B5EF4-FFF2-40B4-BE49-F238E27FC236}">
                <a16:creationId xmlns:a16="http://schemas.microsoft.com/office/drawing/2014/main" id="{85C7A9C8-3AC1-2C90-08FD-74DFA5D4B146}"/>
              </a:ext>
            </a:extLst>
          </p:cNvPr>
          <p:cNvSpPr txBox="1">
            <a:spLocks noChangeArrowheads="1"/>
          </p:cNvSpPr>
          <p:nvPr/>
        </p:nvSpPr>
        <p:spPr bwMode="auto">
          <a:xfrm>
            <a:off x="3982496" y="129462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2020</a:t>
            </a:r>
            <a:endParaRPr lang="hu-HU" altLang="en-US" sz="1067" dirty="0">
              <a:solidFill>
                <a:srgbClr val="00B050"/>
              </a:solidFill>
              <a:latin typeface="+mn-lt"/>
              <a:ea typeface="Arial" charset="0"/>
              <a:cs typeface="Arial" charset="0"/>
            </a:endParaRPr>
          </a:p>
        </p:txBody>
      </p:sp>
      <p:sp>
        <p:nvSpPr>
          <p:cNvPr id="73" name="ZoneTexte 2">
            <a:extLst>
              <a:ext uri="{FF2B5EF4-FFF2-40B4-BE49-F238E27FC236}">
                <a16:creationId xmlns:a16="http://schemas.microsoft.com/office/drawing/2014/main" id="{DF67702D-F7A9-E872-BBA5-78976ACB331C}"/>
              </a:ext>
            </a:extLst>
          </p:cNvPr>
          <p:cNvSpPr txBox="1"/>
          <p:nvPr/>
        </p:nvSpPr>
        <p:spPr>
          <a:xfrm rot="16200000">
            <a:off x="2005438" y="4021232"/>
            <a:ext cx="4407633"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93. Birth certificate and through life management documentation</a:t>
            </a:r>
            <a:endParaRPr lang="fr-FR" sz="1400" dirty="0">
              <a:solidFill>
                <a:srgbClr val="00B050"/>
              </a:solidFill>
              <a:cs typeface="Arial"/>
            </a:endParaRPr>
          </a:p>
        </p:txBody>
      </p:sp>
      <p:cxnSp>
        <p:nvCxnSpPr>
          <p:cNvPr id="74" name="Egyenes összekötő 32">
            <a:extLst>
              <a:ext uri="{FF2B5EF4-FFF2-40B4-BE49-F238E27FC236}">
                <a16:creationId xmlns:a16="http://schemas.microsoft.com/office/drawing/2014/main" id="{D8CFC6F7-20EA-ED0E-8ABC-B2B425D14290}"/>
              </a:ext>
            </a:extLst>
          </p:cNvPr>
          <p:cNvCxnSpPr>
            <a:cxnSpLocks/>
            <a:stCxn id="75" idx="2"/>
          </p:cNvCxnSpPr>
          <p:nvPr/>
        </p:nvCxnSpPr>
        <p:spPr>
          <a:xfrm flipH="1">
            <a:off x="4718288" y="1436538"/>
            <a:ext cx="0" cy="59651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Szövegdoboz 43">
            <a:extLst>
              <a:ext uri="{FF2B5EF4-FFF2-40B4-BE49-F238E27FC236}">
                <a16:creationId xmlns:a16="http://schemas.microsoft.com/office/drawing/2014/main" id="{A5908F4F-2D5B-6DD0-5BB5-53EBE68D059A}"/>
              </a:ext>
            </a:extLst>
          </p:cNvPr>
          <p:cNvSpPr txBox="1">
            <a:spLocks noChangeArrowheads="1"/>
          </p:cNvSpPr>
          <p:nvPr/>
        </p:nvSpPr>
        <p:spPr bwMode="auto">
          <a:xfrm>
            <a:off x="4479424" y="1179993"/>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2022</a:t>
            </a:r>
            <a:endParaRPr lang="hu-HU" altLang="en-US" sz="1067" dirty="0">
              <a:solidFill>
                <a:srgbClr val="00B050"/>
              </a:solidFill>
              <a:latin typeface="+mn-lt"/>
              <a:ea typeface="Arial" charset="0"/>
              <a:cs typeface="Arial" charset="0"/>
            </a:endParaRPr>
          </a:p>
        </p:txBody>
      </p:sp>
      <p:sp>
        <p:nvSpPr>
          <p:cNvPr id="76" name="ZoneTexte 2">
            <a:extLst>
              <a:ext uri="{FF2B5EF4-FFF2-40B4-BE49-F238E27FC236}">
                <a16:creationId xmlns:a16="http://schemas.microsoft.com/office/drawing/2014/main" id="{75AE6545-3E27-7B0F-5C4B-4CB29C101945}"/>
              </a:ext>
            </a:extLst>
          </p:cNvPr>
          <p:cNvSpPr txBox="1"/>
          <p:nvPr/>
        </p:nvSpPr>
        <p:spPr>
          <a:xfrm rot="16200000">
            <a:off x="2486620" y="4014978"/>
            <a:ext cx="4420140"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102. Guide for Protection and Repair of Concrete Structures</a:t>
            </a:r>
            <a:endParaRPr lang="fr-FR" sz="1400" dirty="0">
              <a:solidFill>
                <a:srgbClr val="00B050"/>
              </a:solidFill>
              <a:cs typeface="Arial"/>
            </a:endParaRPr>
          </a:p>
        </p:txBody>
      </p:sp>
      <p:cxnSp>
        <p:nvCxnSpPr>
          <p:cNvPr id="77" name="Egyenes összekötő 32">
            <a:extLst>
              <a:ext uri="{FF2B5EF4-FFF2-40B4-BE49-F238E27FC236}">
                <a16:creationId xmlns:a16="http://schemas.microsoft.com/office/drawing/2014/main" id="{B769446F-D11E-88F1-A27A-07B65E96FEC1}"/>
              </a:ext>
            </a:extLst>
          </p:cNvPr>
          <p:cNvCxnSpPr/>
          <p:nvPr/>
        </p:nvCxnSpPr>
        <p:spPr>
          <a:xfrm>
            <a:off x="5273507" y="1571614"/>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Szövegdoboz 43">
            <a:extLst>
              <a:ext uri="{FF2B5EF4-FFF2-40B4-BE49-F238E27FC236}">
                <a16:creationId xmlns:a16="http://schemas.microsoft.com/office/drawing/2014/main" id="{B2B59CEA-E098-F6E1-7B26-764FC4136D9B}"/>
              </a:ext>
            </a:extLst>
          </p:cNvPr>
          <p:cNvSpPr txBox="1">
            <a:spLocks noChangeArrowheads="1"/>
          </p:cNvSpPr>
          <p:nvPr/>
        </p:nvSpPr>
        <p:spPr bwMode="auto">
          <a:xfrm>
            <a:off x="5034643" y="1313343"/>
            <a:ext cx="515597"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nSpc>
                <a:spcPts val="1400"/>
              </a:lnSpc>
            </a:pPr>
            <a:r>
              <a:rPr lang="es-ES" altLang="en-US" sz="1050" dirty="0">
                <a:solidFill>
                  <a:srgbClr val="00B050"/>
                </a:solidFill>
                <a:latin typeface="+mn-lt"/>
                <a:ea typeface="Arial" charset="0"/>
                <a:cs typeface="Arial" charset="0"/>
              </a:rPr>
              <a:t>2023</a:t>
            </a:r>
            <a:endParaRPr lang="hu-HU" altLang="en-US" sz="1050" dirty="0">
              <a:solidFill>
                <a:srgbClr val="00B050"/>
              </a:solidFill>
              <a:latin typeface="+mn-lt"/>
              <a:ea typeface="Arial" charset="0"/>
              <a:cs typeface="Arial" charset="0"/>
            </a:endParaRPr>
          </a:p>
        </p:txBody>
      </p:sp>
      <p:sp>
        <p:nvSpPr>
          <p:cNvPr id="79" name="ZoneTexte 2">
            <a:extLst>
              <a:ext uri="{FF2B5EF4-FFF2-40B4-BE49-F238E27FC236}">
                <a16:creationId xmlns:a16="http://schemas.microsoft.com/office/drawing/2014/main" id="{B804287F-4068-E5B0-3FFB-C5CA6A74654D}"/>
              </a:ext>
            </a:extLst>
          </p:cNvPr>
          <p:cNvSpPr txBox="1"/>
          <p:nvPr/>
        </p:nvSpPr>
        <p:spPr>
          <a:xfrm rot="16200000">
            <a:off x="3064144" y="3933216"/>
            <a:ext cx="4414745" cy="635815"/>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109. Existing concrete structures life management, testing and structural health monitoring, state-of-the-art report</a:t>
            </a:r>
            <a:endParaRPr lang="fr-FR" sz="1400" dirty="0">
              <a:solidFill>
                <a:srgbClr val="00B050"/>
              </a:solidFill>
              <a:cs typeface="Arial"/>
            </a:endParaRPr>
          </a:p>
        </p:txBody>
      </p:sp>
      <p:cxnSp>
        <p:nvCxnSpPr>
          <p:cNvPr id="80" name="Egyenes összekötő 32">
            <a:extLst>
              <a:ext uri="{FF2B5EF4-FFF2-40B4-BE49-F238E27FC236}">
                <a16:creationId xmlns:a16="http://schemas.microsoft.com/office/drawing/2014/main" id="{69D745C6-6451-30DA-AC07-F855939FE9DA}"/>
              </a:ext>
            </a:extLst>
          </p:cNvPr>
          <p:cNvCxnSpPr/>
          <p:nvPr/>
        </p:nvCxnSpPr>
        <p:spPr>
          <a:xfrm>
            <a:off x="5843835" y="1273164"/>
            <a:ext cx="0" cy="756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Szövegdoboz 43">
            <a:extLst>
              <a:ext uri="{FF2B5EF4-FFF2-40B4-BE49-F238E27FC236}">
                <a16:creationId xmlns:a16="http://schemas.microsoft.com/office/drawing/2014/main" id="{DA12C1F6-3C7C-C7A7-542A-AE1173B76974}"/>
              </a:ext>
            </a:extLst>
          </p:cNvPr>
          <p:cNvSpPr txBox="1">
            <a:spLocks noChangeArrowheads="1"/>
          </p:cNvSpPr>
          <p:nvPr/>
        </p:nvSpPr>
        <p:spPr bwMode="auto">
          <a:xfrm>
            <a:off x="5595446" y="1014893"/>
            <a:ext cx="515597"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nSpc>
                <a:spcPts val="1400"/>
              </a:lnSpc>
            </a:pPr>
            <a:r>
              <a:rPr lang="es-ES" altLang="en-US" sz="1050" dirty="0">
                <a:solidFill>
                  <a:srgbClr val="00B050"/>
                </a:solidFill>
                <a:latin typeface="+mn-lt"/>
                <a:ea typeface="Arial" charset="0"/>
                <a:cs typeface="Arial" charset="0"/>
              </a:rPr>
              <a:t>2024</a:t>
            </a:r>
            <a:endParaRPr lang="hu-HU" altLang="en-US" sz="1050" dirty="0">
              <a:solidFill>
                <a:srgbClr val="00B050"/>
              </a:solidFill>
              <a:latin typeface="+mn-lt"/>
              <a:ea typeface="Arial" charset="0"/>
              <a:cs typeface="Arial" charset="0"/>
            </a:endParaRPr>
          </a:p>
        </p:txBody>
      </p:sp>
      <p:sp>
        <p:nvSpPr>
          <p:cNvPr id="82" name="ZoneTexte 2">
            <a:extLst>
              <a:ext uri="{FF2B5EF4-FFF2-40B4-BE49-F238E27FC236}">
                <a16:creationId xmlns:a16="http://schemas.microsoft.com/office/drawing/2014/main" id="{D45767DE-A56C-C567-AC93-DF6AAA900FFC}"/>
              </a:ext>
            </a:extLst>
          </p:cNvPr>
          <p:cNvSpPr txBox="1"/>
          <p:nvPr/>
        </p:nvSpPr>
        <p:spPr>
          <a:xfrm rot="16200000">
            <a:off x="3647170" y="4019729"/>
            <a:ext cx="4421254"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111. Modelling structural performance of existing concrete structures</a:t>
            </a:r>
            <a:endParaRPr lang="fr-FR" sz="1400" dirty="0">
              <a:solidFill>
                <a:srgbClr val="00B050"/>
              </a:solidFill>
              <a:cs typeface="Arial"/>
            </a:endParaRPr>
          </a:p>
        </p:txBody>
      </p:sp>
      <p:cxnSp>
        <p:nvCxnSpPr>
          <p:cNvPr id="84" name="Conector recto 83">
            <a:extLst>
              <a:ext uri="{FF2B5EF4-FFF2-40B4-BE49-F238E27FC236}">
                <a16:creationId xmlns:a16="http://schemas.microsoft.com/office/drawing/2014/main" id="{B6216A54-94F9-3E37-B95D-3227F233C3F1}"/>
              </a:ext>
            </a:extLst>
          </p:cNvPr>
          <p:cNvCxnSpPr/>
          <p:nvPr/>
        </p:nvCxnSpPr>
        <p:spPr>
          <a:xfrm>
            <a:off x="6111043" y="224787"/>
            <a:ext cx="0" cy="646176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1991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20880"/>
          <a:stretch/>
        </p:blipFill>
        <p:spPr>
          <a:xfrm>
            <a:off x="634924" y="-1"/>
            <a:ext cx="11557076" cy="6858001"/>
          </a:xfrm>
          <a:prstGeom prst="rect">
            <a:avLst/>
          </a:prstGeom>
        </p:spPr>
      </p:pic>
      <p:sp>
        <p:nvSpPr>
          <p:cNvPr id="7" name="Rectangle 9"/>
          <p:cNvSpPr>
            <a:spLocks noChangeArrowheads="1"/>
          </p:cNvSpPr>
          <p:nvPr/>
        </p:nvSpPr>
        <p:spPr bwMode="auto">
          <a:xfrm rot="16200000">
            <a:off x="-3076135" y="3259723"/>
            <a:ext cx="6858000" cy="338554"/>
          </a:xfrm>
          <a:prstGeom prst="rect">
            <a:avLst/>
          </a:prstGeom>
          <a:noFill/>
          <a:ln w="9525" algn="ctr">
            <a:noFill/>
            <a:miter lim="800000"/>
            <a:headEnd/>
            <a:tailEnd/>
          </a:ln>
        </p:spPr>
        <p:txBody>
          <a:bodyPr wrap="square" anchor="ctr">
            <a:spAutoFit/>
          </a:bodyPr>
          <a:lstStyle/>
          <a:p>
            <a:pPr marL="0" lvl="1" algn="ctr">
              <a:spcBef>
                <a:spcPct val="0"/>
              </a:spcBef>
              <a:defRPr/>
            </a:pPr>
            <a:r>
              <a:rPr lang="es-ES" sz="1600" i="1" dirty="0">
                <a:solidFill>
                  <a:schemeClr val="tx1">
                    <a:lumMod val="65000"/>
                    <a:lumOff val="35000"/>
                  </a:schemeClr>
                </a:solidFill>
              </a:rPr>
              <a:t>Cable </a:t>
            </a:r>
            <a:r>
              <a:rPr lang="es-ES" sz="1600" i="1" dirty="0" err="1">
                <a:solidFill>
                  <a:schemeClr val="tx1">
                    <a:lumMod val="65000"/>
                    <a:lumOff val="35000"/>
                  </a:schemeClr>
                </a:solidFill>
              </a:rPr>
              <a:t>corrosion</a:t>
            </a:r>
            <a:r>
              <a:rPr lang="es-ES" sz="1600" i="1" dirty="0">
                <a:solidFill>
                  <a:schemeClr val="tx1">
                    <a:lumMod val="65000"/>
                    <a:lumOff val="35000"/>
                  </a:schemeClr>
                </a:solidFill>
              </a:rPr>
              <a:t> and </a:t>
            </a:r>
            <a:r>
              <a:rPr lang="es-ES" sz="1600" i="1" dirty="0" err="1">
                <a:solidFill>
                  <a:schemeClr val="tx1">
                    <a:lumMod val="65000"/>
                    <a:lumOff val="35000"/>
                  </a:schemeClr>
                </a:solidFill>
              </a:rPr>
              <a:t>loss</a:t>
            </a:r>
            <a:r>
              <a:rPr lang="es-ES" sz="1600" i="1" dirty="0">
                <a:solidFill>
                  <a:schemeClr val="tx1">
                    <a:lumMod val="65000"/>
                    <a:lumOff val="35000"/>
                  </a:schemeClr>
                </a:solidFill>
              </a:rPr>
              <a:t> of </a:t>
            </a:r>
            <a:r>
              <a:rPr lang="es-ES" sz="1600" i="1" dirty="0" err="1">
                <a:solidFill>
                  <a:schemeClr val="tx1">
                    <a:lumMod val="65000"/>
                    <a:lumOff val="35000"/>
                  </a:schemeClr>
                </a:solidFill>
              </a:rPr>
              <a:t>cross</a:t>
            </a:r>
            <a:r>
              <a:rPr lang="es-ES" sz="1600" i="1" dirty="0">
                <a:solidFill>
                  <a:schemeClr val="tx1">
                    <a:lumMod val="65000"/>
                    <a:lumOff val="35000"/>
                  </a:schemeClr>
                </a:solidFill>
              </a:rPr>
              <a:t> </a:t>
            </a:r>
            <a:r>
              <a:rPr lang="es-ES" sz="1600" i="1" dirty="0" err="1">
                <a:solidFill>
                  <a:schemeClr val="tx1">
                    <a:lumMod val="65000"/>
                    <a:lumOff val="35000"/>
                  </a:schemeClr>
                </a:solidFill>
              </a:rPr>
              <a:t>section</a:t>
            </a:r>
            <a:endParaRPr lang="es-ES" sz="1600" i="1" dirty="0">
              <a:solidFill>
                <a:schemeClr val="tx1">
                  <a:lumMod val="65000"/>
                  <a:lumOff val="35000"/>
                </a:schemeClr>
              </a:solidFill>
            </a:endParaRPr>
          </a:p>
        </p:txBody>
      </p:sp>
      <p:sp>
        <p:nvSpPr>
          <p:cNvPr id="3" name="6 Rectángulo">
            <a:extLst>
              <a:ext uri="{FF2B5EF4-FFF2-40B4-BE49-F238E27FC236}">
                <a16:creationId xmlns:a16="http://schemas.microsoft.com/office/drawing/2014/main" id="{CB6F688B-109F-0C7C-C967-0E40085AE0BE}"/>
              </a:ext>
            </a:extLst>
          </p:cNvPr>
          <p:cNvSpPr/>
          <p:nvPr/>
        </p:nvSpPr>
        <p:spPr>
          <a:xfrm rot="5400000" flipH="1">
            <a:off x="5655310" y="-5032414"/>
            <a:ext cx="1492252" cy="115570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628CF91B-2CE6-6101-DA7A-255715B47522}"/>
              </a:ext>
            </a:extLst>
          </p:cNvPr>
          <p:cNvSpPr txBox="1">
            <a:spLocks/>
          </p:cNvSpPr>
          <p:nvPr/>
        </p:nvSpPr>
        <p:spPr>
          <a:xfrm>
            <a:off x="623515" y="17676"/>
            <a:ext cx="11568485"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12776521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cstate="print">
            <a:extLst>
              <a:ext uri="{28A0092B-C50C-407E-A947-70E740481C1C}">
                <a14:useLocalDpi xmlns:a14="http://schemas.microsoft.com/office/drawing/2010/main" val="0"/>
              </a:ext>
            </a:extLst>
          </a:blip>
          <a:srcRect t="2230" b="13015"/>
          <a:stretch/>
        </p:blipFill>
        <p:spPr>
          <a:xfrm>
            <a:off x="0" y="0"/>
            <a:ext cx="12192000" cy="6858000"/>
          </a:xfrm>
          <a:prstGeom prst="rect">
            <a:avLst/>
          </a:prstGeom>
        </p:spPr>
      </p:pic>
      <p:sp>
        <p:nvSpPr>
          <p:cNvPr id="2" name="6 Rectángulo">
            <a:extLst>
              <a:ext uri="{FF2B5EF4-FFF2-40B4-BE49-F238E27FC236}">
                <a16:creationId xmlns:a16="http://schemas.microsoft.com/office/drawing/2014/main" id="{6C2D4AD4-4C2F-5662-C5EF-2404AB37DF75}"/>
              </a:ext>
            </a:extLst>
          </p:cNvPr>
          <p:cNvSpPr/>
          <p:nvPr/>
        </p:nvSpPr>
        <p:spPr>
          <a:xfrm rot="5400000" flipH="1">
            <a:off x="5420180" y="-5420185"/>
            <a:ext cx="1351639" cy="12192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E64293E8-90D2-CA02-9A69-5C20A884E2CB}"/>
              </a:ext>
            </a:extLst>
          </p:cNvPr>
          <p:cNvSpPr txBox="1">
            <a:spLocks/>
          </p:cNvSpPr>
          <p:nvPr/>
        </p:nvSpPr>
        <p:spPr>
          <a:xfrm>
            <a:off x="1" y="17676"/>
            <a:ext cx="12192000" cy="710987"/>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São Vicente Suspension Bridge. Cable Substitution and deck Rehabilitation, Brazil</a:t>
            </a:r>
          </a:p>
        </p:txBody>
      </p:sp>
      <p:sp>
        <p:nvSpPr>
          <p:cNvPr id="7" name="Rectangle 9"/>
          <p:cNvSpPr>
            <a:spLocks noChangeArrowheads="1"/>
          </p:cNvSpPr>
          <p:nvPr/>
        </p:nvSpPr>
        <p:spPr bwMode="auto">
          <a:xfrm rot="16200000">
            <a:off x="-2914646" y="3570078"/>
            <a:ext cx="6237287" cy="338554"/>
          </a:xfrm>
          <a:prstGeom prst="rect">
            <a:avLst/>
          </a:prstGeom>
          <a:noFill/>
          <a:ln w="9525" algn="ctr">
            <a:noFill/>
            <a:miter lim="800000"/>
            <a:headEnd/>
            <a:tailEnd/>
          </a:ln>
        </p:spPr>
        <p:txBody>
          <a:bodyPr wrap="square" anchor="ctr">
            <a:spAutoFit/>
          </a:bodyPr>
          <a:lstStyle/>
          <a:p>
            <a:pPr marL="0" lvl="1" algn="ctr">
              <a:spcBef>
                <a:spcPct val="0"/>
              </a:spcBef>
              <a:defRPr/>
            </a:pPr>
            <a:r>
              <a:rPr lang="es-ES" sz="1600" i="1" dirty="0" err="1">
                <a:solidFill>
                  <a:schemeClr val="bg1"/>
                </a:solidFill>
              </a:rPr>
              <a:t>Truss</a:t>
            </a:r>
            <a:r>
              <a:rPr lang="es-ES" sz="1600" i="1" dirty="0">
                <a:solidFill>
                  <a:schemeClr val="bg1"/>
                </a:solidFill>
              </a:rPr>
              <a:t> </a:t>
            </a:r>
            <a:r>
              <a:rPr lang="es-ES" sz="1600" i="1" dirty="0" err="1">
                <a:solidFill>
                  <a:schemeClr val="bg1"/>
                </a:solidFill>
              </a:rPr>
              <a:t>deck</a:t>
            </a:r>
            <a:r>
              <a:rPr lang="es-ES" sz="1600" i="1" dirty="0">
                <a:solidFill>
                  <a:schemeClr val="bg1"/>
                </a:solidFill>
              </a:rPr>
              <a:t> </a:t>
            </a:r>
            <a:r>
              <a:rPr lang="es-ES" sz="1600" i="1" dirty="0" err="1">
                <a:solidFill>
                  <a:schemeClr val="bg1"/>
                </a:solidFill>
              </a:rPr>
              <a:t>formed</a:t>
            </a:r>
            <a:r>
              <a:rPr lang="es-ES" sz="1600" i="1" dirty="0">
                <a:solidFill>
                  <a:schemeClr val="bg1"/>
                </a:solidFill>
              </a:rPr>
              <a:t> </a:t>
            </a:r>
            <a:r>
              <a:rPr lang="es-ES" sz="1600" i="1" dirty="0" err="1">
                <a:solidFill>
                  <a:schemeClr val="bg1"/>
                </a:solidFill>
              </a:rPr>
              <a:t>by</a:t>
            </a:r>
            <a:r>
              <a:rPr lang="es-ES" sz="1600" i="1" dirty="0">
                <a:solidFill>
                  <a:schemeClr val="bg1"/>
                </a:solidFill>
              </a:rPr>
              <a:t> 30 modules 5,92 m </a:t>
            </a:r>
            <a:r>
              <a:rPr lang="es-ES" sz="1600" i="1" dirty="0" err="1">
                <a:solidFill>
                  <a:schemeClr val="bg1"/>
                </a:solidFill>
              </a:rPr>
              <a:t>long</a:t>
            </a:r>
            <a:r>
              <a:rPr lang="es-ES" sz="1600" i="1" dirty="0">
                <a:solidFill>
                  <a:schemeClr val="bg1"/>
                </a:solidFill>
              </a:rPr>
              <a:t>. </a:t>
            </a:r>
            <a:r>
              <a:rPr lang="es-ES" sz="1600" i="1" dirty="0" err="1">
                <a:solidFill>
                  <a:schemeClr val="bg1"/>
                </a:solidFill>
              </a:rPr>
              <a:t>Truss</a:t>
            </a:r>
            <a:r>
              <a:rPr lang="es-ES" sz="1600" i="1" dirty="0">
                <a:solidFill>
                  <a:schemeClr val="bg1"/>
                </a:solidFill>
              </a:rPr>
              <a:t> </a:t>
            </a:r>
            <a:r>
              <a:rPr lang="es-ES" sz="1600" i="1" dirty="0" err="1">
                <a:solidFill>
                  <a:schemeClr val="bg1"/>
                </a:solidFill>
              </a:rPr>
              <a:t>height</a:t>
            </a:r>
            <a:r>
              <a:rPr lang="es-ES" sz="1600" i="1" dirty="0">
                <a:solidFill>
                  <a:schemeClr val="bg1"/>
                </a:solidFill>
              </a:rPr>
              <a:t> 3,70 m.</a:t>
            </a:r>
          </a:p>
        </p:txBody>
      </p:sp>
    </p:spTree>
    <p:extLst>
      <p:ext uri="{BB962C8B-B14F-4D97-AF65-F5344CB8AC3E}">
        <p14:creationId xmlns:p14="http://schemas.microsoft.com/office/powerpoint/2010/main" val="2886140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353"/>
            <a:ext cx="9144000" cy="6858001"/>
          </a:xfrm>
          <a:prstGeom prst="rect">
            <a:avLst/>
          </a:prstGeom>
        </p:spPr>
      </p:pic>
      <p:sp>
        <p:nvSpPr>
          <p:cNvPr id="8" name="Rectangle 9"/>
          <p:cNvSpPr>
            <a:spLocks noChangeArrowheads="1"/>
          </p:cNvSpPr>
          <p:nvPr/>
        </p:nvSpPr>
        <p:spPr bwMode="auto">
          <a:xfrm rot="16200000">
            <a:off x="-2569579" y="3259723"/>
            <a:ext cx="6858000" cy="338554"/>
          </a:xfrm>
          <a:prstGeom prst="rect">
            <a:avLst/>
          </a:prstGeom>
          <a:noFill/>
          <a:ln w="9525" algn="ctr">
            <a:noFill/>
            <a:miter lim="800000"/>
            <a:headEnd/>
            <a:tailEnd/>
          </a:ln>
        </p:spPr>
        <p:txBody>
          <a:bodyPr wrap="square" anchor="ctr">
            <a:spAutoFit/>
          </a:bodyPr>
          <a:lstStyle/>
          <a:p>
            <a:pPr marL="0" lvl="1" algn="ctr">
              <a:spcBef>
                <a:spcPct val="0"/>
              </a:spcBef>
              <a:defRPr/>
            </a:pPr>
            <a:r>
              <a:rPr lang="es-ES" sz="1600" i="1" dirty="0" err="1">
                <a:solidFill>
                  <a:schemeClr val="tx1">
                    <a:lumMod val="65000"/>
                    <a:lumOff val="35000"/>
                  </a:schemeClr>
                </a:solidFill>
              </a:rPr>
              <a:t>Missing</a:t>
            </a:r>
            <a:r>
              <a:rPr lang="es-ES" sz="1600" i="1" dirty="0">
                <a:solidFill>
                  <a:schemeClr val="tx1">
                    <a:lumMod val="65000"/>
                    <a:lumOff val="35000"/>
                  </a:schemeClr>
                </a:solidFill>
              </a:rPr>
              <a:t> </a:t>
            </a:r>
            <a:r>
              <a:rPr lang="es-ES" sz="1600" i="1" dirty="0" err="1">
                <a:solidFill>
                  <a:schemeClr val="tx1">
                    <a:lumMod val="65000"/>
                    <a:lumOff val="35000"/>
                  </a:schemeClr>
                </a:solidFill>
              </a:rPr>
              <a:t>elements</a:t>
            </a:r>
            <a:r>
              <a:rPr lang="es-ES" sz="1600" i="1" dirty="0">
                <a:solidFill>
                  <a:schemeClr val="tx1">
                    <a:lumMod val="65000"/>
                    <a:lumOff val="35000"/>
                  </a:schemeClr>
                </a:solidFill>
              </a:rPr>
              <a:t> </a:t>
            </a:r>
            <a:r>
              <a:rPr lang="es-ES" sz="1600" i="1" dirty="0" err="1">
                <a:solidFill>
                  <a:schemeClr val="tx1">
                    <a:lumMod val="65000"/>
                    <a:lumOff val="35000"/>
                  </a:schemeClr>
                </a:solidFill>
              </a:rPr>
              <a:t>due</a:t>
            </a:r>
            <a:r>
              <a:rPr lang="es-ES" sz="1600" i="1" dirty="0">
                <a:solidFill>
                  <a:schemeClr val="tx1">
                    <a:lumMod val="65000"/>
                    <a:lumOff val="35000"/>
                  </a:schemeClr>
                </a:solidFill>
              </a:rPr>
              <a:t> to heavy </a:t>
            </a:r>
            <a:r>
              <a:rPr lang="es-ES" sz="1600" i="1" dirty="0" err="1">
                <a:solidFill>
                  <a:schemeClr val="tx1">
                    <a:lumMod val="65000"/>
                    <a:lumOff val="35000"/>
                  </a:schemeClr>
                </a:solidFill>
              </a:rPr>
              <a:t>corrosion</a:t>
            </a:r>
            <a:endParaRPr lang="es-ES" sz="1600" i="1" dirty="0">
              <a:solidFill>
                <a:schemeClr val="tx1">
                  <a:lumMod val="65000"/>
                  <a:lumOff val="35000"/>
                </a:schemeClr>
              </a:solidFill>
            </a:endParaRPr>
          </a:p>
        </p:txBody>
      </p:sp>
      <p:sp>
        <p:nvSpPr>
          <p:cNvPr id="2" name="6 Rectángulo">
            <a:extLst>
              <a:ext uri="{FF2B5EF4-FFF2-40B4-BE49-F238E27FC236}">
                <a16:creationId xmlns:a16="http://schemas.microsoft.com/office/drawing/2014/main" id="{CC6A1329-ABBE-50C8-5CB6-B27B3B8AF084}"/>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1A79E121-0CB0-EBE2-C8E9-291D1146641E}"/>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2149001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24000" y="0"/>
            <a:ext cx="9144000" cy="6858000"/>
          </a:xfrm>
          <a:prstGeom prst="rect">
            <a:avLst/>
          </a:prstGeom>
        </p:spPr>
      </p:pic>
      <p:sp>
        <p:nvSpPr>
          <p:cNvPr id="3" name="6 Rectángulo">
            <a:extLst>
              <a:ext uri="{FF2B5EF4-FFF2-40B4-BE49-F238E27FC236}">
                <a16:creationId xmlns:a16="http://schemas.microsoft.com/office/drawing/2014/main" id="{1922C739-4509-09A7-E962-27FF2032F364}"/>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A0F89DE1-EF96-1DB4-EB0C-45B6FD04370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
        <p:nvSpPr>
          <p:cNvPr id="5" name="Rectangle 9">
            <a:extLst>
              <a:ext uri="{FF2B5EF4-FFF2-40B4-BE49-F238E27FC236}">
                <a16:creationId xmlns:a16="http://schemas.microsoft.com/office/drawing/2014/main" id="{52090E0D-BF03-018F-3A22-B60333B049A8}"/>
              </a:ext>
            </a:extLst>
          </p:cNvPr>
          <p:cNvSpPr>
            <a:spLocks noChangeArrowheads="1"/>
          </p:cNvSpPr>
          <p:nvPr/>
        </p:nvSpPr>
        <p:spPr bwMode="auto">
          <a:xfrm rot="16200000">
            <a:off x="-2569579" y="3259723"/>
            <a:ext cx="6858000"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Loss of paint and widespread corrosion</a:t>
            </a:r>
          </a:p>
        </p:txBody>
      </p:sp>
    </p:spTree>
    <p:extLst>
      <p:ext uri="{BB962C8B-B14F-4D97-AF65-F5344CB8AC3E}">
        <p14:creationId xmlns:p14="http://schemas.microsoft.com/office/powerpoint/2010/main" val="3421892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100" y="620713"/>
            <a:ext cx="6950297" cy="601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7B81CB2E-64D8-7D75-5187-528EC3905792}"/>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28CD902F-36DC-62EA-EEC5-90AF3A45F84C}"/>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Original cross section</a:t>
            </a:r>
          </a:p>
        </p:txBody>
      </p:sp>
    </p:spTree>
    <p:extLst>
      <p:ext uri="{BB962C8B-B14F-4D97-AF65-F5344CB8AC3E}">
        <p14:creationId xmlns:p14="http://schemas.microsoft.com/office/powerpoint/2010/main" val="3009637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68" t="245" r="4440" b="-245"/>
          <a:stretch/>
        </p:blipFill>
        <p:spPr bwMode="auto">
          <a:xfrm>
            <a:off x="8105595" y="620713"/>
            <a:ext cx="3900181" cy="601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11" r="11423" b="33379"/>
          <a:stretch/>
        </p:blipFill>
        <p:spPr bwMode="auto">
          <a:xfrm>
            <a:off x="1306284" y="908294"/>
            <a:ext cx="6864863" cy="572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8559991E-F9AC-E278-9D98-68CB7E88C08C}"/>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B8D76BB7-8C2F-468A-0D77-EAA8AAC0709B}"/>
              </a:ext>
            </a:extLst>
          </p:cNvPr>
          <p:cNvSpPr>
            <a:spLocks noChangeArrowheads="1"/>
          </p:cNvSpPr>
          <p:nvPr/>
        </p:nvSpPr>
        <p:spPr bwMode="auto">
          <a:xfrm rot="16200000">
            <a:off x="-2071676" y="3211145"/>
            <a:ext cx="6011861" cy="830997"/>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The project planned to use final upper cables as temporary cables</a:t>
            </a:r>
          </a:p>
          <a:p>
            <a:pPr marL="0" lvl="1" algn="ctr">
              <a:spcBef>
                <a:spcPct val="0"/>
              </a:spcBef>
              <a:defRPr/>
            </a:pPr>
            <a:r>
              <a:rPr lang="en-US" sz="1600" i="1" dirty="0">
                <a:solidFill>
                  <a:schemeClr val="tx1">
                    <a:lumMod val="65000"/>
                    <a:lumOff val="35000"/>
                  </a:schemeClr>
                </a:solidFill>
              </a:rPr>
              <a:t>Contractor finally used a set of </a:t>
            </a:r>
            <a:r>
              <a:rPr lang="en-US" sz="1600" i="1" dirty="0" err="1">
                <a:solidFill>
                  <a:schemeClr val="tx1">
                    <a:lumMod val="65000"/>
                    <a:lumOff val="35000"/>
                  </a:schemeClr>
                </a:solidFill>
              </a:rPr>
              <a:t>postensioning</a:t>
            </a:r>
            <a:r>
              <a:rPr lang="en-US" sz="1600" i="1" dirty="0">
                <a:solidFill>
                  <a:schemeClr val="tx1">
                    <a:lumMod val="65000"/>
                    <a:lumOff val="35000"/>
                  </a:schemeClr>
                </a:solidFill>
              </a:rPr>
              <a:t> strands as temporary cable</a:t>
            </a:r>
          </a:p>
        </p:txBody>
      </p:sp>
    </p:spTree>
    <p:extLst>
      <p:ext uri="{BB962C8B-B14F-4D97-AF65-F5344CB8AC3E}">
        <p14:creationId xmlns:p14="http://schemas.microsoft.com/office/powerpoint/2010/main" val="38862096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1"/>
          <a:stretch/>
        </p:blipFill>
        <p:spPr bwMode="auto">
          <a:xfrm>
            <a:off x="2848001" y="728663"/>
            <a:ext cx="6552937" cy="590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1B3C19B2-6327-AF5B-F9C0-82528FE2E7D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D152EC3E-26C3-F03B-9964-7C6E931CCC6B}"/>
              </a:ext>
            </a:extLst>
          </p:cNvPr>
          <p:cNvSpPr>
            <a:spLocks noChangeArrowheads="1"/>
          </p:cNvSpPr>
          <p:nvPr/>
        </p:nvSpPr>
        <p:spPr bwMode="auto">
          <a:xfrm rot="16200000">
            <a:off x="-2071676" y="3211145"/>
            <a:ext cx="6011861" cy="830997"/>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The project planned to use final upper cables as temporary cables</a:t>
            </a:r>
          </a:p>
          <a:p>
            <a:pPr marL="0" lvl="1" algn="ctr">
              <a:spcBef>
                <a:spcPct val="0"/>
              </a:spcBef>
              <a:defRPr/>
            </a:pPr>
            <a:r>
              <a:rPr lang="en-US" sz="1600" i="1" dirty="0">
                <a:solidFill>
                  <a:schemeClr val="tx1">
                    <a:lumMod val="65000"/>
                    <a:lumOff val="35000"/>
                  </a:schemeClr>
                </a:solidFill>
              </a:rPr>
              <a:t>Contractor finally used a set of </a:t>
            </a:r>
            <a:r>
              <a:rPr lang="en-US" sz="1600" i="1" dirty="0" err="1">
                <a:solidFill>
                  <a:schemeClr val="tx1">
                    <a:lumMod val="65000"/>
                    <a:lumOff val="35000"/>
                  </a:schemeClr>
                </a:solidFill>
              </a:rPr>
              <a:t>postensioning</a:t>
            </a:r>
            <a:r>
              <a:rPr lang="en-US" sz="1600" i="1" dirty="0">
                <a:solidFill>
                  <a:schemeClr val="tx1">
                    <a:lumMod val="65000"/>
                    <a:lumOff val="35000"/>
                  </a:schemeClr>
                </a:solidFill>
              </a:rPr>
              <a:t> strands as temporary cable</a:t>
            </a:r>
          </a:p>
        </p:txBody>
      </p:sp>
    </p:spTree>
    <p:extLst>
      <p:ext uri="{BB962C8B-B14F-4D97-AF65-F5344CB8AC3E}">
        <p14:creationId xmlns:p14="http://schemas.microsoft.com/office/powerpoint/2010/main" val="30517463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85" r="4142"/>
          <a:stretch/>
        </p:blipFill>
        <p:spPr bwMode="auto">
          <a:xfrm>
            <a:off x="1051498" y="1466600"/>
            <a:ext cx="3538803" cy="456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583"/>
          <a:stretch/>
        </p:blipFill>
        <p:spPr bwMode="auto">
          <a:xfrm>
            <a:off x="4713895" y="1058539"/>
            <a:ext cx="3538803" cy="488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902" r="2736"/>
          <a:stretch/>
        </p:blipFill>
        <p:spPr bwMode="auto">
          <a:xfrm>
            <a:off x="8304851" y="1534129"/>
            <a:ext cx="3538803" cy="460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9E748A48-8BA4-F21C-E1D3-8FE32A262512}"/>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5B1A9B55-C3E6-8EE9-9501-9BB3C7B44598}"/>
              </a:ext>
            </a:extLst>
          </p:cNvPr>
          <p:cNvSpPr>
            <a:spLocks noChangeArrowheads="1"/>
          </p:cNvSpPr>
          <p:nvPr/>
        </p:nvSpPr>
        <p:spPr bwMode="auto">
          <a:xfrm rot="16200000">
            <a:off x="-2361958" y="3334256"/>
            <a:ext cx="6011862"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Sketch of the Construction sequence planned for hangers' substitution</a:t>
            </a:r>
          </a:p>
        </p:txBody>
      </p:sp>
    </p:spTree>
    <p:extLst>
      <p:ext uri="{BB962C8B-B14F-4D97-AF65-F5344CB8AC3E}">
        <p14:creationId xmlns:p14="http://schemas.microsoft.com/office/powerpoint/2010/main" val="36018808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983" y="728663"/>
            <a:ext cx="9183865" cy="59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E404EE63-8FA3-51FB-0B5C-1B8E0359B212}"/>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00925882-95F0-08DF-6359-AC930633BABB}"/>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Temporary steel pier placed outside the bridge to maintain deck </a:t>
            </a:r>
            <a:r>
              <a:rPr lang="en-US" sz="1600" i="1" dirty="0" err="1">
                <a:solidFill>
                  <a:schemeClr val="tx1">
                    <a:lumMod val="65000"/>
                    <a:lumOff val="35000"/>
                  </a:schemeClr>
                </a:solidFill>
              </a:rPr>
              <a:t>accesible</a:t>
            </a:r>
            <a:r>
              <a:rPr lang="en-US" sz="1600" i="1" dirty="0">
                <a:solidFill>
                  <a:schemeClr val="tx1">
                    <a:lumMod val="65000"/>
                    <a:lumOff val="35000"/>
                  </a:schemeClr>
                </a:solidFill>
              </a:rPr>
              <a:t> for pedestrian traffic and rehabilitation works</a:t>
            </a:r>
          </a:p>
        </p:txBody>
      </p:sp>
    </p:spTree>
    <p:extLst>
      <p:ext uri="{BB962C8B-B14F-4D97-AF65-F5344CB8AC3E}">
        <p14:creationId xmlns:p14="http://schemas.microsoft.com/office/powerpoint/2010/main" val="30496595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694" y="1872860"/>
            <a:ext cx="8808260" cy="443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EAD44859-A13D-AC5C-8A61-48D75BAC722C}"/>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A1012476-4C4A-4271-E088-7EBDD12BBFA5}"/>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Temporary transverse beam placed before the beginning of load transfer to the temporary cables</a:t>
            </a:r>
          </a:p>
        </p:txBody>
      </p:sp>
    </p:spTree>
    <p:extLst>
      <p:ext uri="{BB962C8B-B14F-4D97-AF65-F5344CB8AC3E}">
        <p14:creationId xmlns:p14="http://schemas.microsoft.com/office/powerpoint/2010/main" val="19349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8F07281-54DE-A225-8730-F03A8840F39A}"/>
              </a:ext>
            </a:extLst>
          </p:cNvPr>
          <p:cNvPicPr>
            <a:picLocks noChangeAspect="1"/>
          </p:cNvPicPr>
          <p:nvPr/>
        </p:nvPicPr>
        <p:blipFill rotWithShape="1">
          <a:blip r:embed="rId3"/>
          <a:srcRect r="65518"/>
          <a:stretch/>
        </p:blipFill>
        <p:spPr>
          <a:xfrm>
            <a:off x="6325436" y="755535"/>
            <a:ext cx="4318000" cy="4768410"/>
          </a:xfrm>
          <a:prstGeom prst="rect">
            <a:avLst/>
          </a:prstGeom>
        </p:spPr>
      </p:pic>
      <p:sp>
        <p:nvSpPr>
          <p:cNvPr id="3" name="TextBox 16">
            <a:extLst>
              <a:ext uri="{FF2B5EF4-FFF2-40B4-BE49-F238E27FC236}">
                <a16:creationId xmlns:a16="http://schemas.microsoft.com/office/drawing/2014/main" id="{9ABBB6F3-B89D-791C-2137-3840862F50D2}"/>
              </a:ext>
            </a:extLst>
          </p:cNvPr>
          <p:cNvSpPr txBox="1"/>
          <p:nvPr/>
        </p:nvSpPr>
        <p:spPr>
          <a:xfrm flipH="1">
            <a:off x="7117048" y="5865362"/>
            <a:ext cx="5415342" cy="276999"/>
          </a:xfrm>
          <a:prstGeom prst="rect">
            <a:avLst/>
          </a:prstGeom>
          <a:noFill/>
        </p:spPr>
        <p:txBody>
          <a:bodyPr wrap="square" rtlCol="0">
            <a:spAutoFit/>
          </a:bodyPr>
          <a:lstStyle/>
          <a:p>
            <a:pPr algn="ctr"/>
            <a:r>
              <a:rPr lang="en-US" sz="1200" i="1" dirty="0" err="1">
                <a:latin typeface="Aptos Display" panose="020B0004020202020204" pitchFamily="34" charset="0"/>
                <a:ea typeface="CMU Serif" panose="02000603000000000000" pitchFamily="2" charset="0"/>
                <a:cs typeface="CMU Serif" panose="02000603000000000000" pitchFamily="2" charset="0"/>
              </a:rPr>
              <a:t>f</a:t>
            </a:r>
            <a:r>
              <a:rPr lang="en-US" sz="1200" i="1" baseline="-25000" dirty="0" err="1">
                <a:latin typeface="Aptos Display" panose="020B0004020202020204" pitchFamily="34" charset="0"/>
                <a:ea typeface="CMU Serif" panose="02000603000000000000" pitchFamily="2" charset="0"/>
                <a:cs typeface="CMU Serif" panose="02000603000000000000" pitchFamily="2" charset="0"/>
              </a:rPr>
              <a:t>cm</a:t>
            </a:r>
            <a:r>
              <a:rPr lang="en-US" sz="1200" dirty="0">
                <a:latin typeface="Aptos Display" panose="020B0004020202020204" pitchFamily="34" charset="0"/>
                <a:ea typeface="CMU Serif" panose="02000603000000000000" pitchFamily="2" charset="0"/>
                <a:cs typeface="CMU Serif" panose="02000603000000000000" pitchFamily="2" charset="0"/>
              </a:rPr>
              <a:t> and</a:t>
            </a:r>
            <a:r>
              <a:rPr lang="en-US" sz="1200" i="1" dirty="0">
                <a:latin typeface="Aptos Display" panose="020B0004020202020204" pitchFamily="34" charset="0"/>
                <a:ea typeface="CMU Serif" panose="02000603000000000000" pitchFamily="2" charset="0"/>
                <a:cs typeface="CMU Serif" panose="02000603000000000000" pitchFamily="2" charset="0"/>
              </a:rPr>
              <a:t> </a:t>
            </a:r>
            <a:r>
              <a:rPr lang="en-US" sz="1200" i="1" dirty="0" err="1">
                <a:latin typeface="Aptos Display" panose="020B0004020202020204" pitchFamily="34" charset="0"/>
                <a:ea typeface="CMU Serif" panose="02000603000000000000" pitchFamily="2" charset="0"/>
                <a:cs typeface="CMU Serif" panose="02000603000000000000" pitchFamily="2" charset="0"/>
              </a:rPr>
              <a:t>f</a:t>
            </a:r>
            <a:r>
              <a:rPr lang="en-US" sz="1200" i="1" baseline="-25000" dirty="0" err="1">
                <a:latin typeface="Aptos Display" panose="020B0004020202020204" pitchFamily="34" charset="0"/>
                <a:ea typeface="CMU Serif" panose="02000603000000000000" pitchFamily="2" charset="0"/>
                <a:cs typeface="CMU Serif" panose="02000603000000000000" pitchFamily="2" charset="0"/>
              </a:rPr>
              <a:t>Rm</a:t>
            </a:r>
            <a:r>
              <a:rPr lang="en-US" sz="1200" i="1" dirty="0">
                <a:latin typeface="Aptos Display" panose="020B0004020202020204" pitchFamily="34" charset="0"/>
                <a:ea typeface="CMU Serif" panose="02000603000000000000" pitchFamily="2" charset="0"/>
                <a:cs typeface="CMU Serif" panose="02000603000000000000" pitchFamily="2" charset="0"/>
              </a:rPr>
              <a:t> vs c</a:t>
            </a:r>
            <a:endParaRPr lang="en-US" sz="1200" i="1" baseline="-25000" dirty="0">
              <a:latin typeface="Aptos Display" panose="020B0004020202020204" pitchFamily="34" charset="0"/>
              <a:ea typeface="CMU Serif" panose="02000603000000000000" pitchFamily="2" charset="0"/>
              <a:cs typeface="CMU Serif" panose="02000603000000000000" pitchFamily="2" charset="0"/>
            </a:endParaRPr>
          </a:p>
        </p:txBody>
      </p:sp>
      <p:sp>
        <p:nvSpPr>
          <p:cNvPr id="4" name="Title 4">
            <a:extLst>
              <a:ext uri="{FF2B5EF4-FFF2-40B4-BE49-F238E27FC236}">
                <a16:creationId xmlns:a16="http://schemas.microsoft.com/office/drawing/2014/main" id="{96027EBA-85FB-236E-2B07-80DF2C711D30}"/>
              </a:ext>
            </a:extLst>
          </p:cNvPr>
          <p:cNvSpPr>
            <a:spLocks noGrp="1"/>
          </p:cNvSpPr>
          <p:nvPr>
            <p:ph type="title"/>
          </p:nvPr>
        </p:nvSpPr>
        <p:spPr>
          <a:xfrm>
            <a:off x="609600" y="621082"/>
            <a:ext cx="10972800" cy="563562"/>
          </a:xfrm>
        </p:spPr>
        <p:txBody>
          <a:bodyPr>
            <a:normAutofit/>
          </a:bodyPr>
          <a:lstStyle/>
          <a:p>
            <a:r>
              <a:rPr lang="es-ES" sz="2400" dirty="0" err="1"/>
              <a:t>Mix</a:t>
            </a:r>
            <a:r>
              <a:rPr lang="es-ES" sz="2400" dirty="0"/>
              <a:t> </a:t>
            </a:r>
            <a:r>
              <a:rPr lang="es-ES" sz="2400" dirty="0" err="1"/>
              <a:t>design</a:t>
            </a:r>
            <a:endParaRPr lang="es-ES" sz="2400" dirty="0"/>
          </a:p>
        </p:txBody>
      </p:sp>
      <p:sp>
        <p:nvSpPr>
          <p:cNvPr id="6" name="TextBox 16">
            <a:extLst>
              <a:ext uri="{FF2B5EF4-FFF2-40B4-BE49-F238E27FC236}">
                <a16:creationId xmlns:a16="http://schemas.microsoft.com/office/drawing/2014/main" id="{11ECC56A-053D-ECAC-9E09-F26F8B48F7AD}"/>
              </a:ext>
            </a:extLst>
          </p:cNvPr>
          <p:cNvSpPr txBox="1"/>
          <p:nvPr/>
        </p:nvSpPr>
        <p:spPr>
          <a:xfrm flipH="1">
            <a:off x="177114" y="3227158"/>
            <a:ext cx="2752344" cy="523220"/>
          </a:xfrm>
          <a:prstGeom prst="rect">
            <a:avLst/>
          </a:prstGeom>
          <a:noFill/>
        </p:spPr>
        <p:txBody>
          <a:bodyPr wrap="square" rtlCol="0">
            <a:spAutoFit/>
          </a:bodyPr>
          <a:lstStyle/>
          <a:p>
            <a:pPr algn="ctr"/>
            <a:r>
              <a:rPr lang="en-US" sz="1400" dirty="0">
                <a:latin typeface="Aptos Display" panose="020B0004020202020204" pitchFamily="34" charset="0"/>
                <a:ea typeface="CMU Serif" panose="02000603000000000000" pitchFamily="2" charset="0"/>
                <a:cs typeface="CMU Serif" panose="02000603000000000000" pitchFamily="2" charset="0"/>
              </a:rPr>
              <a:t>Bekaert 4D Plus 80/60 (4D+60)</a:t>
            </a:r>
          </a:p>
          <a:p>
            <a:pPr algn="ctr"/>
            <a:r>
              <a:rPr lang="en-US" sz="1400" dirty="0">
                <a:latin typeface="Aptos Display" panose="020B0004020202020204" pitchFamily="34" charset="0"/>
                <a:ea typeface="CMU Serif" panose="02000603000000000000" pitchFamily="2" charset="0"/>
                <a:cs typeface="CMU Serif" panose="02000603000000000000" pitchFamily="2" charset="0"/>
              </a:rPr>
              <a:t>Tensile strength 2200 MPa</a:t>
            </a:r>
          </a:p>
        </p:txBody>
      </p:sp>
      <p:pic>
        <p:nvPicPr>
          <p:cNvPr id="9" name="Imagen 2">
            <a:extLst>
              <a:ext uri="{FF2B5EF4-FFF2-40B4-BE49-F238E27FC236}">
                <a16:creationId xmlns:a16="http://schemas.microsoft.com/office/drawing/2014/main" id="{86F72321-5123-611B-1DC2-863FA681FA54}"/>
              </a:ext>
            </a:extLst>
          </p:cNvPr>
          <p:cNvPicPr>
            <a:picLocks noChangeAspect="1"/>
          </p:cNvPicPr>
          <p:nvPr/>
        </p:nvPicPr>
        <p:blipFill rotWithShape="1">
          <a:blip r:embed="rId4"/>
          <a:srcRect l="26273" t="9061" r="52004" b="3170"/>
          <a:stretch/>
        </p:blipFill>
        <p:spPr>
          <a:xfrm>
            <a:off x="3388328" y="755535"/>
            <a:ext cx="2478238" cy="4763989"/>
          </a:xfrm>
          <a:prstGeom prst="rect">
            <a:avLst/>
          </a:prstGeom>
        </p:spPr>
      </p:pic>
      <p:sp>
        <p:nvSpPr>
          <p:cNvPr id="10" name="TextBox 16">
            <a:extLst>
              <a:ext uri="{FF2B5EF4-FFF2-40B4-BE49-F238E27FC236}">
                <a16:creationId xmlns:a16="http://schemas.microsoft.com/office/drawing/2014/main" id="{FCC228E1-A25B-9885-1151-4F582797F96F}"/>
              </a:ext>
            </a:extLst>
          </p:cNvPr>
          <p:cNvSpPr txBox="1"/>
          <p:nvPr/>
        </p:nvSpPr>
        <p:spPr>
          <a:xfrm flipH="1">
            <a:off x="3276568" y="5569356"/>
            <a:ext cx="2402872" cy="646331"/>
          </a:xfrm>
          <a:prstGeom prst="rect">
            <a:avLst/>
          </a:prstGeom>
          <a:noFill/>
        </p:spPr>
        <p:txBody>
          <a:bodyPr wrap="square" rtlCol="0">
            <a:spAutoFit/>
          </a:bodyPr>
          <a:lstStyle/>
          <a:p>
            <a:pPr algn="ctr"/>
            <a:r>
              <a:rPr lang="en-US" sz="1200" dirty="0">
                <a:latin typeface="Aptos Display" panose="020B0004020202020204" pitchFamily="34" charset="0"/>
                <a:ea typeface="CMU Serif" panose="02000603000000000000" pitchFamily="2" charset="0"/>
                <a:cs typeface="CMU Serif" panose="02000603000000000000" pitchFamily="2" charset="0"/>
              </a:rPr>
              <a:t>Components proportions of the HPFRC coarse aggregate mix designs</a:t>
            </a:r>
          </a:p>
        </p:txBody>
      </p:sp>
    </p:spTree>
    <p:extLst>
      <p:ext uri="{BB962C8B-B14F-4D97-AF65-F5344CB8AC3E}">
        <p14:creationId xmlns:p14="http://schemas.microsoft.com/office/powerpoint/2010/main" val="1105948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31"/>
          <a:stretch/>
        </p:blipFill>
        <p:spPr bwMode="auto">
          <a:xfrm>
            <a:off x="2279576" y="1430676"/>
            <a:ext cx="7597708" cy="467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45178365-0263-F99B-2CB8-A8D4D43887F2}"/>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2AD34C5E-46A2-549F-5D13-B63AA80551A3}"/>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Cross section during load transfer, with temporary hangers and cables</a:t>
            </a:r>
          </a:p>
        </p:txBody>
      </p:sp>
    </p:spTree>
    <p:extLst>
      <p:ext uri="{BB962C8B-B14F-4D97-AF65-F5344CB8AC3E}">
        <p14:creationId xmlns:p14="http://schemas.microsoft.com/office/powerpoint/2010/main" val="16439730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40"/>
          <a:stretch/>
        </p:blipFill>
        <p:spPr bwMode="auto">
          <a:xfrm>
            <a:off x="2258496" y="1388422"/>
            <a:ext cx="7653928" cy="528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03513" y="5501266"/>
            <a:ext cx="1008112" cy="59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D87ECC06-506F-2A7E-B042-A4D10BCD5D65}"/>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4" name="Rectangle 9">
            <a:extLst>
              <a:ext uri="{FF2B5EF4-FFF2-40B4-BE49-F238E27FC236}">
                <a16:creationId xmlns:a16="http://schemas.microsoft.com/office/drawing/2014/main" id="{27D02E79-8BFC-4C36-7503-11FF53084786}"/>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Sequential and simultaneous tensioning of temporary hangers and </a:t>
            </a:r>
            <a:r>
              <a:rPr lang="en-US" sz="1600" i="1" dirty="0" err="1">
                <a:solidFill>
                  <a:schemeClr val="tx1">
                    <a:lumMod val="65000"/>
                    <a:lumOff val="35000"/>
                  </a:schemeClr>
                </a:solidFill>
              </a:rPr>
              <a:t>detensioning</a:t>
            </a:r>
            <a:r>
              <a:rPr lang="en-US" sz="1600" i="1" dirty="0">
                <a:solidFill>
                  <a:schemeClr val="tx1">
                    <a:lumMod val="65000"/>
                    <a:lumOff val="35000"/>
                  </a:schemeClr>
                </a:solidFill>
              </a:rPr>
              <a:t> of original hangers</a:t>
            </a:r>
          </a:p>
        </p:txBody>
      </p:sp>
    </p:spTree>
    <p:extLst>
      <p:ext uri="{BB962C8B-B14F-4D97-AF65-F5344CB8AC3E}">
        <p14:creationId xmlns:p14="http://schemas.microsoft.com/office/powerpoint/2010/main" val="41263093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463" y="1627510"/>
            <a:ext cx="7488833" cy="461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4DD92031-847C-1C06-056D-347236E31C6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4B1A5A99-1EF5-6B79-611A-5C55504E3D70}"/>
              </a:ext>
            </a:extLst>
          </p:cNvPr>
          <p:cNvSpPr>
            <a:spLocks noChangeArrowheads="1"/>
          </p:cNvSpPr>
          <p:nvPr/>
        </p:nvSpPr>
        <p:spPr bwMode="auto">
          <a:xfrm rot="16200000">
            <a:off x="-2071675" y="3457366"/>
            <a:ext cx="6011862"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Removal of original cables. Bridge supported on temporary cables</a:t>
            </a:r>
          </a:p>
        </p:txBody>
      </p:sp>
    </p:spTree>
    <p:extLst>
      <p:ext uri="{BB962C8B-B14F-4D97-AF65-F5344CB8AC3E}">
        <p14:creationId xmlns:p14="http://schemas.microsoft.com/office/powerpoint/2010/main" val="34986664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056" y="1167279"/>
            <a:ext cx="7452368" cy="547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2064472" y="5517235"/>
            <a:ext cx="791168" cy="59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8904312" y="467714"/>
            <a:ext cx="936104" cy="59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Marcador de contenido">
            <a:extLst>
              <a:ext uri="{FF2B5EF4-FFF2-40B4-BE49-F238E27FC236}">
                <a16:creationId xmlns:a16="http://schemas.microsoft.com/office/drawing/2014/main" id="{7D96DAB0-62CE-E057-B6D7-E4B7B0F43C11}"/>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29DA7F03-2C24-058B-7F9B-9A8AF69FC024}"/>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Sequential and simultaneous tensioning of final hangers and </a:t>
            </a:r>
            <a:r>
              <a:rPr lang="en-US" sz="1600" i="1" dirty="0" err="1">
                <a:solidFill>
                  <a:schemeClr val="tx1">
                    <a:lumMod val="65000"/>
                    <a:lumOff val="35000"/>
                  </a:schemeClr>
                </a:solidFill>
              </a:rPr>
              <a:t>detensioning</a:t>
            </a:r>
            <a:r>
              <a:rPr lang="en-US" sz="1600" i="1" dirty="0">
                <a:solidFill>
                  <a:schemeClr val="tx1">
                    <a:lumMod val="65000"/>
                    <a:lumOff val="35000"/>
                  </a:schemeClr>
                </a:solidFill>
              </a:rPr>
              <a:t> of temporary hangers</a:t>
            </a:r>
          </a:p>
        </p:txBody>
      </p:sp>
    </p:spTree>
    <p:extLst>
      <p:ext uri="{BB962C8B-B14F-4D97-AF65-F5344CB8AC3E}">
        <p14:creationId xmlns:p14="http://schemas.microsoft.com/office/powerpoint/2010/main" val="3942531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8904312" y="467714"/>
            <a:ext cx="936104" cy="59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208" y="621250"/>
            <a:ext cx="5256584" cy="513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2 Marcador de contenido">
            <a:extLst>
              <a:ext uri="{FF2B5EF4-FFF2-40B4-BE49-F238E27FC236}">
                <a16:creationId xmlns:a16="http://schemas.microsoft.com/office/drawing/2014/main" id="{360856BE-20DB-920D-0714-5A846D93F482}"/>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3" name="Rectangle 9">
            <a:extLst>
              <a:ext uri="{FF2B5EF4-FFF2-40B4-BE49-F238E27FC236}">
                <a16:creationId xmlns:a16="http://schemas.microsoft.com/office/drawing/2014/main" id="{15D47B7F-63F3-E71A-0C98-DBF3085F9813}"/>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Installation of final upper cables, brought close to lower cables by a temporary hanger. </a:t>
            </a:r>
          </a:p>
        </p:txBody>
      </p:sp>
    </p:spTree>
    <p:extLst>
      <p:ext uri="{BB962C8B-B14F-4D97-AF65-F5344CB8AC3E}">
        <p14:creationId xmlns:p14="http://schemas.microsoft.com/office/powerpoint/2010/main" val="23953076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32452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9">
            <a:extLst>
              <a:ext uri="{FF2B5EF4-FFF2-40B4-BE49-F238E27FC236}">
                <a16:creationId xmlns:a16="http://schemas.microsoft.com/office/drawing/2014/main" id="{45AC42CC-A6C8-429C-8FCB-74EFF5C22195}"/>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Full Locked Coil cables ready to be </a:t>
            </a:r>
            <a:r>
              <a:rPr lang="en-US" sz="1600" i="1" dirty="0" err="1">
                <a:solidFill>
                  <a:schemeClr val="tx1">
                    <a:lumMod val="65000"/>
                    <a:lumOff val="35000"/>
                  </a:schemeClr>
                </a:solidFill>
              </a:rPr>
              <a:t>dereeled</a:t>
            </a:r>
            <a:endParaRPr lang="en-US" sz="1600" i="1" dirty="0">
              <a:solidFill>
                <a:schemeClr val="tx1">
                  <a:lumMod val="65000"/>
                  <a:lumOff val="35000"/>
                </a:schemeClr>
              </a:solidFill>
            </a:endParaRPr>
          </a:p>
        </p:txBody>
      </p:sp>
      <p:sp>
        <p:nvSpPr>
          <p:cNvPr id="4" name="6 Rectángulo">
            <a:extLst>
              <a:ext uri="{FF2B5EF4-FFF2-40B4-BE49-F238E27FC236}">
                <a16:creationId xmlns:a16="http://schemas.microsoft.com/office/drawing/2014/main" id="{6E3ED200-9344-64E3-BC86-554DF69EF718}"/>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1CFEA50B-022A-F2A8-EB65-3E0EF00984B6}"/>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9001738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nproyant\BigDataFiles\Biblioteca\Conferencias y Presentaciones\FOTOS\Pencil\Autorizadas\Pencil Brasil (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5240" r="9759"/>
          <a:stretch/>
        </p:blipFill>
        <p:spPr bwMode="auto">
          <a:xfrm>
            <a:off x="152400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6 Rectángulo">
            <a:extLst>
              <a:ext uri="{FF2B5EF4-FFF2-40B4-BE49-F238E27FC236}">
                <a16:creationId xmlns:a16="http://schemas.microsoft.com/office/drawing/2014/main" id="{DE320D37-AA4D-CA1D-9AEF-3C7F6744A1E6}"/>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D491CB4D-C189-2ADB-73FB-523B93EFC0F8}"/>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3864707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snproyant\BigDataFiles\Biblioteca\Conferencias y Presentaciones\FOTOS\Pencil\Autorizadas\Pencil Brasil (26).jpg"/>
          <p:cNvPicPr>
            <a:picLocks noChangeAspect="1" noChangeArrowheads="1"/>
          </p:cNvPicPr>
          <p:nvPr/>
        </p:nvPicPr>
        <p:blipFill rotWithShape="1">
          <a:blip r:embed="rId3">
            <a:extLst>
              <a:ext uri="{28A0092B-C50C-407E-A947-70E740481C1C}">
                <a14:useLocalDpi xmlns:a14="http://schemas.microsoft.com/office/drawing/2010/main" val="0"/>
              </a:ext>
            </a:extLst>
          </a:blip>
          <a:srcRect l="9548" r="15452"/>
          <a:stretch/>
        </p:blipFill>
        <p:spPr bwMode="auto">
          <a:xfrm>
            <a:off x="1524002" y="-1767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6 Rectángulo">
            <a:extLst>
              <a:ext uri="{FF2B5EF4-FFF2-40B4-BE49-F238E27FC236}">
                <a16:creationId xmlns:a16="http://schemas.microsoft.com/office/drawing/2014/main" id="{62662137-EDBE-B09F-1646-4C76BB7FD322}"/>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BF89F89B-E3D9-F867-89DF-CEF050A9354F}"/>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15388600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3">
            <a:extLst>
              <a:ext uri="{28A0092B-C50C-407E-A947-70E740481C1C}">
                <a14:useLocalDpi xmlns:a14="http://schemas.microsoft.com/office/drawing/2010/main" val="0"/>
              </a:ext>
            </a:extLst>
          </a:blip>
          <a:srcRect l="2659" b="3067"/>
          <a:stretch/>
        </p:blipFill>
        <p:spPr>
          <a:xfrm>
            <a:off x="1524002" y="0"/>
            <a:ext cx="9182445" cy="6858000"/>
          </a:xfrm>
          <a:prstGeom prst="rect">
            <a:avLst/>
          </a:prstGeom>
        </p:spPr>
      </p:pic>
      <p:sp>
        <p:nvSpPr>
          <p:cNvPr id="5" name="6 Rectángulo">
            <a:extLst>
              <a:ext uri="{FF2B5EF4-FFF2-40B4-BE49-F238E27FC236}">
                <a16:creationId xmlns:a16="http://schemas.microsoft.com/office/drawing/2014/main" id="{C1E48B5A-FC1B-2FFD-8E7A-6F664C224D92}"/>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 Marcador de contenido">
            <a:extLst>
              <a:ext uri="{FF2B5EF4-FFF2-40B4-BE49-F238E27FC236}">
                <a16:creationId xmlns:a16="http://schemas.microsoft.com/office/drawing/2014/main" id="{A8789594-F797-71BF-2CFC-9FDB85855C0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
        <p:nvSpPr>
          <p:cNvPr id="9" name="Rectangle 9">
            <a:extLst>
              <a:ext uri="{FF2B5EF4-FFF2-40B4-BE49-F238E27FC236}">
                <a16:creationId xmlns:a16="http://schemas.microsoft.com/office/drawing/2014/main" id="{CFD22B70-EC14-81E2-9FE0-8685CE81CC44}"/>
              </a:ext>
            </a:extLst>
          </p:cNvPr>
          <p:cNvSpPr>
            <a:spLocks noChangeArrowheads="1"/>
          </p:cNvSpPr>
          <p:nvPr/>
        </p:nvSpPr>
        <p:spPr bwMode="auto">
          <a:xfrm rot="16200000">
            <a:off x="-1980719" y="3425213"/>
            <a:ext cx="5829948"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Temporary clamps used to transfer the load to temporary bars and cut original cables</a:t>
            </a:r>
          </a:p>
        </p:txBody>
      </p:sp>
    </p:spTree>
    <p:extLst>
      <p:ext uri="{BB962C8B-B14F-4D97-AF65-F5344CB8AC3E}">
        <p14:creationId xmlns:p14="http://schemas.microsoft.com/office/powerpoint/2010/main" val="386386483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6 Rectángulo">
            <a:extLst>
              <a:ext uri="{FF2B5EF4-FFF2-40B4-BE49-F238E27FC236}">
                <a16:creationId xmlns:a16="http://schemas.microsoft.com/office/drawing/2014/main" id="{ABFD95C9-7D05-7481-AFF0-2F93DCDBC873}"/>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4888B4A3-4F77-7F67-FA4A-0EE6739C05C2}"/>
              </a:ext>
            </a:extLst>
          </p:cNvPr>
          <p:cNvSpPr txBox="1">
            <a:spLocks/>
          </p:cNvSpPr>
          <p:nvPr/>
        </p:nvSpPr>
        <p:spPr>
          <a:xfrm>
            <a:off x="1" y="17676"/>
            <a:ext cx="12192000" cy="710987"/>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São Vicente Suspension Bridge. Cable Substitution and deck Rehabilitation, Brazil</a:t>
            </a:r>
          </a:p>
        </p:txBody>
      </p:sp>
      <p:sp>
        <p:nvSpPr>
          <p:cNvPr id="5" name="Rectangle 9">
            <a:extLst>
              <a:ext uri="{FF2B5EF4-FFF2-40B4-BE49-F238E27FC236}">
                <a16:creationId xmlns:a16="http://schemas.microsoft.com/office/drawing/2014/main" id="{BB608B54-C0B7-4A86-5220-D6FCDB6B3012}"/>
              </a:ext>
            </a:extLst>
          </p:cNvPr>
          <p:cNvSpPr>
            <a:spLocks noChangeArrowheads="1"/>
          </p:cNvSpPr>
          <p:nvPr/>
        </p:nvSpPr>
        <p:spPr bwMode="auto">
          <a:xfrm rot="16200000">
            <a:off x="-3129080" y="3145449"/>
            <a:ext cx="6840323" cy="584775"/>
          </a:xfrm>
          <a:prstGeom prst="rect">
            <a:avLst/>
          </a:prstGeom>
          <a:solidFill>
            <a:schemeClr val="bg2">
              <a:lumMod val="25000"/>
              <a:alpha val="40000"/>
            </a:schemeClr>
          </a:solidFill>
          <a:ln w="9525" algn="ctr">
            <a:noFill/>
            <a:miter lim="800000"/>
            <a:headEnd/>
            <a:tailEnd/>
          </a:ln>
        </p:spPr>
        <p:txBody>
          <a:bodyPr wrap="square" anchor="ctr">
            <a:spAutoFit/>
          </a:bodyPr>
          <a:lstStyle/>
          <a:p>
            <a:pPr marL="0" lvl="1" algn="ctr">
              <a:spcBef>
                <a:spcPct val="0"/>
              </a:spcBef>
              <a:defRPr/>
            </a:pPr>
            <a:r>
              <a:rPr lang="en-US" sz="1600" i="1" dirty="0">
                <a:solidFill>
                  <a:schemeClr val="bg1"/>
                </a:solidFill>
              </a:rPr>
              <a:t>Temporary clamps used to transfer the load to temporary bars and cut original cables</a:t>
            </a:r>
          </a:p>
        </p:txBody>
      </p:sp>
    </p:spTree>
    <p:extLst>
      <p:ext uri="{BB962C8B-B14F-4D97-AF65-F5344CB8AC3E}">
        <p14:creationId xmlns:p14="http://schemas.microsoft.com/office/powerpoint/2010/main" val="100230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B8548-2592-A1BE-C8BC-7CEAC5F13D8E}"/>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A3283198-1A16-3B77-3F5C-1B92C9B1759B}"/>
              </a:ext>
            </a:extLst>
          </p:cNvPr>
          <p:cNvGrpSpPr/>
          <p:nvPr/>
        </p:nvGrpSpPr>
        <p:grpSpPr>
          <a:xfrm>
            <a:off x="7510289" y="994881"/>
            <a:ext cx="1458603" cy="1948188"/>
            <a:chOff x="3466690" y="1308246"/>
            <a:chExt cx="1792540" cy="2433583"/>
          </a:xfrm>
        </p:grpSpPr>
        <p:pic>
          <p:nvPicPr>
            <p:cNvPr id="14" name="Image 16" descr="MC2010_EuS.jpg">
              <a:extLst>
                <a:ext uri="{FF2B5EF4-FFF2-40B4-BE49-F238E27FC236}">
                  <a16:creationId xmlns:a16="http://schemas.microsoft.com/office/drawing/2014/main" id="{06658825-8FE4-17BD-35E2-0FE553FFEF0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576535" y="1308246"/>
              <a:ext cx="1572851" cy="2056775"/>
            </a:xfrm>
            <a:prstGeom prst="rect">
              <a:avLst/>
            </a:prstGeom>
            <a:ln w="12700">
              <a:solidFill>
                <a:srgbClr val="007879"/>
              </a:solidFill>
            </a:ln>
          </p:spPr>
        </p:pic>
        <p:sp>
          <p:nvSpPr>
            <p:cNvPr id="17" name="ZoneTexte 2">
              <a:extLst>
                <a:ext uri="{FF2B5EF4-FFF2-40B4-BE49-F238E27FC236}">
                  <a16:creationId xmlns:a16="http://schemas.microsoft.com/office/drawing/2014/main" id="{56D3AA35-FB27-F39F-AF39-ABFAF5E9084A}"/>
                </a:ext>
              </a:extLst>
            </p:cNvPr>
            <p:cNvSpPr txBox="1"/>
            <p:nvPr/>
          </p:nvSpPr>
          <p:spPr>
            <a:xfrm>
              <a:off x="3466690" y="3344474"/>
              <a:ext cx="1792540" cy="397355"/>
            </a:xfrm>
            <a:prstGeom prst="rect">
              <a:avLst/>
            </a:prstGeom>
            <a:noFill/>
          </p:spPr>
          <p:txBody>
            <a:bodyPr wrap="square" rtlCol="0">
              <a:spAutoFit/>
            </a:bodyPr>
            <a:lstStyle/>
            <a:p>
              <a:pPr algn="ctr"/>
              <a:r>
                <a:rPr lang="fr-FR" sz="1467" dirty="0">
                  <a:solidFill>
                    <a:srgbClr val="002060"/>
                  </a:solidFill>
                  <a:cs typeface="Arial"/>
                </a:rPr>
                <a:t>Model Code</a:t>
              </a:r>
            </a:p>
          </p:txBody>
        </p:sp>
      </p:grpSp>
      <p:grpSp>
        <p:nvGrpSpPr>
          <p:cNvPr id="15" name="14 Grupo">
            <a:extLst>
              <a:ext uri="{FF2B5EF4-FFF2-40B4-BE49-F238E27FC236}">
                <a16:creationId xmlns:a16="http://schemas.microsoft.com/office/drawing/2014/main" id="{41499FD5-A281-9EB1-1082-C16BAD9BED7B}"/>
              </a:ext>
            </a:extLst>
          </p:cNvPr>
          <p:cNvGrpSpPr>
            <a:grpSpLocks noChangeAspect="1"/>
          </p:cNvGrpSpPr>
          <p:nvPr/>
        </p:nvGrpSpPr>
        <p:grpSpPr>
          <a:xfrm>
            <a:off x="1991047" y="981707"/>
            <a:ext cx="1642191" cy="1948190"/>
            <a:chOff x="317500" y="1308246"/>
            <a:chExt cx="2051346" cy="2433585"/>
          </a:xfrm>
        </p:grpSpPr>
        <p:pic>
          <p:nvPicPr>
            <p:cNvPr id="9" name="Picture 2">
              <a:extLst>
                <a:ext uri="{FF2B5EF4-FFF2-40B4-BE49-F238E27FC236}">
                  <a16:creationId xmlns:a16="http://schemas.microsoft.com/office/drawing/2014/main" id="{5EFD0C17-0E13-5A0C-2F74-C70F887D8B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847" y="1308246"/>
              <a:ext cx="1572851" cy="207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
              <a:extLst>
                <a:ext uri="{FF2B5EF4-FFF2-40B4-BE49-F238E27FC236}">
                  <a16:creationId xmlns:a16="http://schemas.microsoft.com/office/drawing/2014/main" id="{A8CF93B3-0619-B53C-E75F-19D283055351}"/>
                </a:ext>
              </a:extLst>
            </p:cNvPr>
            <p:cNvSpPr txBox="1"/>
            <p:nvPr/>
          </p:nvSpPr>
          <p:spPr>
            <a:xfrm>
              <a:off x="317500" y="3344476"/>
              <a:ext cx="2051346" cy="397355"/>
            </a:xfrm>
            <a:prstGeom prst="rect">
              <a:avLst/>
            </a:prstGeom>
            <a:noFill/>
          </p:spPr>
          <p:txBody>
            <a:bodyPr wrap="square" rtlCol="0">
              <a:spAutoFit/>
            </a:bodyPr>
            <a:lstStyle/>
            <a:p>
              <a:pPr algn="ctr"/>
              <a:r>
                <a:rPr lang="fr-FR" sz="1467" dirty="0">
                  <a:solidFill>
                    <a:srgbClr val="002060"/>
                  </a:solidFill>
                  <a:cs typeface="Arial"/>
                </a:rPr>
                <a:t>Model Code</a:t>
              </a:r>
            </a:p>
          </p:txBody>
        </p:sp>
      </p:grpSp>
      <p:grpSp>
        <p:nvGrpSpPr>
          <p:cNvPr id="28" name="Group 27">
            <a:extLst>
              <a:ext uri="{FF2B5EF4-FFF2-40B4-BE49-F238E27FC236}">
                <a16:creationId xmlns:a16="http://schemas.microsoft.com/office/drawing/2014/main" id="{488CF1C5-E51F-FCD7-8207-303D5586F094}"/>
              </a:ext>
            </a:extLst>
          </p:cNvPr>
          <p:cNvGrpSpPr/>
          <p:nvPr/>
        </p:nvGrpSpPr>
        <p:grpSpPr>
          <a:xfrm>
            <a:off x="3139300" y="4297530"/>
            <a:ext cx="1976113" cy="2148659"/>
            <a:chOff x="5918200" y="1336675"/>
            <a:chExt cx="2768600" cy="2683999"/>
          </a:xfrm>
        </p:grpSpPr>
        <p:pic>
          <p:nvPicPr>
            <p:cNvPr id="12" name="Picture 16" descr="CEB_165_coverpage2.jpg">
              <a:extLst>
                <a:ext uri="{FF2B5EF4-FFF2-40B4-BE49-F238E27FC236}">
                  <a16:creationId xmlns:a16="http://schemas.microsoft.com/office/drawing/2014/main" id="{17B3C629-046D-DF36-F6C4-3427EBA573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5900" y="1336675"/>
              <a:ext cx="1573200" cy="207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zövegdoboz 15">
              <a:extLst>
                <a:ext uri="{FF2B5EF4-FFF2-40B4-BE49-F238E27FC236}">
                  <a16:creationId xmlns:a16="http://schemas.microsoft.com/office/drawing/2014/main" id="{DECD7BFA-F9A1-5109-C38B-CDAF0C4C7D6D}"/>
                </a:ext>
              </a:extLst>
            </p:cNvPr>
            <p:cNvSpPr txBox="1">
              <a:spLocks noChangeArrowheads="1"/>
            </p:cNvSpPr>
            <p:nvPr/>
          </p:nvSpPr>
          <p:spPr bwMode="auto">
            <a:xfrm>
              <a:off x="5918200" y="3341302"/>
              <a:ext cx="2768600" cy="67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ctr"/>
              <a:r>
                <a:rPr lang="hu-HU" sz="1467" dirty="0">
                  <a:solidFill>
                    <a:srgbClr val="002060"/>
                  </a:solidFill>
                  <a:latin typeface="+mn-lt"/>
                  <a:cs typeface="Arial"/>
                </a:rPr>
                <a:t>CEB Bull. 165 Seismic Design</a:t>
              </a:r>
              <a:endParaRPr lang="es-ES_tradnl" sz="1467" dirty="0">
                <a:solidFill>
                  <a:srgbClr val="002060"/>
                </a:solidFill>
                <a:latin typeface="+mn-lt"/>
                <a:cs typeface="Arial"/>
              </a:endParaRPr>
            </a:p>
          </p:txBody>
        </p:sp>
      </p:grpSp>
      <p:grpSp>
        <p:nvGrpSpPr>
          <p:cNvPr id="20" name="Group 19">
            <a:extLst>
              <a:ext uri="{FF2B5EF4-FFF2-40B4-BE49-F238E27FC236}">
                <a16:creationId xmlns:a16="http://schemas.microsoft.com/office/drawing/2014/main" id="{6C01E7A3-4721-31D8-7D26-3B84EC65DE1F}"/>
              </a:ext>
            </a:extLst>
          </p:cNvPr>
          <p:cNvGrpSpPr/>
          <p:nvPr/>
        </p:nvGrpSpPr>
        <p:grpSpPr>
          <a:xfrm>
            <a:off x="3998529" y="981707"/>
            <a:ext cx="1867467" cy="1948190"/>
            <a:chOff x="6029381" y="1308246"/>
            <a:chExt cx="2616383" cy="2433585"/>
          </a:xfrm>
        </p:grpSpPr>
        <p:pic>
          <p:nvPicPr>
            <p:cNvPr id="8" name="Picture 4">
              <a:extLst>
                <a:ext uri="{FF2B5EF4-FFF2-40B4-BE49-F238E27FC236}">
                  <a16:creationId xmlns:a16="http://schemas.microsoft.com/office/drawing/2014/main" id="{C603A596-8736-47A2-BF0C-12E3B6069A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7223" y="1308246"/>
              <a:ext cx="1548489" cy="207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Szövegdoboz 10">
              <a:extLst>
                <a:ext uri="{FF2B5EF4-FFF2-40B4-BE49-F238E27FC236}">
                  <a16:creationId xmlns:a16="http://schemas.microsoft.com/office/drawing/2014/main" id="{E736EC9B-8FEB-DE91-84D5-9CC9CDDF1EB0}"/>
                </a:ext>
              </a:extLst>
            </p:cNvPr>
            <p:cNvSpPr txBox="1">
              <a:spLocks noChangeArrowheads="1"/>
            </p:cNvSpPr>
            <p:nvPr/>
          </p:nvSpPr>
          <p:spPr bwMode="auto">
            <a:xfrm>
              <a:off x="6029381" y="3344476"/>
              <a:ext cx="2616383" cy="39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ctr"/>
              <a:r>
                <a:rPr lang="hu-HU" sz="1467" dirty="0">
                  <a:solidFill>
                    <a:srgbClr val="002060"/>
                  </a:solidFill>
                  <a:latin typeface="+mn-lt"/>
                  <a:cs typeface="Arial"/>
                </a:rPr>
                <a:t>Model Code </a:t>
              </a:r>
            </a:p>
          </p:txBody>
        </p:sp>
      </p:grpSp>
      <p:grpSp>
        <p:nvGrpSpPr>
          <p:cNvPr id="30" name="Group 29">
            <a:extLst>
              <a:ext uri="{FF2B5EF4-FFF2-40B4-BE49-F238E27FC236}">
                <a16:creationId xmlns:a16="http://schemas.microsoft.com/office/drawing/2014/main" id="{46C96EE6-A1B2-7452-BC77-C7517FD50498}"/>
              </a:ext>
            </a:extLst>
          </p:cNvPr>
          <p:cNvGrpSpPr/>
          <p:nvPr/>
        </p:nvGrpSpPr>
        <p:grpSpPr>
          <a:xfrm>
            <a:off x="6430295" y="4308018"/>
            <a:ext cx="2162397" cy="2153304"/>
            <a:chOff x="5988346" y="3867736"/>
            <a:chExt cx="3029589" cy="2689802"/>
          </a:xfrm>
        </p:grpSpPr>
        <p:sp>
          <p:nvSpPr>
            <p:cNvPr id="24" name="Rectangle 23">
              <a:extLst>
                <a:ext uri="{FF2B5EF4-FFF2-40B4-BE49-F238E27FC236}">
                  <a16:creationId xmlns:a16="http://schemas.microsoft.com/office/drawing/2014/main" id="{61B3C6DD-CDF0-8CC9-AE52-163F68337BA8}"/>
                </a:ext>
              </a:extLst>
            </p:cNvPr>
            <p:cNvSpPr/>
            <p:nvPr/>
          </p:nvSpPr>
          <p:spPr>
            <a:xfrm>
              <a:off x="5988346" y="5878166"/>
              <a:ext cx="3029589" cy="679372"/>
            </a:xfrm>
            <a:prstGeom prst="rect">
              <a:avLst/>
            </a:prstGeom>
          </p:spPr>
          <p:txBody>
            <a:bodyPr wrap="square">
              <a:spAutoFit/>
            </a:bodyPr>
            <a:lstStyle/>
            <a:p>
              <a:pPr algn="ctr"/>
              <a:r>
                <a:rPr lang="hu-HU" sz="1467" dirty="0">
                  <a:solidFill>
                    <a:srgbClr val="002060"/>
                  </a:solidFill>
                  <a:cs typeface="Arial"/>
                </a:rPr>
                <a:t>fib Bull. 34 Service Life Design</a:t>
              </a:r>
            </a:p>
          </p:txBody>
        </p:sp>
        <p:pic>
          <p:nvPicPr>
            <p:cNvPr id="6" name="Picture 5">
              <a:extLst>
                <a:ext uri="{FF2B5EF4-FFF2-40B4-BE49-F238E27FC236}">
                  <a16:creationId xmlns:a16="http://schemas.microsoft.com/office/drawing/2014/main" id="{683CEC22-B669-ABE8-45C2-B4F3FEE808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6045" y="3867736"/>
              <a:ext cx="1606295" cy="2071298"/>
            </a:xfrm>
            <a:prstGeom prst="rect">
              <a:avLst/>
            </a:prstGeom>
            <a:ln w="12700">
              <a:solidFill>
                <a:srgbClr val="007879"/>
              </a:solidFill>
            </a:ln>
          </p:spPr>
        </p:pic>
      </p:grpSp>
      <p:cxnSp>
        <p:nvCxnSpPr>
          <p:cNvPr id="32" name="Egyenes összekötő 4">
            <a:extLst>
              <a:ext uri="{FF2B5EF4-FFF2-40B4-BE49-F238E27FC236}">
                <a16:creationId xmlns:a16="http://schemas.microsoft.com/office/drawing/2014/main" id="{8BA4CC21-E59D-35C4-4D59-C647CE5AF916}"/>
              </a:ext>
            </a:extLst>
          </p:cNvPr>
          <p:cNvCxnSpPr>
            <a:cxnSpLocks noChangeShapeType="1"/>
          </p:cNvCxnSpPr>
          <p:nvPr/>
        </p:nvCxnSpPr>
        <p:spPr bwMode="auto">
          <a:xfrm>
            <a:off x="1055441" y="3715940"/>
            <a:ext cx="8811419" cy="0"/>
          </a:xfrm>
          <a:prstGeom prst="line">
            <a:avLst/>
          </a:prstGeom>
          <a:noFill/>
          <a:ln w="38100">
            <a:solidFill>
              <a:srgbClr val="00787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33" name="Egyenes összekötő 6">
            <a:extLst>
              <a:ext uri="{FF2B5EF4-FFF2-40B4-BE49-F238E27FC236}">
                <a16:creationId xmlns:a16="http://schemas.microsoft.com/office/drawing/2014/main" id="{02991068-239E-D24B-9F19-5D1657C89727}"/>
              </a:ext>
            </a:extLst>
          </p:cNvPr>
          <p:cNvCxnSpPr/>
          <p:nvPr/>
        </p:nvCxnSpPr>
        <p:spPr>
          <a:xfrm>
            <a:off x="1612359" y="3478373"/>
            <a:ext cx="0" cy="44203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Egyenes összekötő 28">
            <a:extLst>
              <a:ext uri="{FF2B5EF4-FFF2-40B4-BE49-F238E27FC236}">
                <a16:creationId xmlns:a16="http://schemas.microsoft.com/office/drawing/2014/main" id="{CB773993-23CE-1E60-00B1-B11491C5544B}"/>
              </a:ext>
            </a:extLst>
          </p:cNvPr>
          <p:cNvCxnSpPr/>
          <p:nvPr/>
        </p:nvCxnSpPr>
        <p:spPr>
          <a:xfrm>
            <a:off x="3263649" y="3478373"/>
            <a:ext cx="0" cy="44203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Egyenes összekötő 30">
            <a:extLst>
              <a:ext uri="{FF2B5EF4-FFF2-40B4-BE49-F238E27FC236}">
                <a16:creationId xmlns:a16="http://schemas.microsoft.com/office/drawing/2014/main" id="{0629E151-29B7-9DDA-0B41-7F8C4B02C724}"/>
              </a:ext>
            </a:extLst>
          </p:cNvPr>
          <p:cNvCxnSpPr/>
          <p:nvPr/>
        </p:nvCxnSpPr>
        <p:spPr>
          <a:xfrm>
            <a:off x="4914939" y="3257307"/>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Egyenes összekötő 32">
            <a:extLst>
              <a:ext uri="{FF2B5EF4-FFF2-40B4-BE49-F238E27FC236}">
                <a16:creationId xmlns:a16="http://schemas.microsoft.com/office/drawing/2014/main" id="{F56245BB-89F6-546E-02AF-3CF1D60E6BA9}"/>
              </a:ext>
            </a:extLst>
          </p:cNvPr>
          <p:cNvCxnSpPr/>
          <p:nvPr/>
        </p:nvCxnSpPr>
        <p:spPr>
          <a:xfrm>
            <a:off x="6564279" y="3478373"/>
            <a:ext cx="0" cy="442032"/>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Egyenes összekötő 34">
            <a:extLst>
              <a:ext uri="{FF2B5EF4-FFF2-40B4-BE49-F238E27FC236}">
                <a16:creationId xmlns:a16="http://schemas.microsoft.com/office/drawing/2014/main" id="{F22E1B31-7F75-BDFC-DF66-3068CA7DD153}"/>
              </a:ext>
            </a:extLst>
          </p:cNvPr>
          <p:cNvCxnSpPr/>
          <p:nvPr/>
        </p:nvCxnSpPr>
        <p:spPr>
          <a:xfrm>
            <a:off x="8215569" y="3226158"/>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Egyenes összekötő 36">
            <a:extLst>
              <a:ext uri="{FF2B5EF4-FFF2-40B4-BE49-F238E27FC236}">
                <a16:creationId xmlns:a16="http://schemas.microsoft.com/office/drawing/2014/main" id="{786A2943-6818-5587-1894-588267CCEF77}"/>
              </a:ext>
            </a:extLst>
          </p:cNvPr>
          <p:cNvCxnSpPr/>
          <p:nvPr/>
        </p:nvCxnSpPr>
        <p:spPr>
          <a:xfrm>
            <a:off x="9866859" y="3247503"/>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Egyenes összekötő nyíllal 39">
            <a:extLst>
              <a:ext uri="{FF2B5EF4-FFF2-40B4-BE49-F238E27FC236}">
                <a16:creationId xmlns:a16="http://schemas.microsoft.com/office/drawing/2014/main" id="{11D6E6A0-DAB8-794C-A38E-AB7BD7494B9E}"/>
              </a:ext>
            </a:extLst>
          </p:cNvPr>
          <p:cNvCxnSpPr>
            <a:cxnSpLocks noChangeShapeType="1"/>
          </p:cNvCxnSpPr>
          <p:nvPr/>
        </p:nvCxnSpPr>
        <p:spPr bwMode="auto">
          <a:xfrm>
            <a:off x="9866859" y="3715940"/>
            <a:ext cx="1257940" cy="0"/>
          </a:xfrm>
          <a:prstGeom prst="straightConnector1">
            <a:avLst/>
          </a:prstGeom>
          <a:noFill/>
          <a:ln w="38100">
            <a:solidFill>
              <a:srgbClr val="007879"/>
            </a:solidFill>
            <a:round/>
            <a:headEnd/>
            <a:tailEnd type="arrow" w="med" len="me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40" name="Szövegdoboz 41">
            <a:extLst>
              <a:ext uri="{FF2B5EF4-FFF2-40B4-BE49-F238E27FC236}">
                <a16:creationId xmlns:a16="http://schemas.microsoft.com/office/drawing/2014/main" id="{37F01E17-A65B-E4D1-4CAB-385FBAAB0262}"/>
              </a:ext>
            </a:extLst>
          </p:cNvPr>
          <p:cNvSpPr txBox="1">
            <a:spLocks noChangeArrowheads="1"/>
          </p:cNvSpPr>
          <p:nvPr/>
        </p:nvSpPr>
        <p:spPr bwMode="auto">
          <a:xfrm>
            <a:off x="1232640" y="3920406"/>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1970</a:t>
            </a:r>
          </a:p>
        </p:txBody>
      </p:sp>
      <p:sp>
        <p:nvSpPr>
          <p:cNvPr id="41" name="Szövegdoboz 42">
            <a:extLst>
              <a:ext uri="{FF2B5EF4-FFF2-40B4-BE49-F238E27FC236}">
                <a16:creationId xmlns:a16="http://schemas.microsoft.com/office/drawing/2014/main" id="{9519D0E0-3EE9-2009-857F-7A29ACDFFBD4}"/>
              </a:ext>
            </a:extLst>
          </p:cNvPr>
          <p:cNvSpPr txBox="1">
            <a:spLocks noChangeArrowheads="1"/>
          </p:cNvSpPr>
          <p:nvPr/>
        </p:nvSpPr>
        <p:spPr bwMode="auto">
          <a:xfrm>
            <a:off x="2866405" y="3920406"/>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1980</a:t>
            </a:r>
          </a:p>
        </p:txBody>
      </p:sp>
      <p:sp>
        <p:nvSpPr>
          <p:cNvPr id="42" name="Szövegdoboz 43">
            <a:extLst>
              <a:ext uri="{FF2B5EF4-FFF2-40B4-BE49-F238E27FC236}">
                <a16:creationId xmlns:a16="http://schemas.microsoft.com/office/drawing/2014/main" id="{B756F379-A8FC-F671-60E7-F02424BA3202}"/>
              </a:ext>
            </a:extLst>
          </p:cNvPr>
          <p:cNvSpPr txBox="1">
            <a:spLocks noChangeArrowheads="1"/>
          </p:cNvSpPr>
          <p:nvPr/>
        </p:nvSpPr>
        <p:spPr bwMode="auto">
          <a:xfrm>
            <a:off x="4517695" y="3909933"/>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1990</a:t>
            </a:r>
          </a:p>
        </p:txBody>
      </p:sp>
      <p:sp>
        <p:nvSpPr>
          <p:cNvPr id="43" name="Szövegdoboz 44">
            <a:extLst>
              <a:ext uri="{FF2B5EF4-FFF2-40B4-BE49-F238E27FC236}">
                <a16:creationId xmlns:a16="http://schemas.microsoft.com/office/drawing/2014/main" id="{854B0ED0-1642-7A73-94B4-290B4012156D}"/>
              </a:ext>
            </a:extLst>
          </p:cNvPr>
          <p:cNvSpPr txBox="1">
            <a:spLocks noChangeArrowheads="1"/>
          </p:cNvSpPr>
          <p:nvPr/>
        </p:nvSpPr>
        <p:spPr bwMode="auto">
          <a:xfrm>
            <a:off x="6167035" y="3939879"/>
            <a:ext cx="796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2000</a:t>
            </a:r>
          </a:p>
        </p:txBody>
      </p:sp>
      <p:sp>
        <p:nvSpPr>
          <p:cNvPr id="44" name="Szövegdoboz 45">
            <a:extLst>
              <a:ext uri="{FF2B5EF4-FFF2-40B4-BE49-F238E27FC236}">
                <a16:creationId xmlns:a16="http://schemas.microsoft.com/office/drawing/2014/main" id="{EA2E9215-FB4C-506F-8C5C-10BC63870DD4}"/>
              </a:ext>
            </a:extLst>
          </p:cNvPr>
          <p:cNvSpPr txBox="1">
            <a:spLocks noChangeArrowheads="1"/>
          </p:cNvSpPr>
          <p:nvPr/>
        </p:nvSpPr>
        <p:spPr bwMode="auto">
          <a:xfrm>
            <a:off x="7818325" y="3939879"/>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2010</a:t>
            </a:r>
          </a:p>
        </p:txBody>
      </p:sp>
      <p:sp>
        <p:nvSpPr>
          <p:cNvPr id="45" name="Szövegdoboz 46">
            <a:extLst>
              <a:ext uri="{FF2B5EF4-FFF2-40B4-BE49-F238E27FC236}">
                <a16:creationId xmlns:a16="http://schemas.microsoft.com/office/drawing/2014/main" id="{885C5919-A60C-2C3A-2C47-749259FC3348}"/>
              </a:ext>
            </a:extLst>
          </p:cNvPr>
          <p:cNvSpPr txBox="1">
            <a:spLocks noChangeArrowheads="1"/>
          </p:cNvSpPr>
          <p:nvPr/>
        </p:nvSpPr>
        <p:spPr bwMode="auto">
          <a:xfrm>
            <a:off x="9469615" y="3941826"/>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2020</a:t>
            </a:r>
          </a:p>
        </p:txBody>
      </p:sp>
      <p:sp>
        <p:nvSpPr>
          <p:cNvPr id="46" name="Szövegdoboz 47">
            <a:extLst>
              <a:ext uri="{FF2B5EF4-FFF2-40B4-BE49-F238E27FC236}">
                <a16:creationId xmlns:a16="http://schemas.microsoft.com/office/drawing/2014/main" id="{0BBB7D82-5889-3ABC-8A9A-698B207DBD2B}"/>
              </a:ext>
            </a:extLst>
          </p:cNvPr>
          <p:cNvSpPr txBox="1">
            <a:spLocks noChangeArrowheads="1"/>
          </p:cNvSpPr>
          <p:nvPr/>
        </p:nvSpPr>
        <p:spPr bwMode="auto">
          <a:xfrm>
            <a:off x="2487127" y="2913459"/>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1978</a:t>
            </a:r>
          </a:p>
        </p:txBody>
      </p:sp>
      <p:cxnSp>
        <p:nvCxnSpPr>
          <p:cNvPr id="47" name="Egyenes összekötő 48">
            <a:extLst>
              <a:ext uri="{FF2B5EF4-FFF2-40B4-BE49-F238E27FC236}">
                <a16:creationId xmlns:a16="http://schemas.microsoft.com/office/drawing/2014/main" id="{A6E47653-B786-B9A2-7093-60FF1562C64D}"/>
              </a:ext>
            </a:extLst>
          </p:cNvPr>
          <p:cNvCxnSpPr/>
          <p:nvPr/>
        </p:nvCxnSpPr>
        <p:spPr>
          <a:xfrm>
            <a:off x="2866405" y="3268702"/>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Szövegdoboz 47">
            <a:extLst>
              <a:ext uri="{FF2B5EF4-FFF2-40B4-BE49-F238E27FC236}">
                <a16:creationId xmlns:a16="http://schemas.microsoft.com/office/drawing/2014/main" id="{9A63C6A2-EB7E-17D0-9A8E-3F889353B057}"/>
              </a:ext>
            </a:extLst>
          </p:cNvPr>
          <p:cNvSpPr txBox="1">
            <a:spLocks noChangeArrowheads="1"/>
          </p:cNvSpPr>
          <p:nvPr/>
        </p:nvSpPr>
        <p:spPr bwMode="auto">
          <a:xfrm>
            <a:off x="3723207" y="3109767"/>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hu-HU" altLang="en-US" sz="1600" dirty="0">
                <a:solidFill>
                  <a:srgbClr val="00B050"/>
                </a:solidFill>
                <a:latin typeface="+mn-lt"/>
                <a:ea typeface="Arial" charset="0"/>
                <a:cs typeface="Arial" charset="0"/>
              </a:rPr>
              <a:t>19</a:t>
            </a:r>
            <a:r>
              <a:rPr lang="es-ES_tradnl" altLang="en-US" sz="1600" dirty="0">
                <a:solidFill>
                  <a:srgbClr val="00B050"/>
                </a:solidFill>
                <a:latin typeface="+mn-lt"/>
                <a:ea typeface="Arial" charset="0"/>
                <a:cs typeface="Arial" charset="0"/>
              </a:rPr>
              <a:t>85</a:t>
            </a:r>
            <a:endParaRPr lang="hu-HU" altLang="en-US" sz="1600" dirty="0">
              <a:solidFill>
                <a:srgbClr val="00B050"/>
              </a:solidFill>
              <a:latin typeface="+mn-lt"/>
              <a:ea typeface="Arial" charset="0"/>
              <a:cs typeface="Arial" charset="0"/>
            </a:endParaRPr>
          </a:p>
        </p:txBody>
      </p:sp>
      <p:cxnSp>
        <p:nvCxnSpPr>
          <p:cNvPr id="50" name="Egyenes összekötő 48">
            <a:extLst>
              <a:ext uri="{FF2B5EF4-FFF2-40B4-BE49-F238E27FC236}">
                <a16:creationId xmlns:a16="http://schemas.microsoft.com/office/drawing/2014/main" id="{AA4349FF-5CD2-C5F1-0BCF-259973D4801C}"/>
              </a:ext>
            </a:extLst>
          </p:cNvPr>
          <p:cNvCxnSpPr/>
          <p:nvPr/>
        </p:nvCxnSpPr>
        <p:spPr>
          <a:xfrm>
            <a:off x="4116555" y="3468247"/>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3" name="Szövegdoboz 47">
            <a:extLst>
              <a:ext uri="{FF2B5EF4-FFF2-40B4-BE49-F238E27FC236}">
                <a16:creationId xmlns:a16="http://schemas.microsoft.com/office/drawing/2014/main" id="{3A0E036C-89F0-5A12-0D22-6EBD6C36D680}"/>
              </a:ext>
            </a:extLst>
          </p:cNvPr>
          <p:cNvSpPr txBox="1">
            <a:spLocks noChangeArrowheads="1"/>
          </p:cNvSpPr>
          <p:nvPr/>
        </p:nvSpPr>
        <p:spPr bwMode="auto">
          <a:xfrm>
            <a:off x="7100075" y="3111461"/>
            <a:ext cx="79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gn="ctr"/>
            <a:r>
              <a:rPr lang="es-ES_tradnl" altLang="en-US" sz="1600" dirty="0">
                <a:solidFill>
                  <a:srgbClr val="00B050"/>
                </a:solidFill>
                <a:latin typeface="+mn-lt"/>
                <a:ea typeface="Arial" charset="0"/>
                <a:cs typeface="Arial" charset="0"/>
              </a:rPr>
              <a:t>2006</a:t>
            </a:r>
            <a:endParaRPr lang="hu-HU" altLang="en-US" sz="1600" dirty="0">
              <a:solidFill>
                <a:srgbClr val="00B050"/>
              </a:solidFill>
              <a:latin typeface="+mn-lt"/>
              <a:ea typeface="Arial" charset="0"/>
              <a:cs typeface="Arial" charset="0"/>
            </a:endParaRPr>
          </a:p>
        </p:txBody>
      </p:sp>
      <p:cxnSp>
        <p:nvCxnSpPr>
          <p:cNvPr id="54" name="Egyenes összekötő 48">
            <a:extLst>
              <a:ext uri="{FF2B5EF4-FFF2-40B4-BE49-F238E27FC236}">
                <a16:creationId xmlns:a16="http://schemas.microsoft.com/office/drawing/2014/main" id="{0AA9ADBA-3265-1320-3310-1BC5AF9F5822}"/>
              </a:ext>
            </a:extLst>
          </p:cNvPr>
          <p:cNvCxnSpPr/>
          <p:nvPr/>
        </p:nvCxnSpPr>
        <p:spPr>
          <a:xfrm>
            <a:off x="7493423" y="3469939"/>
            <a:ext cx="0" cy="66238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Szövegdoboz 47">
            <a:extLst>
              <a:ext uri="{FF2B5EF4-FFF2-40B4-BE49-F238E27FC236}">
                <a16:creationId xmlns:a16="http://schemas.microsoft.com/office/drawing/2014/main" id="{2926F9E6-8542-66D8-8AB1-890B111CC8CC}"/>
              </a:ext>
            </a:extLst>
          </p:cNvPr>
          <p:cNvSpPr txBox="1">
            <a:spLocks noChangeArrowheads="1"/>
          </p:cNvSpPr>
          <p:nvPr/>
        </p:nvSpPr>
        <p:spPr bwMode="auto">
          <a:xfrm rot="16200000">
            <a:off x="1872267" y="1518209"/>
            <a:ext cx="794488" cy="1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667" dirty="0">
                <a:solidFill>
                  <a:prstClr val="white"/>
                </a:solidFill>
                <a:latin typeface="+mn-lt"/>
                <a:ea typeface="Arial" charset="0"/>
                <a:cs typeface="Arial" charset="0"/>
              </a:rPr>
              <a:t>1978</a:t>
            </a:r>
          </a:p>
        </p:txBody>
      </p:sp>
      <p:pic>
        <p:nvPicPr>
          <p:cNvPr id="2" name="Picture 1">
            <a:extLst>
              <a:ext uri="{FF2B5EF4-FFF2-40B4-BE49-F238E27FC236}">
                <a16:creationId xmlns:a16="http://schemas.microsoft.com/office/drawing/2014/main" id="{20591A76-47A6-D629-DA40-F466CB567C98}"/>
              </a:ext>
            </a:extLst>
          </p:cNvPr>
          <p:cNvPicPr>
            <a:picLocks noChangeAspect="1"/>
          </p:cNvPicPr>
          <p:nvPr/>
        </p:nvPicPr>
        <p:blipFill>
          <a:blip r:embed="rId8"/>
          <a:stretch>
            <a:fillRect/>
          </a:stretch>
        </p:blipFill>
        <p:spPr>
          <a:xfrm>
            <a:off x="9230209" y="990555"/>
            <a:ext cx="1279839" cy="1726459"/>
          </a:xfrm>
          <a:prstGeom prst="rect">
            <a:avLst/>
          </a:prstGeom>
        </p:spPr>
      </p:pic>
      <p:sp>
        <p:nvSpPr>
          <p:cNvPr id="3" name="CuadroTexto 2">
            <a:extLst>
              <a:ext uri="{FF2B5EF4-FFF2-40B4-BE49-F238E27FC236}">
                <a16:creationId xmlns:a16="http://schemas.microsoft.com/office/drawing/2014/main" id="{A32444BA-5936-EAA1-DA26-AF655C9CA2F1}"/>
              </a:ext>
            </a:extLst>
          </p:cNvPr>
          <p:cNvSpPr txBox="1"/>
          <p:nvPr/>
        </p:nvSpPr>
        <p:spPr>
          <a:xfrm>
            <a:off x="2343706" y="-94536"/>
            <a:ext cx="7548333" cy="923330"/>
          </a:xfrm>
          <a:prstGeom prst="rect">
            <a:avLst/>
          </a:prstGeom>
          <a:noFill/>
        </p:spPr>
        <p:txBody>
          <a:bodyPr wrap="square" rtlCol="0">
            <a:spAutoFit/>
          </a:bodyPr>
          <a:lstStyle/>
          <a:p>
            <a:pPr algn="ctr"/>
            <a:r>
              <a:rPr lang="en-US" sz="5400" i="1" dirty="0">
                <a:solidFill>
                  <a:srgbClr val="25786B"/>
                </a:solidFill>
                <a:latin typeface="Gabriola" panose="04040605051002020D02" pitchFamily="82" charset="0"/>
                <a:cs typeface="GothicE" panose="00000400000000000000" pitchFamily="2" charset="0"/>
              </a:rPr>
              <a:t>fib</a:t>
            </a:r>
            <a:r>
              <a:rPr lang="en-US" sz="1800" i="1" dirty="0">
                <a:solidFill>
                  <a:srgbClr val="25786B"/>
                </a:solidFill>
              </a:rPr>
              <a:t>   </a:t>
            </a:r>
            <a:r>
              <a:rPr lang="es-ES" sz="2800" dirty="0" err="1">
                <a:solidFill>
                  <a:schemeClr val="tx1">
                    <a:lumMod val="65000"/>
                    <a:lumOff val="35000"/>
                  </a:schemeClr>
                </a:solidFill>
              </a:rPr>
              <a:t>Evolution</a:t>
            </a:r>
            <a:r>
              <a:rPr lang="es-ES" sz="2800" dirty="0">
                <a:solidFill>
                  <a:schemeClr val="tx1">
                    <a:lumMod val="65000"/>
                    <a:lumOff val="35000"/>
                  </a:schemeClr>
                </a:solidFill>
              </a:rPr>
              <a:t> </a:t>
            </a:r>
            <a:r>
              <a:rPr lang="es-ES" sz="2800" dirty="0" err="1">
                <a:solidFill>
                  <a:schemeClr val="tx1">
                    <a:lumMod val="65000"/>
                    <a:lumOff val="35000"/>
                  </a:schemeClr>
                </a:solidFill>
              </a:rPr>
              <a:t>of</a:t>
            </a:r>
            <a:r>
              <a:rPr lang="es-ES" sz="2800" dirty="0">
                <a:solidFill>
                  <a:schemeClr val="tx1">
                    <a:lumMod val="65000"/>
                    <a:lumOff val="35000"/>
                  </a:schemeClr>
                </a:solidFill>
              </a:rPr>
              <a:t> </a:t>
            </a:r>
            <a:r>
              <a:rPr lang="es-ES" sz="2800" dirty="0" err="1">
                <a:solidFill>
                  <a:schemeClr val="tx1">
                    <a:lumMod val="65000"/>
                    <a:lumOff val="35000"/>
                  </a:schemeClr>
                </a:solidFill>
              </a:rPr>
              <a:t>Model</a:t>
            </a:r>
            <a:r>
              <a:rPr lang="es-ES" sz="2800" dirty="0">
                <a:solidFill>
                  <a:schemeClr val="tx1">
                    <a:lumMod val="65000"/>
                    <a:lumOff val="35000"/>
                  </a:schemeClr>
                </a:solidFill>
              </a:rPr>
              <a:t> Codes</a:t>
            </a:r>
          </a:p>
        </p:txBody>
      </p:sp>
    </p:spTree>
    <p:extLst>
      <p:ext uri="{BB962C8B-B14F-4D97-AF65-F5344CB8AC3E}">
        <p14:creationId xmlns:p14="http://schemas.microsoft.com/office/powerpoint/2010/main" val="8634632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730" y="743177"/>
            <a:ext cx="4434047" cy="5912062"/>
          </a:xfrm>
          <a:prstGeom prst="rect">
            <a:avLst/>
          </a:prstGeom>
        </p:spPr>
      </p:pic>
      <p:pic>
        <p:nvPicPr>
          <p:cNvPr id="3" name="2 Imagen"/>
          <p:cNvPicPr>
            <a:picLocks noChangeAspect="1"/>
          </p:cNvPicPr>
          <p:nvPr/>
        </p:nvPicPr>
        <p:blipFill rotWithShape="1">
          <a:blip r:embed="rId4" cstate="print">
            <a:extLst>
              <a:ext uri="{28A0092B-C50C-407E-A947-70E740481C1C}">
                <a14:useLocalDpi xmlns:a14="http://schemas.microsoft.com/office/drawing/2010/main" val="0"/>
              </a:ext>
            </a:extLst>
          </a:blip>
          <a:srcRect l="43213"/>
          <a:stretch/>
        </p:blipFill>
        <p:spPr>
          <a:xfrm>
            <a:off x="6255225" y="754509"/>
            <a:ext cx="4459216" cy="5889397"/>
          </a:xfrm>
          <a:prstGeom prst="rect">
            <a:avLst/>
          </a:prstGeom>
        </p:spPr>
      </p:pic>
      <p:sp>
        <p:nvSpPr>
          <p:cNvPr id="4" name="2 Marcador de contenido">
            <a:extLst>
              <a:ext uri="{FF2B5EF4-FFF2-40B4-BE49-F238E27FC236}">
                <a16:creationId xmlns:a16="http://schemas.microsoft.com/office/drawing/2014/main" id="{E4001C37-2D43-4CD1-1D0C-79C1366D84A1}"/>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5" name="Rectangle 9">
            <a:extLst>
              <a:ext uri="{FF2B5EF4-FFF2-40B4-BE49-F238E27FC236}">
                <a16:creationId xmlns:a16="http://schemas.microsoft.com/office/drawing/2014/main" id="{D9118E49-DEDB-9CF4-7CBB-656CE3020457}"/>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Replacement of thousands of rivets</a:t>
            </a:r>
          </a:p>
        </p:txBody>
      </p:sp>
    </p:spTree>
    <p:extLst>
      <p:ext uri="{BB962C8B-B14F-4D97-AF65-F5344CB8AC3E}">
        <p14:creationId xmlns:p14="http://schemas.microsoft.com/office/powerpoint/2010/main" val="12774234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l="7045" r="2224"/>
          <a:stretch/>
        </p:blipFill>
        <p:spPr>
          <a:xfrm>
            <a:off x="1515120" y="3"/>
            <a:ext cx="9152880" cy="6886851"/>
          </a:xfrm>
          <a:prstGeom prst="rect">
            <a:avLst/>
          </a:prstGeom>
        </p:spPr>
      </p:pic>
      <p:sp>
        <p:nvSpPr>
          <p:cNvPr id="3" name="6 Rectángulo">
            <a:extLst>
              <a:ext uri="{FF2B5EF4-FFF2-40B4-BE49-F238E27FC236}">
                <a16:creationId xmlns:a16="http://schemas.microsoft.com/office/drawing/2014/main" id="{EFDEF8E1-2514-CE4B-B83A-124EB94FB8C8}"/>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454AD82E-EFB4-6640-92F1-1F7F95A70170}"/>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
        <p:nvSpPr>
          <p:cNvPr id="5" name="Rectangle 9">
            <a:extLst>
              <a:ext uri="{FF2B5EF4-FFF2-40B4-BE49-F238E27FC236}">
                <a16:creationId xmlns:a16="http://schemas.microsoft.com/office/drawing/2014/main" id="{41E407E3-EF55-E27B-273F-068888E75545}"/>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Replacement of thousands of rivets</a:t>
            </a:r>
          </a:p>
        </p:txBody>
      </p:sp>
    </p:spTree>
    <p:extLst>
      <p:ext uri="{BB962C8B-B14F-4D97-AF65-F5344CB8AC3E}">
        <p14:creationId xmlns:p14="http://schemas.microsoft.com/office/powerpoint/2010/main" val="25850051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430" y="-37836"/>
            <a:ext cx="9175570" cy="6881678"/>
          </a:xfrm>
          <a:prstGeom prst="rect">
            <a:avLst/>
          </a:prstGeom>
        </p:spPr>
      </p:pic>
      <p:sp>
        <p:nvSpPr>
          <p:cNvPr id="3" name="6 Rectángulo">
            <a:extLst>
              <a:ext uri="{FF2B5EF4-FFF2-40B4-BE49-F238E27FC236}">
                <a16:creationId xmlns:a16="http://schemas.microsoft.com/office/drawing/2014/main" id="{F9CDDA2C-E9D0-4C1E-CC19-2AB6CDB68428}"/>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06362E80-3E81-55A6-8C31-088703971466}"/>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
        <p:nvSpPr>
          <p:cNvPr id="5" name="Rectangle 9">
            <a:extLst>
              <a:ext uri="{FF2B5EF4-FFF2-40B4-BE49-F238E27FC236}">
                <a16:creationId xmlns:a16="http://schemas.microsoft.com/office/drawing/2014/main" id="{7880D06A-0A94-0DDE-F994-1B5275592D79}"/>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Replacement of thousands of rivets</a:t>
            </a:r>
          </a:p>
        </p:txBody>
      </p:sp>
    </p:spTree>
    <p:extLst>
      <p:ext uri="{BB962C8B-B14F-4D97-AF65-F5344CB8AC3E}">
        <p14:creationId xmlns:p14="http://schemas.microsoft.com/office/powerpoint/2010/main" val="2227970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8904312" y="467714"/>
            <a:ext cx="936104" cy="5920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6 Rectángulo">
            <a:extLst>
              <a:ext uri="{FF2B5EF4-FFF2-40B4-BE49-F238E27FC236}">
                <a16:creationId xmlns:a16="http://schemas.microsoft.com/office/drawing/2014/main" id="{E903882B-FDB2-2945-20C1-62AE884D5AFB}"/>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9DEE5D6A-6A2D-5114-7C71-4EE97B5EAC48}"/>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
        <p:nvSpPr>
          <p:cNvPr id="5" name="Rectangle 9">
            <a:extLst>
              <a:ext uri="{FF2B5EF4-FFF2-40B4-BE49-F238E27FC236}">
                <a16:creationId xmlns:a16="http://schemas.microsoft.com/office/drawing/2014/main" id="{7140F84C-B844-A380-7CE8-7A0002519958}"/>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Rivet control</a:t>
            </a:r>
          </a:p>
        </p:txBody>
      </p:sp>
    </p:spTree>
    <p:extLst>
      <p:ext uri="{BB962C8B-B14F-4D97-AF65-F5344CB8AC3E}">
        <p14:creationId xmlns:p14="http://schemas.microsoft.com/office/powerpoint/2010/main" val="31427438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nproyant\BigDataFiles\Biblioteca\Conferencias y Presentaciones\FOTOS\Pencil\Autorizadas\Pencil Brasil (3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098" r="9131"/>
          <a:stretch/>
        </p:blipFill>
        <p:spPr bwMode="auto">
          <a:xfrm>
            <a:off x="1524000" y="-15644"/>
            <a:ext cx="9144001" cy="6866275"/>
          </a:xfrm>
          <a:prstGeom prst="rect">
            <a:avLst/>
          </a:prstGeom>
          <a:noFill/>
          <a:extLst>
            <a:ext uri="{909E8E84-426E-40DD-AFC4-6F175D3DCCD1}">
              <a14:hiddenFill xmlns:a14="http://schemas.microsoft.com/office/drawing/2010/main">
                <a:solidFill>
                  <a:srgbClr val="FFFFFF"/>
                </a:solidFill>
              </a14:hiddenFill>
            </a:ext>
          </a:extLst>
        </p:spPr>
      </p:pic>
      <p:sp>
        <p:nvSpPr>
          <p:cNvPr id="2" name="6 Rectángulo">
            <a:extLst>
              <a:ext uri="{FF2B5EF4-FFF2-40B4-BE49-F238E27FC236}">
                <a16:creationId xmlns:a16="http://schemas.microsoft.com/office/drawing/2014/main" id="{C1F42F3C-24A7-D37A-1910-F903FE0B8DC2}"/>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72BC31AB-CE09-99D5-76F3-27DE5EABF0A1}"/>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31260893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cp\Desktop\Hugo 0.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456374" y="133604"/>
            <a:ext cx="1728191"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6618" y="0"/>
            <a:ext cx="7547735" cy="6858000"/>
          </a:xfrm>
          <a:prstGeom prst="rect">
            <a:avLst/>
          </a:prstGeom>
        </p:spPr>
      </p:pic>
      <p:grpSp>
        <p:nvGrpSpPr>
          <p:cNvPr id="2" name="15 Grupo">
            <a:extLst>
              <a:ext uri="{FF2B5EF4-FFF2-40B4-BE49-F238E27FC236}">
                <a16:creationId xmlns:a16="http://schemas.microsoft.com/office/drawing/2014/main" id="{AF442741-27CF-8BDC-9F02-71D2FE395F63}"/>
              </a:ext>
            </a:extLst>
          </p:cNvPr>
          <p:cNvGrpSpPr>
            <a:grpSpLocks noChangeAspect="1"/>
          </p:cNvGrpSpPr>
          <p:nvPr/>
        </p:nvGrpSpPr>
        <p:grpSpPr>
          <a:xfrm>
            <a:off x="9783076" y="2221929"/>
            <a:ext cx="1384612" cy="1917156"/>
            <a:chOff x="2532181" y="1209207"/>
            <a:chExt cx="1513033" cy="1867608"/>
          </a:xfrm>
        </p:grpSpPr>
        <p:pic>
          <p:nvPicPr>
            <p:cNvPr id="3" name="Picture 5">
              <a:extLst>
                <a:ext uri="{FF2B5EF4-FFF2-40B4-BE49-F238E27FC236}">
                  <a16:creationId xmlns:a16="http://schemas.microsoft.com/office/drawing/2014/main" id="{1E8A049C-EFAF-9187-E345-78B9587207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038" t="15092" r="10542" b="54198"/>
            <a:stretch/>
          </p:blipFill>
          <p:spPr bwMode="auto">
            <a:xfrm rot="20397444">
              <a:off x="2532181" y="1209207"/>
              <a:ext cx="1300887" cy="186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4512FC3-9172-5318-5F6B-F25A03C533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620" t="14464" r="26982" b="37805"/>
            <a:stretch/>
          </p:blipFill>
          <p:spPr bwMode="auto">
            <a:xfrm>
              <a:off x="3310889" y="1393324"/>
              <a:ext cx="734325" cy="163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6 Imagen">
            <a:extLst>
              <a:ext uri="{FF2B5EF4-FFF2-40B4-BE49-F238E27FC236}">
                <a16:creationId xmlns:a16="http://schemas.microsoft.com/office/drawing/2014/main" id="{CABB2213-2C6F-44A5-FD58-FE3A639406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896" r="43776" b="44207"/>
          <a:stretch/>
        </p:blipFill>
        <p:spPr>
          <a:xfrm>
            <a:off x="9481426" y="3998479"/>
            <a:ext cx="1792195" cy="2562489"/>
          </a:xfrm>
          <a:prstGeom prst="rect">
            <a:avLst/>
          </a:prstGeom>
        </p:spPr>
      </p:pic>
    </p:spTree>
    <p:extLst>
      <p:ext uri="{BB962C8B-B14F-4D97-AF65-F5344CB8AC3E}">
        <p14:creationId xmlns:p14="http://schemas.microsoft.com/office/powerpoint/2010/main" val="36828623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B1256D3-2DD2-ECA7-00B2-6C89B9515D12}"/>
              </a:ext>
            </a:extLst>
          </p:cNvPr>
          <p:cNvSpPr/>
          <p:nvPr/>
        </p:nvSpPr>
        <p:spPr>
          <a:xfrm>
            <a:off x="0" y="17676"/>
            <a:ext cx="12191999" cy="68403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grpSp>
        <p:nvGrpSpPr>
          <p:cNvPr id="2" name="1 Grupo"/>
          <p:cNvGrpSpPr/>
          <p:nvPr/>
        </p:nvGrpSpPr>
        <p:grpSpPr>
          <a:xfrm>
            <a:off x="493486" y="17676"/>
            <a:ext cx="11349038" cy="6840324"/>
            <a:chOff x="-603453" y="-799885"/>
            <a:chExt cx="12173014" cy="7657885"/>
          </a:xfrm>
        </p:grpSpPr>
        <p:pic>
          <p:nvPicPr>
            <p:cNvPr id="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53" t="2126" r="1735" b="13309"/>
            <a:stretch/>
          </p:blipFill>
          <p:spPr bwMode="auto">
            <a:xfrm>
              <a:off x="1232005" y="-799885"/>
              <a:ext cx="8361629" cy="765788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03453" y="-17049"/>
              <a:ext cx="12173014" cy="1826180"/>
            </a:xfrm>
            <a:prstGeom prst="rect">
              <a:avLst/>
            </a:prstGeom>
          </p:spPr>
          <p:txBody>
            <a:bodyPr wrap="square">
              <a:spAutoFit/>
            </a:bodyPr>
            <a:lstStyle/>
            <a:p>
              <a:pPr algn="just"/>
              <a:r>
                <a:rPr lang="en-US" sz="2000" dirty="0">
                  <a:solidFill>
                    <a:schemeClr val="bg1"/>
                  </a:solidFill>
                </a:rPr>
                <a:t>“Engineering is the art of modeling materials we do not wholly understand, into shapes we cannot precisely </a:t>
              </a:r>
              <a:r>
                <a:rPr lang="en-US" sz="2000" dirty="0" err="1">
                  <a:solidFill>
                    <a:schemeClr val="bg1"/>
                  </a:solidFill>
                </a:rPr>
                <a:t>analyse</a:t>
              </a:r>
              <a:r>
                <a:rPr lang="en-US" sz="2000" dirty="0">
                  <a:solidFill>
                    <a:schemeClr val="bg1"/>
                  </a:solidFill>
                </a:rPr>
                <a:t>, so as to withstand forces we cannot properly assess, in such a way that the public at large has not reason to suspect the extent of our ignorance.”</a:t>
              </a:r>
            </a:p>
            <a:p>
              <a:pPr algn="just"/>
              <a:r>
                <a:rPr lang="en-US" sz="2000" dirty="0">
                  <a:solidFill>
                    <a:schemeClr val="bg1"/>
                  </a:solidFill>
                </a:rPr>
                <a:t> </a:t>
              </a:r>
            </a:p>
            <a:p>
              <a:pPr algn="just"/>
              <a:r>
                <a:rPr lang="en-US" sz="2000" dirty="0">
                  <a:solidFill>
                    <a:schemeClr val="bg1"/>
                  </a:solidFill>
                </a:rPr>
                <a:t>President of the Institution of Civil Engineers 1946</a:t>
              </a:r>
              <a:endParaRPr lang="es-ES" i="1" dirty="0">
                <a:solidFill>
                  <a:schemeClr val="bg1"/>
                </a:solidFill>
              </a:endParaRPr>
            </a:p>
          </p:txBody>
        </p:sp>
      </p:grpSp>
      <p:sp>
        <p:nvSpPr>
          <p:cNvPr id="3" name="2 Marcador de contenido">
            <a:extLst>
              <a:ext uri="{FF2B5EF4-FFF2-40B4-BE49-F238E27FC236}">
                <a16:creationId xmlns:a16="http://schemas.microsoft.com/office/drawing/2014/main" id="{F108CA69-1924-E9C3-7389-44F6390931C3}"/>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Final considerations</a:t>
            </a:r>
          </a:p>
        </p:txBody>
      </p:sp>
      <p:sp>
        <p:nvSpPr>
          <p:cNvPr id="6" name="10 CuadroTexto">
            <a:extLst>
              <a:ext uri="{FF2B5EF4-FFF2-40B4-BE49-F238E27FC236}">
                <a16:creationId xmlns:a16="http://schemas.microsoft.com/office/drawing/2014/main" id="{0C860FF6-83D5-8EF0-D4B0-87B9ECE3A86E}"/>
              </a:ext>
            </a:extLst>
          </p:cNvPr>
          <p:cNvSpPr txBox="1"/>
          <p:nvPr/>
        </p:nvSpPr>
        <p:spPr>
          <a:xfrm>
            <a:off x="6573897" y="2611276"/>
            <a:ext cx="3410828" cy="400110"/>
          </a:xfrm>
          <a:prstGeom prst="rect">
            <a:avLst/>
          </a:prstGeom>
          <a:solidFill>
            <a:schemeClr val="tx1"/>
          </a:solidFill>
        </p:spPr>
        <p:txBody>
          <a:bodyPr wrap="square" rtlCol="0">
            <a:spAutoFit/>
          </a:bodyPr>
          <a:lstStyle/>
          <a:p>
            <a:r>
              <a:rPr lang="es-ES" sz="2000" dirty="0" err="1">
                <a:solidFill>
                  <a:schemeClr val="bg1"/>
                </a:solidFill>
              </a:rPr>
              <a:t>What</a:t>
            </a:r>
            <a:r>
              <a:rPr lang="es-ES" sz="2000" dirty="0">
                <a:solidFill>
                  <a:schemeClr val="bg1"/>
                </a:solidFill>
              </a:rPr>
              <a:t> </a:t>
            </a:r>
            <a:r>
              <a:rPr lang="es-ES" sz="2000" dirty="0" err="1">
                <a:solidFill>
                  <a:schemeClr val="bg1"/>
                </a:solidFill>
              </a:rPr>
              <a:t>we</a:t>
            </a:r>
            <a:r>
              <a:rPr lang="es-ES" sz="2000" dirty="0">
                <a:solidFill>
                  <a:schemeClr val="bg1"/>
                </a:solidFill>
              </a:rPr>
              <a:t> </a:t>
            </a:r>
            <a:r>
              <a:rPr lang="es-ES" sz="2000" dirty="0" err="1">
                <a:solidFill>
                  <a:schemeClr val="bg1"/>
                </a:solidFill>
              </a:rPr>
              <a:t>know</a:t>
            </a:r>
            <a:endParaRPr lang="es-ES" sz="2000" dirty="0">
              <a:solidFill>
                <a:schemeClr val="bg1"/>
              </a:solidFill>
            </a:endParaRPr>
          </a:p>
        </p:txBody>
      </p:sp>
      <p:sp>
        <p:nvSpPr>
          <p:cNvPr id="7" name="14 CuadroTexto">
            <a:extLst>
              <a:ext uri="{FF2B5EF4-FFF2-40B4-BE49-F238E27FC236}">
                <a16:creationId xmlns:a16="http://schemas.microsoft.com/office/drawing/2014/main" id="{9AF55060-0AFE-192E-1C48-CFFAA9D27718}"/>
              </a:ext>
            </a:extLst>
          </p:cNvPr>
          <p:cNvSpPr txBox="1"/>
          <p:nvPr/>
        </p:nvSpPr>
        <p:spPr>
          <a:xfrm>
            <a:off x="6969390" y="3779661"/>
            <a:ext cx="3289686" cy="707886"/>
          </a:xfrm>
          <a:prstGeom prst="rect">
            <a:avLst/>
          </a:prstGeom>
          <a:solidFill>
            <a:schemeClr val="tx1"/>
          </a:solidFill>
        </p:spPr>
        <p:txBody>
          <a:bodyPr wrap="square" rtlCol="0">
            <a:spAutoFit/>
          </a:bodyPr>
          <a:lstStyle/>
          <a:p>
            <a:r>
              <a:rPr lang="es-ES" sz="2000" dirty="0" err="1">
                <a:solidFill>
                  <a:schemeClr val="bg1"/>
                </a:solidFill>
              </a:rPr>
              <a:t>What</a:t>
            </a:r>
            <a:r>
              <a:rPr lang="es-ES" sz="2000" dirty="0">
                <a:solidFill>
                  <a:schemeClr val="bg1"/>
                </a:solidFill>
              </a:rPr>
              <a:t> </a:t>
            </a:r>
            <a:r>
              <a:rPr lang="es-ES" sz="2000" dirty="0" err="1">
                <a:solidFill>
                  <a:schemeClr val="bg1"/>
                </a:solidFill>
              </a:rPr>
              <a:t>we</a:t>
            </a:r>
            <a:r>
              <a:rPr lang="es-ES" sz="2000" dirty="0">
                <a:solidFill>
                  <a:schemeClr val="bg1"/>
                </a:solidFill>
              </a:rPr>
              <a:t> </a:t>
            </a:r>
            <a:r>
              <a:rPr lang="es-ES" sz="2000" dirty="0" err="1">
                <a:solidFill>
                  <a:schemeClr val="bg1"/>
                </a:solidFill>
              </a:rPr>
              <a:t>realise</a:t>
            </a:r>
            <a:r>
              <a:rPr lang="es-ES" sz="2000" dirty="0">
                <a:solidFill>
                  <a:schemeClr val="bg1"/>
                </a:solidFill>
              </a:rPr>
              <a:t> </a:t>
            </a:r>
            <a:r>
              <a:rPr lang="es-ES" sz="2000" dirty="0" err="1">
                <a:solidFill>
                  <a:schemeClr val="bg1"/>
                </a:solidFill>
              </a:rPr>
              <a:t>that</a:t>
            </a:r>
            <a:r>
              <a:rPr lang="es-ES" sz="2000" dirty="0">
                <a:solidFill>
                  <a:schemeClr val="bg1"/>
                </a:solidFill>
              </a:rPr>
              <a:t> </a:t>
            </a:r>
            <a:r>
              <a:rPr lang="es-ES" sz="2000" dirty="0" err="1">
                <a:solidFill>
                  <a:schemeClr val="bg1"/>
                </a:solidFill>
              </a:rPr>
              <a:t>we</a:t>
            </a:r>
            <a:r>
              <a:rPr lang="es-ES" sz="2000" dirty="0">
                <a:solidFill>
                  <a:schemeClr val="bg1"/>
                </a:solidFill>
              </a:rPr>
              <a:t> do </a:t>
            </a:r>
            <a:r>
              <a:rPr lang="es-ES" sz="2000" dirty="0" err="1">
                <a:solidFill>
                  <a:schemeClr val="bg1"/>
                </a:solidFill>
              </a:rPr>
              <a:t>not</a:t>
            </a:r>
            <a:r>
              <a:rPr lang="es-ES" sz="2000" dirty="0">
                <a:solidFill>
                  <a:schemeClr val="bg1"/>
                </a:solidFill>
              </a:rPr>
              <a:t> </a:t>
            </a:r>
            <a:r>
              <a:rPr lang="es-ES" sz="2000" dirty="0" err="1">
                <a:solidFill>
                  <a:schemeClr val="bg1"/>
                </a:solidFill>
              </a:rPr>
              <a:t>know</a:t>
            </a:r>
            <a:endParaRPr lang="es-ES" sz="2000" dirty="0">
              <a:solidFill>
                <a:schemeClr val="bg1"/>
              </a:solidFill>
            </a:endParaRPr>
          </a:p>
        </p:txBody>
      </p:sp>
      <p:sp>
        <p:nvSpPr>
          <p:cNvPr id="8" name="15 CuadroTexto">
            <a:extLst>
              <a:ext uri="{FF2B5EF4-FFF2-40B4-BE49-F238E27FC236}">
                <a16:creationId xmlns:a16="http://schemas.microsoft.com/office/drawing/2014/main" id="{7C6533DE-20CD-215F-3569-215876DCC52A}"/>
              </a:ext>
            </a:extLst>
          </p:cNvPr>
          <p:cNvSpPr txBox="1"/>
          <p:nvPr/>
        </p:nvSpPr>
        <p:spPr>
          <a:xfrm>
            <a:off x="6970017" y="5451505"/>
            <a:ext cx="3242615" cy="707886"/>
          </a:xfrm>
          <a:prstGeom prst="rect">
            <a:avLst/>
          </a:prstGeom>
          <a:solidFill>
            <a:schemeClr val="tx1"/>
          </a:solidFill>
        </p:spPr>
        <p:txBody>
          <a:bodyPr wrap="square" rtlCol="0">
            <a:spAutoFit/>
          </a:bodyPr>
          <a:lstStyle/>
          <a:p>
            <a:r>
              <a:rPr lang="es-ES" sz="2000" dirty="0" err="1">
                <a:solidFill>
                  <a:schemeClr val="bg1"/>
                </a:solidFill>
              </a:rPr>
              <a:t>What</a:t>
            </a:r>
            <a:r>
              <a:rPr lang="es-ES" sz="2000" dirty="0">
                <a:solidFill>
                  <a:schemeClr val="bg1"/>
                </a:solidFill>
              </a:rPr>
              <a:t> </a:t>
            </a:r>
            <a:r>
              <a:rPr lang="es-ES" sz="2000" dirty="0" err="1">
                <a:solidFill>
                  <a:schemeClr val="bg1"/>
                </a:solidFill>
              </a:rPr>
              <a:t>we</a:t>
            </a:r>
            <a:r>
              <a:rPr lang="es-ES" sz="2000" dirty="0">
                <a:solidFill>
                  <a:schemeClr val="bg1"/>
                </a:solidFill>
              </a:rPr>
              <a:t> do </a:t>
            </a:r>
            <a:r>
              <a:rPr lang="es-ES" sz="2000" dirty="0" err="1">
                <a:solidFill>
                  <a:schemeClr val="bg1"/>
                </a:solidFill>
              </a:rPr>
              <a:t>not</a:t>
            </a:r>
            <a:r>
              <a:rPr lang="es-ES" sz="2000" dirty="0">
                <a:solidFill>
                  <a:schemeClr val="bg1"/>
                </a:solidFill>
              </a:rPr>
              <a:t> </a:t>
            </a:r>
            <a:r>
              <a:rPr lang="es-ES" sz="2000" dirty="0" err="1">
                <a:solidFill>
                  <a:schemeClr val="bg1"/>
                </a:solidFill>
              </a:rPr>
              <a:t>even</a:t>
            </a:r>
            <a:r>
              <a:rPr lang="es-ES" sz="2000" dirty="0">
                <a:solidFill>
                  <a:schemeClr val="bg1"/>
                </a:solidFill>
              </a:rPr>
              <a:t> </a:t>
            </a:r>
            <a:r>
              <a:rPr lang="es-ES" sz="2000" dirty="0" err="1">
                <a:solidFill>
                  <a:schemeClr val="bg1"/>
                </a:solidFill>
              </a:rPr>
              <a:t>realise</a:t>
            </a:r>
            <a:r>
              <a:rPr lang="es-ES" sz="2000" dirty="0">
                <a:solidFill>
                  <a:schemeClr val="bg1"/>
                </a:solidFill>
              </a:rPr>
              <a:t> </a:t>
            </a:r>
            <a:r>
              <a:rPr lang="es-ES" sz="2000" dirty="0" err="1">
                <a:solidFill>
                  <a:schemeClr val="bg1"/>
                </a:solidFill>
              </a:rPr>
              <a:t>that</a:t>
            </a:r>
            <a:r>
              <a:rPr lang="es-ES" sz="2000" dirty="0">
                <a:solidFill>
                  <a:schemeClr val="bg1"/>
                </a:solidFill>
              </a:rPr>
              <a:t> </a:t>
            </a:r>
            <a:r>
              <a:rPr lang="es-ES" sz="2000" dirty="0" err="1">
                <a:solidFill>
                  <a:schemeClr val="bg1"/>
                </a:solidFill>
              </a:rPr>
              <a:t>we</a:t>
            </a:r>
            <a:r>
              <a:rPr lang="es-ES" sz="2000" dirty="0">
                <a:solidFill>
                  <a:schemeClr val="bg1"/>
                </a:solidFill>
              </a:rPr>
              <a:t> do </a:t>
            </a:r>
            <a:r>
              <a:rPr lang="es-ES" sz="2000" dirty="0" err="1">
                <a:solidFill>
                  <a:schemeClr val="bg1"/>
                </a:solidFill>
              </a:rPr>
              <a:t>not</a:t>
            </a:r>
            <a:r>
              <a:rPr lang="es-ES" sz="2000" dirty="0">
                <a:solidFill>
                  <a:schemeClr val="bg1"/>
                </a:solidFill>
              </a:rPr>
              <a:t> </a:t>
            </a:r>
            <a:r>
              <a:rPr lang="es-ES" sz="2000" dirty="0" err="1">
                <a:solidFill>
                  <a:schemeClr val="bg1"/>
                </a:solidFill>
              </a:rPr>
              <a:t>know</a:t>
            </a:r>
            <a:endParaRPr lang="es-ES" sz="2000" dirty="0">
              <a:solidFill>
                <a:schemeClr val="bg1"/>
              </a:solidFill>
            </a:endParaRPr>
          </a:p>
        </p:txBody>
      </p:sp>
    </p:spTree>
    <p:extLst>
      <p:ext uri="{BB962C8B-B14F-4D97-AF65-F5344CB8AC3E}">
        <p14:creationId xmlns:p14="http://schemas.microsoft.com/office/powerpoint/2010/main" val="7214579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3.bp.blogspot.com/_n-j4YMN79xY/S84AU9bvcoI/AAAAAAAADVw/WtBNsBE6LFg/s1600/24.jpeg"/>
          <p:cNvPicPr>
            <a:picLocks noChangeAspect="1" noChangeArrowheads="1"/>
          </p:cNvPicPr>
          <p:nvPr/>
        </p:nvPicPr>
        <p:blipFill rotWithShape="1">
          <a:blip r:embed="rId3">
            <a:extLst>
              <a:ext uri="{28A0092B-C50C-407E-A947-70E740481C1C}">
                <a14:useLocalDpi xmlns:a14="http://schemas.microsoft.com/office/drawing/2010/main" val="0"/>
              </a:ext>
            </a:extLst>
          </a:blip>
          <a:srcRect b="7585"/>
          <a:stretch/>
        </p:blipFill>
        <p:spPr bwMode="auto">
          <a:xfrm>
            <a:off x="7099616" y="1135018"/>
            <a:ext cx="3162824" cy="19336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upload.wikimedia.org/wikipedia/commons/thumb/a/a6/View_of_the_Duomo%27s_dome%2C_Florence.jpg/640px-View_of_the_Duomo%27s_dome%2C_Flore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9896" y="1111006"/>
            <a:ext cx="1852500" cy="2778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upload.wikimedia.org/wikipedia/commons/6/63/Brunelleshi-and-Duomo-of-Flor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146" y="4160104"/>
            <a:ext cx="1816977" cy="23549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http://2.bp.blogspot.com/-uj-K2lf1pKE/TsqW52ATKUI/AAAAAAAAAOg/YIhmOHG8G3I/s640/Panteon+roman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191" y="4528899"/>
            <a:ext cx="2759968" cy="19707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culturaclasica.com/files/panteon-agrip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811" y="1125538"/>
            <a:ext cx="3130069" cy="27642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uevo-2"/>
          <p:cNvPicPr>
            <a:picLocks noChangeAspect="1" noChangeArrowheads="1"/>
          </p:cNvPicPr>
          <p:nvPr/>
        </p:nvPicPr>
        <p:blipFill rotWithShape="1">
          <a:blip r:embed="rId8">
            <a:extLst>
              <a:ext uri="{28A0092B-C50C-407E-A947-70E740481C1C}">
                <a14:useLocalDpi xmlns:a14="http://schemas.microsoft.com/office/drawing/2010/main" val="0"/>
              </a:ext>
            </a:extLst>
          </a:blip>
          <a:srcRect r="66795"/>
          <a:stretch/>
        </p:blipFill>
        <p:spPr bwMode="auto">
          <a:xfrm>
            <a:off x="7104113" y="3253509"/>
            <a:ext cx="2160489" cy="325622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2" name="2 Marcador de contenido">
            <a:extLst>
              <a:ext uri="{FF2B5EF4-FFF2-40B4-BE49-F238E27FC236}">
                <a16:creationId xmlns:a16="http://schemas.microsoft.com/office/drawing/2014/main" id="{ED5391FD-271D-470C-66FC-77DC09AA98C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Final considerations</a:t>
            </a:r>
          </a:p>
        </p:txBody>
      </p:sp>
      <p:sp>
        <p:nvSpPr>
          <p:cNvPr id="3" name="Rectangle 9">
            <a:extLst>
              <a:ext uri="{FF2B5EF4-FFF2-40B4-BE49-F238E27FC236}">
                <a16:creationId xmlns:a16="http://schemas.microsoft.com/office/drawing/2014/main" id="{CBB1F8D3-167A-A30C-EE68-B876ECCAC6A6}"/>
              </a:ext>
            </a:extLst>
          </p:cNvPr>
          <p:cNvSpPr>
            <a:spLocks noChangeArrowheads="1"/>
          </p:cNvSpPr>
          <p:nvPr/>
        </p:nvSpPr>
        <p:spPr bwMode="auto">
          <a:xfrm rot="16200000">
            <a:off x="-1841898"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The value of history in other professions</a:t>
            </a:r>
          </a:p>
        </p:txBody>
      </p:sp>
    </p:spTree>
    <p:extLst>
      <p:ext uri="{BB962C8B-B14F-4D97-AF65-F5344CB8AC3E}">
        <p14:creationId xmlns:p14="http://schemas.microsoft.com/office/powerpoint/2010/main" val="21404795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495F806-C548-2640-DDC8-07CE5D9D2E12}"/>
              </a:ext>
            </a:extLst>
          </p:cNvPr>
          <p:cNvSpPr>
            <a:spLocks noChangeArrowheads="1"/>
          </p:cNvSpPr>
          <p:nvPr/>
        </p:nvSpPr>
        <p:spPr bwMode="auto">
          <a:xfrm>
            <a:off x="334963" y="5682929"/>
            <a:ext cx="11522075" cy="7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14350" indent="-514350" algn="ctr">
              <a:lnSpc>
                <a:spcPct val="150000"/>
              </a:lnSpc>
              <a:defRPr/>
            </a:pPr>
            <a:r>
              <a:rPr lang="en-US" sz="1600" i="1" dirty="0">
                <a:solidFill>
                  <a:schemeClr val="tx1">
                    <a:lumMod val="65000"/>
                    <a:lumOff val="35000"/>
                  </a:schemeClr>
                </a:solidFill>
              </a:rPr>
              <a:t>Students at the School of Civil Engineering of the Technical University of Madrid during the presentation of the class assignment of the subject Structural Typology, created by Torroja</a:t>
            </a:r>
          </a:p>
        </p:txBody>
      </p:sp>
      <p:pic>
        <p:nvPicPr>
          <p:cNvPr id="5" name="Picture 1">
            <a:extLst>
              <a:ext uri="{FF2B5EF4-FFF2-40B4-BE49-F238E27FC236}">
                <a16:creationId xmlns:a16="http://schemas.microsoft.com/office/drawing/2014/main" id="{D91EB738-8561-FA83-1C3B-85B67FC54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13464"/>
            <a:ext cx="12191999" cy="3904935"/>
          </a:xfrm>
          <a:prstGeom prst="rect">
            <a:avLst/>
          </a:prstGeom>
          <a:noFill/>
          <a:extLst>
            <a:ext uri="{909E8E84-426E-40DD-AFC4-6F175D3DCCD1}">
              <a14:hiddenFill xmlns:a14="http://schemas.microsoft.com/office/drawing/2010/main">
                <a:solidFill>
                  <a:srgbClr val="FFFFFF"/>
                </a:solidFill>
              </a14:hiddenFill>
            </a:ext>
          </a:extLst>
        </p:spPr>
      </p:pic>
      <p:sp>
        <p:nvSpPr>
          <p:cNvPr id="6" name="2 Marcador de contenido">
            <a:extLst>
              <a:ext uri="{FF2B5EF4-FFF2-40B4-BE49-F238E27FC236}">
                <a16:creationId xmlns:a16="http://schemas.microsoft.com/office/drawing/2014/main" id="{E7420942-CB31-F5D2-3DAC-2EDFA4D4AABE}"/>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Final considerations</a:t>
            </a:r>
          </a:p>
        </p:txBody>
      </p:sp>
    </p:spTree>
    <p:extLst>
      <p:ext uri="{BB962C8B-B14F-4D97-AF65-F5344CB8AC3E}">
        <p14:creationId xmlns:p14="http://schemas.microsoft.com/office/powerpoint/2010/main" val="35378277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B44F4-B161-9A3A-E7AE-313FDF7B0FE5}"/>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815FC552-17CD-EEDE-D957-F6DAEF532A59}"/>
              </a:ext>
            </a:extLst>
          </p:cNvPr>
          <p:cNvSpPr/>
          <p:nvPr/>
        </p:nvSpPr>
        <p:spPr>
          <a:xfrm>
            <a:off x="0" y="17676"/>
            <a:ext cx="12191999" cy="68403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982955C7-BE32-E4A8-099F-C334DE3A028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Final considerations</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15426" r="6977" b="4903"/>
          <a:stretch/>
        </p:blipFill>
        <p:spPr bwMode="auto">
          <a:xfrm>
            <a:off x="1432259" y="620712"/>
            <a:ext cx="9297969" cy="62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608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9DE717-2EF0-C74B-A05A-BD30134C451E}"/>
              </a:ext>
            </a:extLst>
          </p:cNvPr>
          <p:cNvPicPr>
            <a:picLocks noChangeAspect="1"/>
          </p:cNvPicPr>
          <p:nvPr/>
        </p:nvPicPr>
        <p:blipFill>
          <a:blip r:embed="rId2"/>
          <a:stretch>
            <a:fillRect/>
          </a:stretch>
        </p:blipFill>
        <p:spPr>
          <a:xfrm>
            <a:off x="1102172" y="0"/>
            <a:ext cx="10017961" cy="6857999"/>
          </a:xfrm>
          <a:prstGeom prst="rect">
            <a:avLst/>
          </a:prstGeom>
        </p:spPr>
      </p:pic>
      <p:sp>
        <p:nvSpPr>
          <p:cNvPr id="4" name="8 Rectángulo">
            <a:extLst>
              <a:ext uri="{FF2B5EF4-FFF2-40B4-BE49-F238E27FC236}">
                <a16:creationId xmlns:a16="http://schemas.microsoft.com/office/drawing/2014/main" id="{A32F2CB8-D91F-4B67-2BF5-A74138308A95}"/>
              </a:ext>
            </a:extLst>
          </p:cNvPr>
          <p:cNvSpPr>
            <a:spLocks noChangeArrowheads="1"/>
          </p:cNvSpPr>
          <p:nvPr/>
        </p:nvSpPr>
        <p:spPr bwMode="auto">
          <a:xfrm rot="16200000">
            <a:off x="-2149683" y="3370769"/>
            <a:ext cx="5580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600" i="1" dirty="0"/>
              <a:t>Source: Kohler, N. et al “Life-cycle analysis of the built environment”. Sustainable building construction</a:t>
            </a:r>
          </a:p>
        </p:txBody>
      </p:sp>
    </p:spTree>
    <p:extLst>
      <p:ext uri="{BB962C8B-B14F-4D97-AF65-F5344CB8AC3E}">
        <p14:creationId xmlns:p14="http://schemas.microsoft.com/office/powerpoint/2010/main" val="133652626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25"/>
            <a:ext cx="12240683" cy="9180512"/>
          </a:xfrm>
          <a:prstGeom prst="rect">
            <a:avLst/>
          </a:prstGeom>
        </p:spPr>
      </p:pic>
      <p:sp>
        <p:nvSpPr>
          <p:cNvPr id="3" name="Title 1"/>
          <p:cNvSpPr txBox="1">
            <a:spLocks/>
          </p:cNvSpPr>
          <p:nvPr/>
        </p:nvSpPr>
        <p:spPr>
          <a:xfrm>
            <a:off x="1972088" y="5796013"/>
            <a:ext cx="8229600" cy="657324"/>
          </a:xfrm>
          <a:prstGeom prst="rect">
            <a:avLst/>
          </a:prstGeom>
        </p:spPr>
        <p:txBody>
          <a:bodyPr lIns="91440" tIns="45720" rIns="91440" bIns="45720"/>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50000"/>
              </a:lnSpc>
              <a:spcBef>
                <a:spcPct val="20000"/>
              </a:spcBef>
              <a:defRPr/>
            </a:pPr>
            <a:r>
              <a:rPr lang="en-US" sz="4000" dirty="0">
                <a:solidFill>
                  <a:srgbClr val="9BBB59">
                    <a:lumMod val="40000"/>
                    <a:lumOff val="60000"/>
                  </a:srgbClr>
                </a:solidFill>
                <a:latin typeface="HelveticaNeueLT Std Med" pitchFamily="34" charset="0"/>
              </a:rPr>
              <a:t> </a:t>
            </a:r>
            <a:r>
              <a:rPr lang="en-US" sz="5867" i="1" dirty="0">
                <a:solidFill>
                  <a:srgbClr val="9BBB59">
                    <a:lumMod val="40000"/>
                    <a:lumOff val="60000"/>
                  </a:srgbClr>
                </a:solidFill>
              </a:rPr>
              <a:t>fib</a:t>
            </a:r>
            <a:endParaRPr lang="en-US" sz="2800" dirty="0">
              <a:solidFill>
                <a:srgbClr val="9BBB59">
                  <a:lumMod val="40000"/>
                  <a:lumOff val="60000"/>
                </a:srgbClr>
              </a:solidFill>
              <a:latin typeface="HelveticaNeueLT Std Med" pitchFamily="34" charset="0"/>
            </a:endParaRPr>
          </a:p>
        </p:txBody>
      </p:sp>
    </p:spTree>
    <p:extLst>
      <p:ext uri="{BB962C8B-B14F-4D97-AF65-F5344CB8AC3E}">
        <p14:creationId xmlns:p14="http://schemas.microsoft.com/office/powerpoint/2010/main" val="367688968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85F6A79-44D0-E83B-F70C-A9ADC0E9764B}"/>
              </a:ext>
            </a:extLst>
          </p:cNvPr>
          <p:cNvSpPr txBox="1"/>
          <p:nvPr/>
        </p:nvSpPr>
        <p:spPr>
          <a:xfrm>
            <a:off x="1590674" y="2428224"/>
            <a:ext cx="9458325" cy="3416320"/>
          </a:xfrm>
          <a:prstGeom prst="rect">
            <a:avLst/>
          </a:prstGeom>
          <a:noFill/>
        </p:spPr>
        <p:txBody>
          <a:bodyPr wrap="square" rtlCol="0">
            <a:spAutoFit/>
          </a:bodyPr>
          <a:lstStyle/>
          <a:p>
            <a:pPr algn="ctr"/>
            <a:r>
              <a:rPr lang="en-US" sz="4400" dirty="0">
                <a:solidFill>
                  <a:schemeClr val="tx1">
                    <a:lumMod val="50000"/>
                    <a:lumOff val="50000"/>
                  </a:schemeClr>
                </a:solidFill>
              </a:rPr>
              <a:t>Conceptual Design </a:t>
            </a:r>
            <a:br>
              <a:rPr lang="en-US" sz="3200" dirty="0"/>
            </a:br>
            <a:r>
              <a:rPr lang="en-US" sz="3200" dirty="0"/>
              <a:t>Creativity</a:t>
            </a:r>
            <a:r>
              <a:rPr lang="en-US" sz="3200" dirty="0">
                <a:solidFill>
                  <a:schemeClr val="tx1">
                    <a:lumMod val="75000"/>
                    <a:lumOff val="25000"/>
                  </a:schemeClr>
                </a:solidFill>
              </a:rPr>
              <a:t> + Knowledge + Experience within the global context of Sustainability</a:t>
            </a:r>
            <a:br>
              <a:rPr lang="en-US" dirty="0"/>
            </a:b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3223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de ara maliki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 b="1569"/>
          <a:stretch/>
        </p:blipFill>
        <p:spPr bwMode="auto">
          <a:xfrm>
            <a:off x="4360616" y="4692047"/>
            <a:ext cx="346324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de cristina iglesias"/>
          <p:cNvPicPr>
            <a:picLocks noChangeAspect="1" noChangeArrowheads="1"/>
          </p:cNvPicPr>
          <p:nvPr/>
        </p:nvPicPr>
        <p:blipFill rotWithShape="1">
          <a:blip r:embed="rId3">
            <a:extLst>
              <a:ext uri="{28A0092B-C50C-407E-A947-70E740481C1C}">
                <a14:useLocalDpi xmlns:a14="http://schemas.microsoft.com/office/drawing/2010/main" val="0"/>
              </a:ext>
            </a:extLst>
          </a:blip>
          <a:srcRect b="1451"/>
          <a:stretch/>
        </p:blipFill>
        <p:spPr bwMode="auto">
          <a:xfrm>
            <a:off x="4360616" y="312991"/>
            <a:ext cx="3463576" cy="19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de ferran adr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6"/>
          <a:stretch/>
        </p:blipFill>
        <p:spPr bwMode="auto">
          <a:xfrm>
            <a:off x="8375195" y="334157"/>
            <a:ext cx="3463576" cy="19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n relacionada"/>
          <p:cNvPicPr>
            <a:picLocks noChangeAspect="1" noChangeArrowheads="1"/>
          </p:cNvPicPr>
          <p:nvPr/>
        </p:nvPicPr>
        <p:blipFill rotWithShape="1">
          <a:blip r:embed="rId5">
            <a:extLst>
              <a:ext uri="{28A0092B-C50C-407E-A947-70E740481C1C}">
                <a14:useLocalDpi xmlns:a14="http://schemas.microsoft.com/office/drawing/2010/main" val="0"/>
              </a:ext>
            </a:extLst>
          </a:blip>
          <a:srcRect l="1357" r="1010"/>
          <a:stretch/>
        </p:blipFill>
        <p:spPr bwMode="auto">
          <a:xfrm>
            <a:off x="4360616" y="2517471"/>
            <a:ext cx="346324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5574" y="4693701"/>
            <a:ext cx="3413333" cy="19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l Greco - Portrait of a Man - WGA1055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8705" y="4678879"/>
            <a:ext cx="1733635" cy="19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2941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667508" y="903886"/>
            <a:ext cx="8856984" cy="375050"/>
          </a:xfrm>
          <a:prstGeom prst="rect">
            <a:avLst/>
          </a:prstGeom>
        </p:spPr>
        <p:txBody>
          <a:bodyPr vert="horz" lIns="68580" tIns="34290" rIns="68580" bIns="34290" rtlCol="0">
            <a:noAutofit/>
          </a:bodyPr>
          <a:lstStyle/>
          <a:p>
            <a:pPr marL="385763" indent="-385763" algn="ctr">
              <a:lnSpc>
                <a:spcPct val="150000"/>
              </a:lnSpc>
              <a:spcBef>
                <a:spcPct val="20000"/>
              </a:spcBef>
              <a:defRPr/>
            </a:pPr>
            <a:r>
              <a:rPr lang="en-US" sz="1350" dirty="0">
                <a:solidFill>
                  <a:schemeClr val="bg1"/>
                </a:solidFill>
              </a:rPr>
              <a:t>PIER LUIGI NERVI (1891-1979) </a:t>
            </a:r>
          </a:p>
        </p:txBody>
      </p:sp>
      <p:grpSp>
        <p:nvGrpSpPr>
          <p:cNvPr id="18" name="Grupo 17">
            <a:extLst>
              <a:ext uri="{FF2B5EF4-FFF2-40B4-BE49-F238E27FC236}">
                <a16:creationId xmlns:a16="http://schemas.microsoft.com/office/drawing/2014/main" id="{9AA7A1B5-08B1-EDBA-EB1E-961796F094F2}"/>
              </a:ext>
            </a:extLst>
          </p:cNvPr>
          <p:cNvGrpSpPr>
            <a:grpSpLocks noChangeAspect="1"/>
          </p:cNvGrpSpPr>
          <p:nvPr/>
        </p:nvGrpSpPr>
        <p:grpSpPr>
          <a:xfrm>
            <a:off x="329364" y="800024"/>
            <a:ext cx="11527674" cy="5673043"/>
            <a:chOff x="1829527" y="1466235"/>
            <a:chExt cx="8611610" cy="4237978"/>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665" y="1466236"/>
              <a:ext cx="2848274"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http://t2.gstatic.com/images?q=tbn:ANd9GcQbAmx_rDcmsK0pUbBaFtwI82BXHXyFSZXK7KI003EWJ_EK87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33" y="1466238"/>
              <a:ext cx="1140919" cy="161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 Image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730" y="3196516"/>
              <a:ext cx="1980664" cy="250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3936" y="3196515"/>
              <a:ext cx="1277243" cy="250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5 Imagen"/>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9527" y="3196516"/>
              <a:ext cx="1761272" cy="123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ttp://www.galinsky.com/buildings/palazzettodellosport/palazettodellospor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1337" y="4533051"/>
              <a:ext cx="1747677" cy="116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E6EBF628-2237-2149-82AD-552B1E048A39}"/>
                </a:ext>
              </a:extLst>
            </p:cNvPr>
            <p:cNvPicPr>
              <a:picLocks noChangeAspect="1"/>
            </p:cNvPicPr>
            <p:nvPr/>
          </p:nvPicPr>
          <p:blipFill rotWithShape="1">
            <a:blip r:embed="rId8"/>
            <a:srcRect l="2548" t="1768"/>
            <a:stretch/>
          </p:blipFill>
          <p:spPr>
            <a:xfrm>
              <a:off x="6055455" y="1466235"/>
              <a:ext cx="2231029" cy="1620000"/>
            </a:xfrm>
            <a:prstGeom prst="rect">
              <a:avLst/>
            </a:prstGeom>
          </p:spPr>
        </p:pic>
        <p:pic>
          <p:nvPicPr>
            <p:cNvPr id="11" name="Picture 2">
              <a:extLst>
                <a:ext uri="{FF2B5EF4-FFF2-40B4-BE49-F238E27FC236}">
                  <a16:creationId xmlns:a16="http://schemas.microsoft.com/office/drawing/2014/main" id="{DD7A03AA-3D35-244E-9A30-6513322B27DE}"/>
                </a:ext>
              </a:extLst>
            </p:cNvPr>
            <p:cNvPicPr>
              <a:picLocks noChangeAspect="1"/>
            </p:cNvPicPr>
            <p:nvPr/>
          </p:nvPicPr>
          <p:blipFill rotWithShape="1">
            <a:blip r:embed="rId9"/>
            <a:srcRect l="5600"/>
            <a:stretch/>
          </p:blipFill>
          <p:spPr>
            <a:xfrm>
              <a:off x="7151013" y="3209439"/>
              <a:ext cx="1126438" cy="2480416"/>
            </a:xfrm>
            <a:prstGeom prst="rect">
              <a:avLst/>
            </a:prstGeom>
          </p:spPr>
        </p:pic>
        <p:pic>
          <p:nvPicPr>
            <p:cNvPr id="12" name="Picture 3">
              <a:extLst>
                <a:ext uri="{FF2B5EF4-FFF2-40B4-BE49-F238E27FC236}">
                  <a16:creationId xmlns:a16="http://schemas.microsoft.com/office/drawing/2014/main" id="{A89AEBBB-F853-4549-9D50-838A3C44A56B}"/>
                </a:ext>
              </a:extLst>
            </p:cNvPr>
            <p:cNvPicPr>
              <a:picLocks noChangeAspect="1"/>
            </p:cNvPicPr>
            <p:nvPr/>
          </p:nvPicPr>
          <p:blipFill>
            <a:blip r:embed="rId10"/>
            <a:stretch>
              <a:fillRect/>
            </a:stretch>
          </p:blipFill>
          <p:spPr>
            <a:xfrm>
              <a:off x="8349139" y="1466235"/>
              <a:ext cx="2091998" cy="1620000"/>
            </a:xfrm>
            <a:prstGeom prst="rect">
              <a:avLst/>
            </a:prstGeom>
          </p:spPr>
        </p:pic>
        <p:grpSp>
          <p:nvGrpSpPr>
            <p:cNvPr id="15" name="Grupo 14"/>
            <p:cNvGrpSpPr>
              <a:grpSpLocks noChangeAspect="1"/>
            </p:cNvGrpSpPr>
            <p:nvPr/>
          </p:nvGrpSpPr>
          <p:grpSpPr>
            <a:xfrm>
              <a:off x="8349139" y="3216501"/>
              <a:ext cx="2091998" cy="2481300"/>
              <a:chOff x="5679814" y="1400542"/>
              <a:chExt cx="3278917" cy="3889095"/>
            </a:xfrm>
          </p:grpSpPr>
          <p:pic>
            <p:nvPicPr>
              <p:cNvPr id="13" name="Picture 4">
                <a:extLst>
                  <a:ext uri="{FF2B5EF4-FFF2-40B4-BE49-F238E27FC236}">
                    <a16:creationId xmlns:a16="http://schemas.microsoft.com/office/drawing/2014/main" id="{C397170E-F3C4-8E49-B389-DB399ED34E61}"/>
                  </a:ext>
                </a:extLst>
              </p:cNvPr>
              <p:cNvPicPr>
                <a:picLocks noChangeAspect="1"/>
              </p:cNvPicPr>
              <p:nvPr/>
            </p:nvPicPr>
            <p:blipFill>
              <a:blip r:embed="rId11"/>
              <a:stretch>
                <a:fillRect/>
              </a:stretch>
            </p:blipFill>
            <p:spPr>
              <a:xfrm>
                <a:off x="5679814" y="1400542"/>
                <a:ext cx="3278917" cy="2620173"/>
              </a:xfrm>
              <a:prstGeom prst="rect">
                <a:avLst/>
              </a:prstGeom>
            </p:spPr>
          </p:pic>
          <p:pic>
            <p:nvPicPr>
              <p:cNvPr id="14" name="Picture 5">
                <a:extLst>
                  <a:ext uri="{FF2B5EF4-FFF2-40B4-BE49-F238E27FC236}">
                    <a16:creationId xmlns:a16="http://schemas.microsoft.com/office/drawing/2014/main" id="{BC68AB35-A2FA-6A46-B6D5-478D2DE2CD4A}"/>
                  </a:ext>
                </a:extLst>
              </p:cNvPr>
              <p:cNvPicPr>
                <a:picLocks noChangeAspect="1"/>
              </p:cNvPicPr>
              <p:nvPr/>
            </p:nvPicPr>
            <p:blipFill>
              <a:blip r:embed="rId12"/>
              <a:stretch>
                <a:fillRect/>
              </a:stretch>
            </p:blipFill>
            <p:spPr>
              <a:xfrm>
                <a:off x="5679815" y="4020716"/>
                <a:ext cx="3278916" cy="1268921"/>
              </a:xfrm>
              <a:prstGeom prst="rect">
                <a:avLst/>
              </a:prstGeom>
            </p:spPr>
          </p:pic>
        </p:grpSp>
      </p:grpSp>
      <p:sp>
        <p:nvSpPr>
          <p:cNvPr id="19" name="CuadroTexto 18">
            <a:extLst>
              <a:ext uri="{FF2B5EF4-FFF2-40B4-BE49-F238E27FC236}">
                <a16:creationId xmlns:a16="http://schemas.microsoft.com/office/drawing/2014/main" id="{1F65D8CD-3B2D-0E8D-1F3E-3F85E1F6AA40}"/>
              </a:ext>
            </a:extLst>
          </p:cNvPr>
          <p:cNvSpPr txBox="1"/>
          <p:nvPr/>
        </p:nvSpPr>
        <p:spPr>
          <a:xfrm>
            <a:off x="345173" y="251695"/>
            <a:ext cx="11511864" cy="523220"/>
          </a:xfrm>
          <a:prstGeom prst="rect">
            <a:avLst/>
          </a:prstGeom>
          <a:noFill/>
        </p:spPr>
        <p:txBody>
          <a:bodyPr wrap="square" rtlCol="0">
            <a:spAutoFit/>
          </a:bodyPr>
          <a:lstStyle/>
          <a:p>
            <a:pPr algn="ctr"/>
            <a:r>
              <a:rPr lang="es-ES" sz="2800" dirty="0">
                <a:solidFill>
                  <a:schemeClr val="tx1">
                    <a:lumMod val="65000"/>
                    <a:lumOff val="35000"/>
                  </a:schemeClr>
                </a:solidFill>
              </a:rPr>
              <a:t>Pier Luigi </a:t>
            </a:r>
            <a:r>
              <a:rPr lang="es-ES" sz="2800" dirty="0" err="1">
                <a:solidFill>
                  <a:schemeClr val="tx1">
                    <a:lumMod val="65000"/>
                    <a:lumOff val="35000"/>
                  </a:schemeClr>
                </a:solidFill>
              </a:rPr>
              <a:t>Nervi</a:t>
            </a:r>
            <a:r>
              <a:rPr lang="es-ES" sz="2800" dirty="0">
                <a:solidFill>
                  <a:schemeClr val="tx1">
                    <a:lumMod val="65000"/>
                    <a:lumOff val="35000"/>
                  </a:schemeClr>
                </a:solidFill>
              </a:rPr>
              <a:t> (1891-1979)</a:t>
            </a:r>
          </a:p>
        </p:txBody>
      </p:sp>
    </p:spTree>
    <p:extLst>
      <p:ext uri="{BB962C8B-B14F-4D97-AF65-F5344CB8AC3E}">
        <p14:creationId xmlns:p14="http://schemas.microsoft.com/office/powerpoint/2010/main" val="3553232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667508" y="903886"/>
            <a:ext cx="8856984" cy="375050"/>
          </a:xfrm>
          <a:prstGeom prst="rect">
            <a:avLst/>
          </a:prstGeom>
        </p:spPr>
        <p:txBody>
          <a:bodyPr vert="horz" lIns="68580" tIns="34290" rIns="68580" bIns="34290" rtlCol="0">
            <a:noAutofit/>
          </a:bodyPr>
          <a:lstStyle/>
          <a:p>
            <a:pPr marL="385763" indent="-385763" algn="ctr">
              <a:lnSpc>
                <a:spcPct val="150000"/>
              </a:lnSpc>
              <a:spcBef>
                <a:spcPct val="20000"/>
              </a:spcBef>
              <a:defRPr/>
            </a:pPr>
            <a:r>
              <a:rPr lang="en-US" sz="1350" dirty="0">
                <a:solidFill>
                  <a:schemeClr val="bg1"/>
                </a:solidFill>
              </a:rPr>
              <a:t>EDUARDO TORROJA (1899-1961) </a:t>
            </a:r>
          </a:p>
        </p:txBody>
      </p:sp>
      <p:grpSp>
        <p:nvGrpSpPr>
          <p:cNvPr id="19" name="Grupo 18">
            <a:extLst>
              <a:ext uri="{FF2B5EF4-FFF2-40B4-BE49-F238E27FC236}">
                <a16:creationId xmlns:a16="http://schemas.microsoft.com/office/drawing/2014/main" id="{8A8678E6-0EBB-92F2-43D0-353BA416C974}"/>
              </a:ext>
            </a:extLst>
          </p:cNvPr>
          <p:cNvGrpSpPr>
            <a:grpSpLocks noChangeAspect="1"/>
          </p:cNvGrpSpPr>
          <p:nvPr/>
        </p:nvGrpSpPr>
        <p:grpSpPr>
          <a:xfrm>
            <a:off x="1518079" y="1016464"/>
            <a:ext cx="9206103" cy="5436724"/>
            <a:chOff x="2501502" y="1458595"/>
            <a:chExt cx="7198761" cy="4251275"/>
          </a:xfrm>
        </p:grpSpPr>
        <p:grpSp>
          <p:nvGrpSpPr>
            <p:cNvPr id="15" name="Grupo 14"/>
            <p:cNvGrpSpPr/>
            <p:nvPr/>
          </p:nvGrpSpPr>
          <p:grpSpPr>
            <a:xfrm>
              <a:off x="2501502" y="1462089"/>
              <a:ext cx="7198761" cy="4247781"/>
              <a:chOff x="418702" y="806450"/>
              <a:chExt cx="9598348" cy="5663708"/>
            </a:xfrm>
          </p:grpSpPr>
          <p:sp>
            <p:nvSpPr>
              <p:cNvPr id="14" name="Rectángulo 13"/>
              <p:cNvSpPr/>
              <p:nvPr/>
            </p:nvSpPr>
            <p:spPr>
              <a:xfrm>
                <a:off x="5921997" y="3564852"/>
                <a:ext cx="4093928" cy="288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nvGrpSpPr>
              <p:cNvPr id="3" name="Grupo 2"/>
              <p:cNvGrpSpPr>
                <a:grpSpLocks noChangeAspect="1"/>
              </p:cNvGrpSpPr>
              <p:nvPr/>
            </p:nvGrpSpPr>
            <p:grpSpPr>
              <a:xfrm>
                <a:off x="418702" y="806450"/>
                <a:ext cx="9598348" cy="5663708"/>
                <a:chOff x="555340" y="1204646"/>
                <a:chExt cx="8397318" cy="4955015"/>
              </a:xfrm>
            </p:grpSpPr>
            <p:pic>
              <p:nvPicPr>
                <p:cNvPr id="4" name="Imagen 43" descr="fig2"/>
                <p:cNvPicPr>
                  <a:picLocks noChangeAspect="1" noChangeArrowheads="1"/>
                </p:cNvPicPr>
                <p:nvPr/>
              </p:nvPicPr>
              <p:blipFill>
                <a:blip r:embed="rId2" cstate="print">
                  <a:extLst>
                    <a:ext uri="{28A0092B-C50C-407E-A947-70E740481C1C}">
                      <a14:useLocalDpi xmlns:a14="http://schemas.microsoft.com/office/drawing/2010/main" val="0"/>
                    </a:ext>
                  </a:extLst>
                </a:blip>
                <a:srcRect l="9012" r="3203" b="9167"/>
                <a:stretch>
                  <a:fillRect/>
                </a:stretch>
              </p:blipFill>
              <p:spPr bwMode="auto">
                <a:xfrm>
                  <a:off x="555340" y="1204646"/>
                  <a:ext cx="1605864" cy="219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54" descr="alge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922" y="1208194"/>
                  <a:ext cx="4115112" cy="219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37" descr="fig9"/>
                <p:cNvPicPr>
                  <a:picLocks noChangeAspect="1" noChangeArrowheads="1"/>
                </p:cNvPicPr>
                <p:nvPr/>
              </p:nvPicPr>
              <p:blipFill>
                <a:blip r:embed="rId4" cstate="print">
                  <a:extLst>
                    <a:ext uri="{28A0092B-C50C-407E-A947-70E740481C1C}">
                      <a14:useLocalDpi xmlns:a14="http://schemas.microsoft.com/office/drawing/2010/main" val="0"/>
                    </a:ext>
                  </a:extLst>
                </a:blip>
                <a:srcRect l="520" t="21243" r="1675" b="3247"/>
                <a:stretch>
                  <a:fillRect/>
                </a:stretch>
              </p:blipFill>
              <p:spPr bwMode="auto">
                <a:xfrm>
                  <a:off x="560065" y="3581220"/>
                  <a:ext cx="4703202" cy="257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5"/>
                <p:cNvGrpSpPr>
                  <a:grpSpLocks/>
                </p:cNvGrpSpPr>
                <p:nvPr/>
              </p:nvGrpSpPr>
              <p:grpSpPr bwMode="auto">
                <a:xfrm>
                  <a:off x="5370014" y="3617076"/>
                  <a:ext cx="1223886" cy="2511402"/>
                  <a:chOff x="7445" y="5789"/>
                  <a:chExt cx="1954" cy="4046"/>
                </a:xfrm>
              </p:grpSpPr>
              <p:pic>
                <p:nvPicPr>
                  <p:cNvPr id="11" name="Picture 8" descr="fig11a"/>
                  <p:cNvPicPr>
                    <a:picLocks noChangeAspect="1" noChangeArrowheads="1"/>
                  </p:cNvPicPr>
                  <p:nvPr/>
                </p:nvPicPr>
                <p:blipFill>
                  <a:blip r:embed="rId5" cstate="print">
                    <a:extLst>
                      <a:ext uri="{28A0092B-C50C-407E-A947-70E740481C1C}">
                        <a14:useLocalDpi xmlns:a14="http://schemas.microsoft.com/office/drawing/2010/main" val="0"/>
                      </a:ext>
                    </a:extLst>
                  </a:blip>
                  <a:srcRect t="13863" b="15018"/>
                  <a:stretch>
                    <a:fillRect/>
                  </a:stretch>
                </p:blipFill>
                <p:spPr bwMode="auto">
                  <a:xfrm>
                    <a:off x="7505" y="5789"/>
                    <a:ext cx="1894" cy="1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fig11b"/>
                  <p:cNvPicPr>
                    <a:picLocks noChangeAspect="1" noChangeArrowheads="1"/>
                  </p:cNvPicPr>
                  <p:nvPr/>
                </p:nvPicPr>
                <p:blipFill>
                  <a:blip r:embed="rId6" cstate="print">
                    <a:extLst>
                      <a:ext uri="{28A0092B-C50C-407E-A947-70E740481C1C}">
                        <a14:useLocalDpi xmlns:a14="http://schemas.microsoft.com/office/drawing/2010/main" val="0"/>
                      </a:ext>
                    </a:extLst>
                  </a:blip>
                  <a:srcRect t="6094" b="22997"/>
                  <a:stretch>
                    <a:fillRect/>
                  </a:stretch>
                </p:blipFill>
                <p:spPr bwMode="auto">
                  <a:xfrm>
                    <a:off x="7445" y="7126"/>
                    <a:ext cx="1798" cy="13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ig11c"/>
                  <p:cNvPicPr>
                    <a:picLocks noChangeAspect="1" noChangeArrowheads="1"/>
                  </p:cNvPicPr>
                  <p:nvPr/>
                </p:nvPicPr>
                <p:blipFill>
                  <a:blip r:embed="rId7" cstate="print">
                    <a:extLst>
                      <a:ext uri="{28A0092B-C50C-407E-A947-70E740481C1C}">
                        <a14:useLocalDpi xmlns:a14="http://schemas.microsoft.com/office/drawing/2010/main" val="0"/>
                      </a:ext>
                    </a:extLst>
                  </a:blip>
                  <a:srcRect t="10921" b="18970"/>
                  <a:stretch>
                    <a:fillRect/>
                  </a:stretch>
                </p:blipFill>
                <p:spPr bwMode="auto">
                  <a:xfrm>
                    <a:off x="7445" y="8493"/>
                    <a:ext cx="1803" cy="134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684" t="11246" r="45165" b="9749"/>
                <a:stretch/>
              </p:blipFill>
              <p:spPr bwMode="auto">
                <a:xfrm>
                  <a:off x="6616245" y="3687860"/>
                  <a:ext cx="2307876" cy="119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http://open.ieec.uned.es/HussoDigital/wp-content/uploads/UPM/5ETran/5-3_Foto-FeOr.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114" b="3370"/>
                <a:stretch/>
              </p:blipFill>
              <p:spPr bwMode="auto">
                <a:xfrm>
                  <a:off x="6544102" y="1208192"/>
                  <a:ext cx="2408556" cy="22168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2906" t="11019" b="13398"/>
                <a:stretch/>
              </p:blipFill>
              <p:spPr bwMode="auto">
                <a:xfrm>
                  <a:off x="6719201" y="4936704"/>
                  <a:ext cx="2124839" cy="114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6" name="Picture 2" descr="C:\Users\MHD\Downloads\Mercado_torroja.jpg">
              <a:extLst>
                <a:ext uri="{FF2B5EF4-FFF2-40B4-BE49-F238E27FC236}">
                  <a16:creationId xmlns:a16="http://schemas.microsoft.com/office/drawing/2014/main" id="{0A4221A6-E68C-F024-0161-E80317296F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8216" y="1458595"/>
              <a:ext cx="3530624" cy="188261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uadroTexto 17">
            <a:extLst>
              <a:ext uri="{FF2B5EF4-FFF2-40B4-BE49-F238E27FC236}">
                <a16:creationId xmlns:a16="http://schemas.microsoft.com/office/drawing/2014/main" id="{B24E3039-EED6-035C-539E-E32142A7C505}"/>
              </a:ext>
            </a:extLst>
          </p:cNvPr>
          <p:cNvSpPr txBox="1"/>
          <p:nvPr/>
        </p:nvSpPr>
        <p:spPr>
          <a:xfrm>
            <a:off x="346228" y="251695"/>
            <a:ext cx="11510809" cy="523220"/>
          </a:xfrm>
          <a:prstGeom prst="rect">
            <a:avLst/>
          </a:prstGeom>
          <a:noFill/>
        </p:spPr>
        <p:txBody>
          <a:bodyPr wrap="square" rtlCol="0">
            <a:spAutoFit/>
          </a:bodyPr>
          <a:lstStyle/>
          <a:p>
            <a:pPr algn="ctr"/>
            <a:r>
              <a:rPr lang="es-ES" sz="2800" dirty="0">
                <a:solidFill>
                  <a:schemeClr val="tx1">
                    <a:lumMod val="65000"/>
                    <a:lumOff val="35000"/>
                  </a:schemeClr>
                </a:solidFill>
              </a:rPr>
              <a:t>Eduardo Torroja (1899-1961) </a:t>
            </a:r>
          </a:p>
        </p:txBody>
      </p:sp>
    </p:spTree>
    <p:extLst>
      <p:ext uri="{BB962C8B-B14F-4D97-AF65-F5344CB8AC3E}">
        <p14:creationId xmlns:p14="http://schemas.microsoft.com/office/powerpoint/2010/main" val="1658585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BAF0B44D-BFDD-4928-26E1-399A52396757}"/>
              </a:ext>
            </a:extLst>
          </p:cNvPr>
          <p:cNvGrpSpPr>
            <a:grpSpLocks noChangeAspect="1"/>
          </p:cNvGrpSpPr>
          <p:nvPr/>
        </p:nvGrpSpPr>
        <p:grpSpPr>
          <a:xfrm>
            <a:off x="545287" y="1020762"/>
            <a:ext cx="11120915" cy="5448513"/>
            <a:chOff x="314463" y="800100"/>
            <a:chExt cx="11571308" cy="5669176"/>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4717" y="3054751"/>
              <a:ext cx="2916000" cy="3401999"/>
            </a:xfrm>
            <a:prstGeom prst="rect">
              <a:avLst/>
            </a:prstGeom>
          </p:spPr>
        </p:pic>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t="21136" b="5613"/>
            <a:stretch/>
          </p:blipFill>
          <p:spPr>
            <a:xfrm>
              <a:off x="5588515" y="800100"/>
              <a:ext cx="6268522" cy="3443874"/>
            </a:xfrm>
            <a:prstGeom prst="rect">
              <a:avLst/>
            </a:prstGeom>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b="14536"/>
            <a:stretch/>
          </p:blipFill>
          <p:spPr>
            <a:xfrm>
              <a:off x="2554717" y="800100"/>
              <a:ext cx="2916000" cy="2164219"/>
            </a:xfrm>
            <a:prstGeom prst="rect">
              <a:avLst/>
            </a:prstGeom>
          </p:spPr>
        </p:pic>
        <p:pic>
          <p:nvPicPr>
            <p:cNvPr id="5" name="Picture 2" descr="Resultado de imagen de jorg schlaich engineer"/>
            <p:cNvPicPr>
              <a:picLocks noChangeAspect="1" noChangeArrowheads="1"/>
            </p:cNvPicPr>
            <p:nvPr/>
          </p:nvPicPr>
          <p:blipFill rotWithShape="1">
            <a:blip r:embed="rId5">
              <a:extLst>
                <a:ext uri="{28A0092B-C50C-407E-A947-70E740481C1C}">
                  <a14:useLocalDpi xmlns:a14="http://schemas.microsoft.com/office/drawing/2010/main" val="0"/>
                </a:ext>
              </a:extLst>
            </a:blip>
            <a:srcRect l="10619" t="11667" r="58022" b="51296"/>
            <a:stretch/>
          </p:blipFill>
          <p:spPr bwMode="auto">
            <a:xfrm>
              <a:off x="334963" y="800100"/>
              <a:ext cx="2085759" cy="1642329"/>
            </a:xfrm>
            <a:prstGeom prst="rect">
              <a:avLst/>
            </a:prstGeom>
            <a:noFill/>
            <a:extLst>
              <a:ext uri="{909E8E84-426E-40DD-AFC4-6F175D3DCCD1}">
                <a14:hiddenFill xmlns:a14="http://schemas.microsoft.com/office/drawing/2010/main">
                  <a:solidFill>
                    <a:srgbClr val="FFFFFF"/>
                  </a:solidFill>
                </a14:hiddenFill>
              </a:ext>
            </a:extLst>
          </p:spPr>
        </p:pic>
        <p:pic>
          <p:nvPicPr>
            <p:cNvPr id="552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1434" y="4325530"/>
              <a:ext cx="3044337" cy="212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4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4463" y="2558914"/>
              <a:ext cx="2106259" cy="1848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descr="Casa entre los árboles&#10;&#10;Descripción generada automáticamente con confianza baja">
              <a:extLst>
                <a:ext uri="{FF2B5EF4-FFF2-40B4-BE49-F238E27FC236}">
                  <a16:creationId xmlns:a16="http://schemas.microsoft.com/office/drawing/2014/main" id="{1516F5AC-DB63-7EAA-AE5A-C16E1EC491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6325" y="4325530"/>
              <a:ext cx="3130425" cy="2143746"/>
            </a:xfrm>
            <a:prstGeom prst="rect">
              <a:avLst/>
            </a:prstGeom>
          </p:spPr>
        </p:pic>
      </p:grpSp>
      <p:sp>
        <p:nvSpPr>
          <p:cNvPr id="8" name="CuadroTexto 7">
            <a:extLst>
              <a:ext uri="{FF2B5EF4-FFF2-40B4-BE49-F238E27FC236}">
                <a16:creationId xmlns:a16="http://schemas.microsoft.com/office/drawing/2014/main" id="{0656DFDC-0C4E-4CB3-00B6-529CD68CAC5F}"/>
              </a:ext>
            </a:extLst>
          </p:cNvPr>
          <p:cNvSpPr txBox="1"/>
          <p:nvPr/>
        </p:nvSpPr>
        <p:spPr>
          <a:xfrm>
            <a:off x="346229" y="251695"/>
            <a:ext cx="11510808" cy="523220"/>
          </a:xfrm>
          <a:prstGeom prst="rect">
            <a:avLst/>
          </a:prstGeom>
          <a:noFill/>
        </p:spPr>
        <p:txBody>
          <a:bodyPr wrap="square" rtlCol="0">
            <a:spAutoFit/>
          </a:bodyPr>
          <a:lstStyle/>
          <a:p>
            <a:pPr algn="ctr"/>
            <a:r>
              <a:rPr lang="es-ES" sz="2800" dirty="0">
                <a:solidFill>
                  <a:schemeClr val="tx1">
                    <a:lumMod val="65000"/>
                    <a:lumOff val="35000"/>
                  </a:schemeClr>
                </a:solidFill>
              </a:rPr>
              <a:t>Jörg </a:t>
            </a:r>
            <a:r>
              <a:rPr lang="es-ES" sz="2800" dirty="0" err="1">
                <a:solidFill>
                  <a:schemeClr val="tx1">
                    <a:lumMod val="65000"/>
                    <a:lumOff val="35000"/>
                  </a:schemeClr>
                </a:solidFill>
              </a:rPr>
              <a:t>Schlaich</a:t>
            </a:r>
            <a:r>
              <a:rPr lang="es-ES" sz="2800" dirty="0">
                <a:solidFill>
                  <a:schemeClr val="tx1">
                    <a:lumMod val="65000"/>
                    <a:lumOff val="35000"/>
                  </a:schemeClr>
                </a:solidFill>
              </a:rPr>
              <a:t> (1934-1921) </a:t>
            </a:r>
          </a:p>
        </p:txBody>
      </p:sp>
      <p:pic>
        <p:nvPicPr>
          <p:cNvPr id="6" name="Picture 6">
            <a:extLst>
              <a:ext uri="{FF2B5EF4-FFF2-40B4-BE49-F238E27FC236}">
                <a16:creationId xmlns:a16="http://schemas.microsoft.com/office/drawing/2014/main" id="{9289E5AD-8664-BBDC-86F1-4F8ACF6386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281" y="4561740"/>
            <a:ext cx="1764282" cy="190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7423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de ara malikia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8" b="1569"/>
          <a:stretch/>
        </p:blipFill>
        <p:spPr bwMode="auto">
          <a:xfrm>
            <a:off x="4360616" y="4764617"/>
            <a:ext cx="346324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de cristina iglesias"/>
          <p:cNvPicPr>
            <a:picLocks noChangeAspect="1" noChangeArrowheads="1"/>
          </p:cNvPicPr>
          <p:nvPr/>
        </p:nvPicPr>
        <p:blipFill rotWithShape="1">
          <a:blip r:embed="rId3">
            <a:extLst>
              <a:ext uri="{28A0092B-C50C-407E-A947-70E740481C1C}">
                <a14:useLocalDpi xmlns:a14="http://schemas.microsoft.com/office/drawing/2010/main" val="0"/>
              </a:ext>
            </a:extLst>
          </a:blip>
          <a:srcRect b="1451"/>
          <a:stretch/>
        </p:blipFill>
        <p:spPr bwMode="auto">
          <a:xfrm>
            <a:off x="4364212" y="658059"/>
            <a:ext cx="3463576" cy="19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de ferran adr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6"/>
          <a:stretch/>
        </p:blipFill>
        <p:spPr bwMode="auto">
          <a:xfrm>
            <a:off x="8399660" y="656405"/>
            <a:ext cx="3463576" cy="19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Torroj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6" t="780" r="1240" b="650"/>
          <a:stretch/>
        </p:blipFill>
        <p:spPr bwMode="auto">
          <a:xfrm>
            <a:off x="8392135" y="2711338"/>
            <a:ext cx="1920001" cy="19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n relacionada"/>
          <p:cNvPicPr>
            <a:picLocks noChangeAspect="1" noChangeArrowheads="1"/>
          </p:cNvPicPr>
          <p:nvPr/>
        </p:nvPicPr>
        <p:blipFill rotWithShape="1">
          <a:blip r:embed="rId6">
            <a:extLst>
              <a:ext uri="{28A0092B-C50C-407E-A947-70E740481C1C}">
                <a14:useLocalDpi xmlns:a14="http://schemas.microsoft.com/office/drawing/2010/main" val="0"/>
              </a:ext>
            </a:extLst>
          </a:blip>
          <a:srcRect l="1357" r="1010"/>
          <a:stretch/>
        </p:blipFill>
        <p:spPr bwMode="auto">
          <a:xfrm>
            <a:off x="4360615" y="2711338"/>
            <a:ext cx="346324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ultado de imagen de jorg schlaich engine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39" r="3716"/>
          <a:stretch/>
        </p:blipFill>
        <p:spPr bwMode="auto">
          <a:xfrm>
            <a:off x="1222117" y="2711338"/>
            <a:ext cx="2570223" cy="19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5574" y="4766271"/>
            <a:ext cx="3413333" cy="19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l Greco - Portrait of a Man - WGA1055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8705" y="4751449"/>
            <a:ext cx="173363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http://t2.gstatic.com/images?q=tbn:ANd9GcQbAmx_rDcmsK0pUbBaFtwI82BXHXyFSZXK7KI003EWJ_EK87RD">
            <a:extLst>
              <a:ext uri="{FF2B5EF4-FFF2-40B4-BE49-F238E27FC236}">
                <a16:creationId xmlns:a16="http://schemas.microsoft.com/office/drawing/2014/main" id="{3DFFF808-04B0-F9F5-8969-8F42DEE23C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762" y="656405"/>
            <a:ext cx="1590578" cy="19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18920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r="2684" b="56688"/>
          <a:stretch/>
        </p:blipFill>
        <p:spPr bwMode="auto">
          <a:xfrm>
            <a:off x="711201" y="665429"/>
            <a:ext cx="11134571" cy="180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4">
            <a:extLst>
              <a:ext uri="{FF2B5EF4-FFF2-40B4-BE49-F238E27FC236}">
                <a16:creationId xmlns:a16="http://schemas.microsoft.com/office/drawing/2014/main" id="{696183A9-5784-AE6B-4655-630292E51D19}"/>
              </a:ext>
            </a:extLst>
          </p:cNvPr>
          <p:cNvSpPr txBox="1"/>
          <p:nvPr/>
        </p:nvSpPr>
        <p:spPr>
          <a:xfrm>
            <a:off x="346228" y="264307"/>
            <a:ext cx="11510809" cy="523220"/>
          </a:xfrm>
          <a:prstGeom prst="rect">
            <a:avLst/>
          </a:prstGeom>
          <a:noFill/>
        </p:spPr>
        <p:txBody>
          <a:bodyPr wrap="square" rtlCol="0">
            <a:spAutoFit/>
          </a:bodyPr>
          <a:lstStyle/>
          <a:p>
            <a:pPr algn="ctr"/>
            <a:r>
              <a:rPr lang="it-IT" sz="2800" dirty="0">
                <a:solidFill>
                  <a:schemeClr val="tx1">
                    <a:lumMod val="65000"/>
                    <a:lumOff val="35000"/>
                  </a:schemeClr>
                </a:solidFill>
              </a:rPr>
              <a:t>Service Life</a:t>
            </a:r>
          </a:p>
        </p:txBody>
      </p:sp>
      <p:pic>
        <p:nvPicPr>
          <p:cNvPr id="2" name="Picture 2"/>
          <p:cNvPicPr>
            <a:picLocks noChangeAspect="1" noChangeArrowheads="1"/>
          </p:cNvPicPr>
          <p:nvPr/>
        </p:nvPicPr>
        <p:blipFill>
          <a:blip r:embed="rId3" cstate="print"/>
          <a:srcRect l="7914"/>
          <a:stretch>
            <a:fillRect/>
          </a:stretch>
        </p:blipFill>
        <p:spPr bwMode="auto">
          <a:xfrm>
            <a:off x="711201" y="2374346"/>
            <a:ext cx="11145836" cy="4243403"/>
          </a:xfrm>
          <a:prstGeom prst="rect">
            <a:avLst/>
          </a:prstGeom>
          <a:noFill/>
          <a:ln>
            <a:noFill/>
          </a:ln>
        </p:spPr>
      </p:pic>
    </p:spTree>
    <p:extLst>
      <p:ext uri="{BB962C8B-B14F-4D97-AF65-F5344CB8AC3E}">
        <p14:creationId xmlns:p14="http://schemas.microsoft.com/office/powerpoint/2010/main" val="3951030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2DAD97-FA3B-4B1D-950E-2AB206AC4BBB" descr="PHOTO-2023-06-29-15-15-36.jpg">
            <a:extLst>
              <a:ext uri="{FF2B5EF4-FFF2-40B4-BE49-F238E27FC236}">
                <a16:creationId xmlns:a16="http://schemas.microsoft.com/office/drawing/2014/main" id="{64E84856-2859-A5AA-3639-9CBF55435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76" y="409725"/>
            <a:ext cx="8715324" cy="618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862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1629335" y="1243404"/>
            <a:ext cx="8640000" cy="4371192"/>
            <a:chOff x="63500" y="1285875"/>
            <a:chExt cx="10370691" cy="5246792"/>
          </a:xfrm>
        </p:grpSpPr>
        <p:sp>
          <p:nvSpPr>
            <p:cNvPr id="13" name="15 CuadroTexto"/>
            <p:cNvSpPr txBox="1">
              <a:spLocks noChangeArrowheads="1"/>
            </p:cNvSpPr>
            <p:nvPr/>
          </p:nvSpPr>
          <p:spPr bwMode="auto">
            <a:xfrm>
              <a:off x="142874" y="5978525"/>
              <a:ext cx="10204884" cy="554142"/>
            </a:xfrm>
            <a:prstGeom prst="rect">
              <a:avLst/>
            </a:prstGeom>
            <a:noFill/>
            <a:ln w="9525">
              <a:noFill/>
              <a:miter lim="800000"/>
              <a:headEnd/>
              <a:tailEnd/>
            </a:ln>
          </p:spPr>
          <p:txBody>
            <a:bodyPr wrap="square">
              <a:spAutoFit/>
            </a:bodyPr>
            <a:lstStyle/>
            <a:p>
              <a:pPr defTabSz="412750">
                <a:tabLst>
                  <a:tab pos="412750" algn="l"/>
                </a:tabLst>
              </a:pPr>
              <a:r>
                <a:rPr lang="en-GB" sz="1200" dirty="0">
                  <a:solidFill>
                    <a:srgbClr val="002060"/>
                  </a:solidFill>
                  <a:latin typeface="HelveticaNeueLT Std" pitchFamily="34" charset="0"/>
                </a:rPr>
                <a:t>0     5       10      15      20  	25      30      35     40     45      50	 55   60     65     70     75	80	85	90	95	100	110	120</a:t>
              </a:r>
            </a:p>
          </p:txBody>
        </p:sp>
        <p:sp>
          <p:nvSpPr>
            <p:cNvPr id="8" name="AutoShape 61"/>
            <p:cNvSpPr>
              <a:spLocks noChangeArrowheads="1"/>
            </p:cNvSpPr>
            <p:nvPr/>
          </p:nvSpPr>
          <p:spPr bwMode="auto">
            <a:xfrm>
              <a:off x="9362629" y="6130206"/>
              <a:ext cx="1071562" cy="393700"/>
            </a:xfrm>
            <a:prstGeom prst="flowChartAlternateProcess">
              <a:avLst/>
            </a:prstGeom>
            <a:noFill/>
            <a:ln w="9525">
              <a:noFill/>
              <a:miter lim="800000"/>
              <a:headEnd/>
              <a:tailEnd/>
            </a:ln>
          </p:spPr>
          <p:txBody>
            <a:bodyPr/>
            <a:lstStyle/>
            <a:p>
              <a:pPr algn="ctr"/>
              <a:r>
                <a:rPr lang="es-ES" sz="1200" i="1" dirty="0">
                  <a:solidFill>
                    <a:srgbClr val="002060"/>
                  </a:solidFill>
                  <a:latin typeface="HelveticaNeueLT Std" pitchFamily="34" charset="0"/>
                </a:rPr>
                <a:t>Time</a:t>
              </a:r>
            </a:p>
          </p:txBody>
        </p:sp>
        <p:cxnSp>
          <p:nvCxnSpPr>
            <p:cNvPr id="9" name="AutoShape 54"/>
            <p:cNvCxnSpPr>
              <a:cxnSpLocks noChangeShapeType="1"/>
            </p:cNvCxnSpPr>
            <p:nvPr/>
          </p:nvCxnSpPr>
          <p:spPr bwMode="auto">
            <a:xfrm rot="10800000">
              <a:off x="2733675" y="4162425"/>
              <a:ext cx="771525" cy="0"/>
            </a:xfrm>
            <a:prstGeom prst="straightConnector1">
              <a:avLst/>
            </a:prstGeom>
            <a:noFill/>
            <a:ln w="9525">
              <a:noFill/>
              <a:round/>
              <a:headEnd/>
              <a:tailEnd type="triangle" w="med" len="med"/>
            </a:ln>
          </p:spPr>
        </p:cxnSp>
        <p:cxnSp>
          <p:nvCxnSpPr>
            <p:cNvPr id="10" name="AutoShape 60"/>
            <p:cNvCxnSpPr>
              <a:cxnSpLocks noChangeShapeType="1"/>
            </p:cNvCxnSpPr>
            <p:nvPr/>
          </p:nvCxnSpPr>
          <p:spPr bwMode="auto">
            <a:xfrm flipV="1">
              <a:off x="63500" y="5848350"/>
              <a:ext cx="10080625" cy="0"/>
            </a:xfrm>
            <a:prstGeom prst="straightConnector1">
              <a:avLst/>
            </a:prstGeom>
            <a:noFill/>
            <a:ln w="9525">
              <a:solidFill>
                <a:srgbClr val="FF0000"/>
              </a:solidFill>
              <a:round/>
              <a:headEnd/>
              <a:tailEnd type="triangle" w="med" len="med"/>
            </a:ln>
          </p:spPr>
        </p:cxnSp>
        <p:sp>
          <p:nvSpPr>
            <p:cNvPr id="11" name="AutoShape 43"/>
            <p:cNvSpPr>
              <a:spLocks noChangeArrowheads="1"/>
            </p:cNvSpPr>
            <p:nvPr/>
          </p:nvSpPr>
          <p:spPr bwMode="auto">
            <a:xfrm>
              <a:off x="428624" y="1285875"/>
              <a:ext cx="1800225" cy="1000125"/>
            </a:xfrm>
            <a:prstGeom prst="flowChartAlternateProcess">
              <a:avLst/>
            </a:prstGeom>
            <a:noFill/>
            <a:ln w="15875">
              <a:solidFill>
                <a:srgbClr val="FFFF00"/>
              </a:solidFill>
              <a:miter lim="800000"/>
              <a:headEnd/>
              <a:tailEnd/>
            </a:ln>
          </p:spPr>
          <p:txBody>
            <a:bodyPr tIns="54000" bIns="54000" anchor="ctr" anchorCtr="1"/>
            <a:lstStyle/>
            <a:p>
              <a:pPr algn="ctr">
                <a:spcAft>
                  <a:spcPts val="600"/>
                </a:spcAft>
                <a:defRPr/>
              </a:pPr>
              <a:r>
                <a:rPr lang="en-GB" sz="1200" dirty="0">
                  <a:solidFill>
                    <a:srgbClr val="002060"/>
                  </a:solidFill>
                  <a:latin typeface="HelveticaNeueLT Std" pitchFamily="34" charset="0"/>
                </a:rPr>
                <a:t>Decision for construction</a:t>
              </a:r>
              <a:endParaRPr lang="en-GB" sz="1200" dirty="0">
                <a:solidFill>
                  <a:srgbClr val="002060"/>
                </a:solidFill>
                <a:effectLst>
                  <a:outerShdw blurRad="38100" dist="38100" dir="2700000" algn="tl">
                    <a:srgbClr val="000000">
                      <a:alpha val="43137"/>
                    </a:srgbClr>
                  </a:outerShdw>
                </a:effectLst>
                <a:latin typeface="HelveticaNeueLT Std" pitchFamily="34" charset="0"/>
              </a:endParaRPr>
            </a:p>
          </p:txBody>
        </p:sp>
        <p:cxnSp>
          <p:nvCxnSpPr>
            <p:cNvPr id="12" name="56 Conector recto"/>
            <p:cNvCxnSpPr>
              <a:cxnSpLocks noChangeShapeType="1"/>
            </p:cNvCxnSpPr>
            <p:nvPr/>
          </p:nvCxnSpPr>
          <p:spPr bwMode="auto">
            <a:xfrm rot="5400000">
              <a:off x="9571038" y="5848350"/>
              <a:ext cx="287338" cy="1587"/>
            </a:xfrm>
            <a:prstGeom prst="line">
              <a:avLst/>
            </a:prstGeom>
            <a:noFill/>
            <a:ln w="19050" algn="ctr">
              <a:solidFill>
                <a:srgbClr val="FF0000"/>
              </a:solidFill>
              <a:round/>
              <a:headEnd/>
              <a:tailEnd/>
            </a:ln>
          </p:spPr>
        </p:cxnSp>
        <p:cxnSp>
          <p:nvCxnSpPr>
            <p:cNvPr id="14" name="16 Conector angular"/>
            <p:cNvCxnSpPr>
              <a:cxnSpLocks noChangeShapeType="1"/>
              <a:stCxn id="11" idx="1"/>
            </p:cNvCxnSpPr>
            <p:nvPr/>
          </p:nvCxnSpPr>
          <p:spPr bwMode="auto">
            <a:xfrm rot="10800000" flipV="1">
              <a:off x="274662" y="1785938"/>
              <a:ext cx="153963" cy="3986210"/>
            </a:xfrm>
            <a:prstGeom prst="bentConnector2">
              <a:avLst/>
            </a:prstGeom>
            <a:noFill/>
            <a:ln w="15875" algn="ctr">
              <a:solidFill>
                <a:srgbClr val="FFFF00"/>
              </a:solidFill>
              <a:round/>
              <a:headEnd/>
              <a:tailEnd type="arrow" w="med" len="med"/>
            </a:ln>
          </p:spPr>
        </p:cxnSp>
        <p:sp>
          <p:nvSpPr>
            <p:cNvPr id="15" name="14 Elipse"/>
            <p:cNvSpPr/>
            <p:nvPr/>
          </p:nvSpPr>
          <p:spPr bwMode="auto">
            <a:xfrm>
              <a:off x="203200" y="5783263"/>
              <a:ext cx="142875" cy="142875"/>
            </a:xfrm>
            <a:prstGeom prst="ellipse">
              <a:avLst/>
            </a:prstGeom>
            <a:solidFill>
              <a:srgbClr val="FFFF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cxnSp>
          <p:nvCxnSpPr>
            <p:cNvPr id="16" name="56 Conector recto"/>
            <p:cNvCxnSpPr>
              <a:cxnSpLocks noChangeShapeType="1"/>
            </p:cNvCxnSpPr>
            <p:nvPr/>
          </p:nvCxnSpPr>
          <p:spPr bwMode="auto">
            <a:xfrm rot="5400000">
              <a:off x="9571038" y="5856288"/>
              <a:ext cx="287337" cy="1587"/>
            </a:xfrm>
            <a:prstGeom prst="line">
              <a:avLst/>
            </a:prstGeom>
            <a:noFill/>
            <a:ln w="19050" algn="ctr">
              <a:solidFill>
                <a:srgbClr val="FF0000"/>
              </a:solidFill>
              <a:round/>
              <a:headEnd/>
              <a:tailEnd/>
            </a:ln>
          </p:spPr>
        </p:cxnSp>
        <p:sp>
          <p:nvSpPr>
            <p:cNvPr id="17" name="AutoShape 44"/>
            <p:cNvSpPr>
              <a:spLocks noChangeArrowheads="1"/>
            </p:cNvSpPr>
            <p:nvPr/>
          </p:nvSpPr>
          <p:spPr bwMode="auto">
            <a:xfrm>
              <a:off x="642938" y="2579688"/>
              <a:ext cx="1543050" cy="473075"/>
            </a:xfrm>
            <a:prstGeom prst="flowChartAlternateProcess">
              <a:avLst/>
            </a:prstGeom>
            <a:solidFill>
              <a:schemeClr val="accent6">
                <a:lumMod val="60000"/>
                <a:lumOff val="40000"/>
              </a:schemeClr>
            </a:solidFill>
            <a:ln w="15875">
              <a:solidFill>
                <a:srgbClr val="FFC000"/>
              </a:solidFill>
              <a:miter lim="800000"/>
              <a:headEnd/>
              <a:tailEnd/>
            </a:ln>
          </p:spPr>
          <p:txBody>
            <a:bodyPr/>
            <a:lstStyle/>
            <a:p>
              <a:pPr algn="ctr"/>
              <a:r>
                <a:rPr lang="en-GB" sz="1200" dirty="0">
                  <a:solidFill>
                    <a:srgbClr val="002060"/>
                  </a:solidFill>
                  <a:latin typeface="HelveticaNeueLT Std" pitchFamily="34" charset="0"/>
                </a:rPr>
                <a:t>Design</a:t>
              </a:r>
            </a:p>
          </p:txBody>
        </p:sp>
        <p:cxnSp>
          <p:nvCxnSpPr>
            <p:cNvPr id="18" name="16 Conector angular"/>
            <p:cNvCxnSpPr>
              <a:cxnSpLocks noChangeShapeType="1"/>
              <a:stCxn id="17" idx="1"/>
            </p:cNvCxnSpPr>
            <p:nvPr/>
          </p:nvCxnSpPr>
          <p:spPr bwMode="auto">
            <a:xfrm rot="10800000" flipV="1">
              <a:off x="403225" y="2816225"/>
              <a:ext cx="239713" cy="2963863"/>
            </a:xfrm>
            <a:prstGeom prst="bentConnector2">
              <a:avLst/>
            </a:prstGeom>
            <a:noFill/>
            <a:ln w="15875" algn="ctr">
              <a:solidFill>
                <a:srgbClr val="FFC000"/>
              </a:solidFill>
              <a:round/>
              <a:headEnd/>
              <a:tailEnd type="arrow" w="med" len="med"/>
            </a:ln>
          </p:spPr>
        </p:cxnSp>
        <p:sp>
          <p:nvSpPr>
            <p:cNvPr id="19" name="18 Elipse"/>
            <p:cNvSpPr/>
            <p:nvPr/>
          </p:nvSpPr>
          <p:spPr bwMode="auto">
            <a:xfrm>
              <a:off x="331788" y="5794375"/>
              <a:ext cx="142875" cy="142875"/>
            </a:xfrm>
            <a:prstGeom prst="ellipse">
              <a:avLst/>
            </a:prstGeom>
            <a:solidFill>
              <a:srgbClr val="FF99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20" name="AutoShape 45"/>
            <p:cNvSpPr>
              <a:spLocks noChangeArrowheads="1"/>
            </p:cNvSpPr>
            <p:nvPr/>
          </p:nvSpPr>
          <p:spPr bwMode="auto">
            <a:xfrm>
              <a:off x="1000125" y="3344863"/>
              <a:ext cx="1800225" cy="511175"/>
            </a:xfrm>
            <a:prstGeom prst="flowChartAlternateProcess">
              <a:avLst/>
            </a:prstGeom>
            <a:noFill/>
            <a:ln w="15875">
              <a:solidFill>
                <a:srgbClr val="008000"/>
              </a:solidFill>
              <a:miter lim="800000"/>
              <a:headEnd/>
              <a:tailEnd/>
            </a:ln>
          </p:spPr>
          <p:txBody>
            <a:bodyPr anchor="ctr" anchorCtr="1"/>
            <a:lstStyle/>
            <a:p>
              <a:pPr algn="ctr"/>
              <a:r>
                <a:rPr lang="en-GB" sz="1200" dirty="0">
                  <a:solidFill>
                    <a:srgbClr val="002060"/>
                  </a:solidFill>
                  <a:latin typeface="HelveticaNeueLT Std" pitchFamily="34" charset="0"/>
                </a:rPr>
                <a:t>Construction</a:t>
              </a:r>
            </a:p>
          </p:txBody>
        </p:sp>
        <p:cxnSp>
          <p:nvCxnSpPr>
            <p:cNvPr id="21" name="16 Conector angular"/>
            <p:cNvCxnSpPr>
              <a:cxnSpLocks noChangeShapeType="1"/>
            </p:cNvCxnSpPr>
            <p:nvPr/>
          </p:nvCxnSpPr>
          <p:spPr bwMode="auto">
            <a:xfrm rot="10800000" flipV="1">
              <a:off x="536575" y="3600450"/>
              <a:ext cx="441325" cy="2166938"/>
            </a:xfrm>
            <a:prstGeom prst="bentConnector2">
              <a:avLst/>
            </a:prstGeom>
            <a:noFill/>
            <a:ln w="15875" algn="ctr">
              <a:solidFill>
                <a:srgbClr val="008000"/>
              </a:solidFill>
              <a:round/>
              <a:headEnd/>
              <a:tailEnd type="arrow" w="med" len="med"/>
            </a:ln>
          </p:spPr>
        </p:cxnSp>
        <p:cxnSp>
          <p:nvCxnSpPr>
            <p:cNvPr id="22" name="16 Conector angular"/>
            <p:cNvCxnSpPr>
              <a:cxnSpLocks noChangeShapeType="1"/>
              <a:stCxn id="20" idx="1"/>
            </p:cNvCxnSpPr>
            <p:nvPr/>
          </p:nvCxnSpPr>
          <p:spPr bwMode="auto">
            <a:xfrm rot="10800000" flipV="1">
              <a:off x="620713" y="3600450"/>
              <a:ext cx="379412" cy="2171700"/>
            </a:xfrm>
            <a:prstGeom prst="bentConnector2">
              <a:avLst/>
            </a:prstGeom>
            <a:noFill/>
            <a:ln w="15875" algn="ctr">
              <a:solidFill>
                <a:srgbClr val="008000"/>
              </a:solidFill>
              <a:round/>
              <a:headEnd/>
              <a:tailEnd type="arrow" w="med" len="med"/>
            </a:ln>
          </p:spPr>
        </p:cxnSp>
        <p:sp>
          <p:nvSpPr>
            <p:cNvPr id="23" name="22 Elipse"/>
            <p:cNvSpPr/>
            <p:nvPr/>
          </p:nvSpPr>
          <p:spPr bwMode="auto">
            <a:xfrm>
              <a:off x="473075"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24" name="23 Elipse"/>
            <p:cNvSpPr/>
            <p:nvPr/>
          </p:nvSpPr>
          <p:spPr bwMode="auto">
            <a:xfrm>
              <a:off x="557213"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cxnSp>
          <p:nvCxnSpPr>
            <p:cNvPr id="25" name="16 Conector angular"/>
            <p:cNvCxnSpPr>
              <a:cxnSpLocks noChangeShapeType="1"/>
            </p:cNvCxnSpPr>
            <p:nvPr/>
          </p:nvCxnSpPr>
          <p:spPr bwMode="auto">
            <a:xfrm rot="10800000" flipV="1">
              <a:off x="690563" y="4891088"/>
              <a:ext cx="1323975" cy="900112"/>
            </a:xfrm>
            <a:prstGeom prst="bentConnector2">
              <a:avLst/>
            </a:prstGeom>
            <a:noFill/>
            <a:ln w="15875" algn="ctr">
              <a:solidFill>
                <a:srgbClr val="FF0000"/>
              </a:solidFill>
              <a:round/>
              <a:headEnd/>
              <a:tailEnd type="arrow" w="med" len="med"/>
            </a:ln>
          </p:spPr>
        </p:cxnSp>
        <p:sp>
          <p:nvSpPr>
            <p:cNvPr id="26" name="25 Elipse"/>
            <p:cNvSpPr/>
            <p:nvPr/>
          </p:nvSpPr>
          <p:spPr bwMode="auto">
            <a:xfrm>
              <a:off x="625475" y="579596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27" name="26 Elipse"/>
            <p:cNvSpPr/>
            <p:nvPr/>
          </p:nvSpPr>
          <p:spPr bwMode="auto">
            <a:xfrm>
              <a:off x="9640888" y="578961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28" name="AutoShape 46"/>
            <p:cNvSpPr>
              <a:spLocks noChangeArrowheads="1"/>
            </p:cNvSpPr>
            <p:nvPr/>
          </p:nvSpPr>
          <p:spPr bwMode="auto">
            <a:xfrm>
              <a:off x="2014538" y="4392613"/>
              <a:ext cx="6343650" cy="977900"/>
            </a:xfrm>
            <a:prstGeom prst="flowChartAlternateProcess">
              <a:avLst/>
            </a:prstGeom>
            <a:noFill/>
            <a:ln w="15875">
              <a:solidFill>
                <a:srgbClr val="FF0000"/>
              </a:solidFill>
              <a:miter lim="800000"/>
              <a:headEnd/>
              <a:tailEnd/>
            </a:ln>
          </p:spPr>
          <p:txBody>
            <a:bodyPr anchor="ctr"/>
            <a:lstStyle/>
            <a:p>
              <a:pPr algn="ctr"/>
              <a:r>
                <a:rPr lang="en-GB" sz="1400" dirty="0">
                  <a:solidFill>
                    <a:srgbClr val="002060"/>
                  </a:solidFill>
                  <a:latin typeface="HelveticaNeueLT Std" pitchFamily="34" charset="0"/>
                </a:rPr>
                <a:t>Service</a:t>
              </a:r>
            </a:p>
          </p:txBody>
        </p:sp>
        <p:cxnSp>
          <p:nvCxnSpPr>
            <p:cNvPr id="29" name="56 Conector angular"/>
            <p:cNvCxnSpPr>
              <a:cxnSpLocks noChangeShapeType="1"/>
            </p:cNvCxnSpPr>
            <p:nvPr/>
          </p:nvCxnSpPr>
          <p:spPr bwMode="auto">
            <a:xfrm>
              <a:off x="8358188" y="4892675"/>
              <a:ext cx="1354137" cy="908050"/>
            </a:xfrm>
            <a:prstGeom prst="bentConnector2">
              <a:avLst/>
            </a:prstGeom>
            <a:noFill/>
            <a:ln w="15875" algn="ctr">
              <a:solidFill>
                <a:srgbClr val="FF0000"/>
              </a:solidFill>
              <a:round/>
              <a:headEnd/>
              <a:tailEnd type="arrow" w="med" len="med"/>
            </a:ln>
          </p:spPr>
        </p:cxnSp>
        <p:sp>
          <p:nvSpPr>
            <p:cNvPr id="30" name="29 Elipse"/>
            <p:cNvSpPr/>
            <p:nvPr/>
          </p:nvSpPr>
          <p:spPr bwMode="auto">
            <a:xfrm>
              <a:off x="9702800" y="5778500"/>
              <a:ext cx="142875" cy="142875"/>
            </a:xfrm>
            <a:prstGeom prst="ellipse">
              <a:avLst/>
            </a:prstGeom>
            <a:solidFill>
              <a:srgbClr val="00206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31" name="30 Elipse"/>
            <p:cNvSpPr/>
            <p:nvPr/>
          </p:nvSpPr>
          <p:spPr bwMode="auto">
            <a:xfrm>
              <a:off x="6072188" y="5772150"/>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HelveticaNeueLT Std" pitchFamily="34" charset="0"/>
              </a:endParaRPr>
            </a:p>
          </p:txBody>
        </p:sp>
        <p:sp>
          <p:nvSpPr>
            <p:cNvPr id="32" name="31 Flecha derecha"/>
            <p:cNvSpPr/>
            <p:nvPr/>
          </p:nvSpPr>
          <p:spPr bwMode="auto">
            <a:xfrm>
              <a:off x="629280" y="5846168"/>
              <a:ext cx="5871542" cy="226037"/>
            </a:xfrm>
            <a:prstGeom prst="rightArrow">
              <a:avLst/>
            </a:prstGeom>
            <a:solidFill>
              <a:srgbClr val="009900"/>
            </a:solidFill>
            <a:ln w="9525" cap="flat" cmpd="sng" algn="ctr">
              <a:solidFill>
                <a:schemeClr val="tx1"/>
              </a:solidFill>
              <a:prstDash val="solid"/>
              <a:round/>
              <a:headEnd type="none" w="med" len="med"/>
              <a:tailEnd type="none" w="med" len="med"/>
            </a:ln>
            <a:effectLst/>
          </p:spPr>
          <p:txBody>
            <a:bodyPr/>
            <a:lstStyle/>
            <a:p>
              <a:pPr>
                <a:defRPr/>
              </a:pPr>
              <a:endParaRPr lang="en-GB" sz="1200">
                <a:solidFill>
                  <a:srgbClr val="002060"/>
                </a:solidFill>
                <a:latin typeface="HelveticaNeueLT Std" pitchFamily="34" charset="0"/>
              </a:endParaRPr>
            </a:p>
          </p:txBody>
        </p:sp>
      </p:grpSp>
      <p:sp>
        <p:nvSpPr>
          <p:cNvPr id="33" name="AutoShape 44"/>
          <p:cNvSpPr>
            <a:spLocks noChangeArrowheads="1"/>
          </p:cNvSpPr>
          <p:nvPr/>
        </p:nvSpPr>
        <p:spPr bwMode="auto">
          <a:xfrm>
            <a:off x="8472265" y="2369648"/>
            <a:ext cx="1285541" cy="394127"/>
          </a:xfrm>
          <a:prstGeom prst="flowChartAlternateProcess">
            <a:avLst/>
          </a:prstGeom>
          <a:solidFill>
            <a:schemeClr val="bg1"/>
          </a:solidFill>
          <a:ln w="15875">
            <a:solidFill>
              <a:srgbClr val="002060"/>
            </a:solidFill>
            <a:miter lim="800000"/>
            <a:headEnd/>
            <a:tailEnd/>
          </a:ln>
        </p:spPr>
        <p:txBody>
          <a:bodyPr/>
          <a:lstStyle/>
          <a:p>
            <a:pPr algn="ctr"/>
            <a:r>
              <a:rPr lang="en-GB" sz="1200" dirty="0">
                <a:solidFill>
                  <a:srgbClr val="002060"/>
                </a:solidFill>
                <a:latin typeface="HelveticaNeueLT Std" pitchFamily="34" charset="0"/>
              </a:rPr>
              <a:t>Demolition</a:t>
            </a:r>
          </a:p>
        </p:txBody>
      </p:sp>
      <p:cxnSp>
        <p:nvCxnSpPr>
          <p:cNvPr id="34" name="16 Conector angular"/>
          <p:cNvCxnSpPr>
            <a:cxnSpLocks noChangeShapeType="1"/>
            <a:stCxn id="33" idx="3"/>
          </p:cNvCxnSpPr>
          <p:nvPr/>
        </p:nvCxnSpPr>
        <p:spPr bwMode="auto">
          <a:xfrm>
            <a:off x="9757806" y="2566712"/>
            <a:ext cx="150941" cy="2490959"/>
          </a:xfrm>
          <a:prstGeom prst="bentConnector2">
            <a:avLst/>
          </a:prstGeom>
          <a:noFill/>
          <a:ln w="15875" algn="ctr">
            <a:solidFill>
              <a:srgbClr val="002060"/>
            </a:solidFill>
            <a:round/>
            <a:headEnd/>
            <a:tailEnd type="arrow" w="med" len="med"/>
          </a:ln>
        </p:spPr>
      </p:cxnSp>
      <p:sp>
        <p:nvSpPr>
          <p:cNvPr id="4" name="2 Marcador de contenido">
            <a:extLst>
              <a:ext uri="{FF2B5EF4-FFF2-40B4-BE49-F238E27FC236}">
                <a16:creationId xmlns:a16="http://schemas.microsoft.com/office/drawing/2014/main" id="{E43141F4-B84E-4E0A-C881-48BF9919F13B}"/>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a:p>
            <a:pPr marL="514350" lvl="0" indent="-514350" algn="ctr">
              <a:lnSpc>
                <a:spcPct val="150000"/>
              </a:lnSpc>
              <a:spcBef>
                <a:spcPct val="20000"/>
              </a:spcBef>
              <a:defRPr/>
            </a:pPr>
            <a:r>
              <a:rPr lang="es-ES" sz="2800" dirty="0" err="1">
                <a:solidFill>
                  <a:schemeClr val="tx1">
                    <a:lumMod val="65000"/>
                    <a:lumOff val="35000"/>
                  </a:schemeClr>
                </a:solidFill>
              </a:rPr>
              <a:t>Competition</a:t>
            </a:r>
            <a:r>
              <a:rPr lang="es-ES" sz="2800" dirty="0">
                <a:solidFill>
                  <a:schemeClr val="tx1">
                    <a:lumMod val="65000"/>
                    <a:lumOff val="35000"/>
                  </a:schemeClr>
                </a:solidFill>
              </a:rPr>
              <a:t> Cuarto Puente de Logroño</a:t>
            </a:r>
          </a:p>
        </p:txBody>
      </p:sp>
      <p:pic>
        <p:nvPicPr>
          <p:cNvPr id="3" name="Imagen 2">
            <a:extLst>
              <a:ext uri="{FF2B5EF4-FFF2-40B4-BE49-F238E27FC236}">
                <a16:creationId xmlns:a16="http://schemas.microsoft.com/office/drawing/2014/main" id="{55ED3618-6B59-C524-FE7F-F800CDDCEDAC}"/>
              </a:ext>
            </a:extLst>
          </p:cNvPr>
          <p:cNvPicPr>
            <a:picLocks noChangeAspect="1"/>
          </p:cNvPicPr>
          <p:nvPr/>
        </p:nvPicPr>
        <p:blipFill>
          <a:blip r:embed="rId3"/>
          <a:stretch>
            <a:fillRect/>
          </a:stretch>
        </p:blipFill>
        <p:spPr>
          <a:xfrm>
            <a:off x="306514" y="728663"/>
            <a:ext cx="11547235" cy="5903911"/>
          </a:xfrm>
          <a:prstGeom prst="rect">
            <a:avLst/>
          </a:prstGeom>
          <a:solidFill>
            <a:schemeClr val="bg1"/>
          </a:solidFill>
        </p:spPr>
      </p:pic>
    </p:spTree>
    <p:extLst>
      <p:ext uri="{BB962C8B-B14F-4D97-AF65-F5344CB8AC3E}">
        <p14:creationId xmlns:p14="http://schemas.microsoft.com/office/powerpoint/2010/main" val="1808581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1 Grupo"/>
          <p:cNvGrpSpPr/>
          <p:nvPr/>
        </p:nvGrpSpPr>
        <p:grpSpPr>
          <a:xfrm>
            <a:off x="1527942" y="873125"/>
            <a:ext cx="4110858" cy="5796235"/>
            <a:chOff x="3942" y="1419498"/>
            <a:chExt cx="3582714" cy="5249862"/>
          </a:xfrm>
        </p:grpSpPr>
        <p:pic>
          <p:nvPicPr>
            <p:cNvPr id="62466" name="Picture 5" descr="&#10;graph1.jpg                                                     001E05ADMacintosh HD                   B7CD0107:"/>
            <p:cNvPicPr>
              <a:picLocks noChangeAspect="1" noChangeArrowheads="1"/>
            </p:cNvPicPr>
            <p:nvPr/>
          </p:nvPicPr>
          <p:blipFill>
            <a:blip r:embed="rId2">
              <a:extLst>
                <a:ext uri="{28A0092B-C50C-407E-A947-70E740481C1C}">
                  <a14:useLocalDpi xmlns:a14="http://schemas.microsoft.com/office/drawing/2010/main" val="0"/>
                </a:ext>
              </a:extLst>
            </a:blip>
            <a:srcRect t="1431"/>
            <a:stretch>
              <a:fillRect/>
            </a:stretch>
          </p:blipFill>
          <p:spPr bwMode="auto">
            <a:xfrm>
              <a:off x="1051034" y="1419498"/>
              <a:ext cx="1567356"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1" descr="&#10;graph2.jpg                                                     001E05ADMacintosh HD                   B7CD010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207" r="5074"/>
            <a:stretch>
              <a:fillRect/>
            </a:stretch>
          </p:blipFill>
          <p:spPr bwMode="auto">
            <a:xfrm>
              <a:off x="2134915" y="1697310"/>
              <a:ext cx="1451741"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2" descr="&#10;graph3.jpg                                                     001E05ADMacintosh HD                   B7CD0107:"/>
            <p:cNvPicPr>
              <a:picLocks noChangeAspect="1" noChangeArrowheads="1"/>
            </p:cNvPicPr>
            <p:nvPr/>
          </p:nvPicPr>
          <p:blipFill>
            <a:blip r:embed="rId4">
              <a:extLst>
                <a:ext uri="{28A0092B-C50C-407E-A947-70E740481C1C}">
                  <a14:useLocalDpi xmlns:a14="http://schemas.microsoft.com/office/drawing/2010/main" val="0"/>
                </a:ext>
              </a:extLst>
            </a:blip>
            <a:srcRect t="1840" r="4900"/>
            <a:stretch>
              <a:fillRect/>
            </a:stretch>
          </p:blipFill>
          <p:spPr bwMode="auto">
            <a:xfrm>
              <a:off x="3942" y="3011760"/>
              <a:ext cx="111541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2 Marcador de contenido">
            <a:extLst>
              <a:ext uri="{FF2B5EF4-FFF2-40B4-BE49-F238E27FC236}">
                <a16:creationId xmlns:a16="http://schemas.microsoft.com/office/drawing/2014/main" id="{6CA9CC61-7C36-75D3-56A1-F7967B6C9A6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tx1">
                    <a:lumMod val="65000"/>
                    <a:lumOff val="35000"/>
                  </a:schemeClr>
                </a:solidFill>
              </a:rPr>
              <a:t>Conceptual Design: General </a:t>
            </a:r>
            <a:r>
              <a:rPr lang="es-ES" sz="2800" dirty="0" err="1">
                <a:solidFill>
                  <a:schemeClr val="tx1">
                    <a:lumMod val="65000"/>
                    <a:lumOff val="35000"/>
                  </a:schemeClr>
                </a:solidFill>
              </a:rPr>
              <a:t>Process</a:t>
            </a:r>
            <a:endParaRPr lang="es-ES" sz="2800" dirty="0">
              <a:solidFill>
                <a:schemeClr val="tx1">
                  <a:lumMod val="65000"/>
                  <a:lumOff val="35000"/>
                </a:schemeClr>
              </a:solidFill>
            </a:endParaRPr>
          </a:p>
        </p:txBody>
      </p:sp>
    </p:spTree>
    <p:extLst>
      <p:ext uri="{BB962C8B-B14F-4D97-AF65-F5344CB8AC3E}">
        <p14:creationId xmlns:p14="http://schemas.microsoft.com/office/powerpoint/2010/main" val="1270249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A0FF4CD1-7403-3EDE-FA37-2E932EE38236}"/>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4" name="2 Imagen">
            <a:extLst>
              <a:ext uri="{FF2B5EF4-FFF2-40B4-BE49-F238E27FC236}">
                <a16:creationId xmlns:a16="http://schemas.microsoft.com/office/drawing/2014/main" id="{018703AE-6C91-D75E-249D-6D6A327BA958}"/>
              </a:ext>
            </a:extLst>
          </p:cNvPr>
          <p:cNvPicPr>
            <a:picLocks noChangeAspect="1"/>
          </p:cNvPicPr>
          <p:nvPr/>
        </p:nvPicPr>
        <p:blipFill rotWithShape="1">
          <a:blip r:embed="rId2">
            <a:extLst>
              <a:ext uri="{28A0092B-C50C-407E-A947-70E740481C1C}">
                <a14:useLocalDpi xmlns:a14="http://schemas.microsoft.com/office/drawing/2010/main" val="0"/>
              </a:ext>
            </a:extLst>
          </a:blip>
          <a:srcRect t="14269"/>
          <a:stretch/>
        </p:blipFill>
        <p:spPr bwMode="auto">
          <a:xfrm>
            <a:off x="1006422" y="817563"/>
            <a:ext cx="10189208" cy="314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 Imagen">
            <a:extLst>
              <a:ext uri="{FF2B5EF4-FFF2-40B4-BE49-F238E27FC236}">
                <a16:creationId xmlns:a16="http://schemas.microsoft.com/office/drawing/2014/main" id="{B346C294-3D12-2198-3D50-B9426F26C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1396" y="4117380"/>
            <a:ext cx="10189208" cy="25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536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3FA42-354B-8C44-A75F-53F2FE0CF43F}"/>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0E23902D-F80B-CB45-E27B-DF8E6E4A36D6}"/>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2" name="Picture 3" descr="planta y alzado (introduccion)">
            <a:extLst>
              <a:ext uri="{FF2B5EF4-FFF2-40B4-BE49-F238E27FC236}">
                <a16:creationId xmlns:a16="http://schemas.microsoft.com/office/drawing/2014/main" id="{F0C58748-7FC3-D33D-914A-45C72FA6583A}"/>
              </a:ext>
            </a:extLst>
          </p:cNvPr>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0" y="809624"/>
            <a:ext cx="12192000" cy="58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70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31022-F573-7C61-6E90-D9F9AB75D0CE}"/>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4C02B8E3-46EE-A632-3684-3874E8FEEDE0}"/>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4" name="Picture 3" descr="sec trans trazado(introduccion)">
            <a:extLst>
              <a:ext uri="{FF2B5EF4-FFF2-40B4-BE49-F238E27FC236}">
                <a16:creationId xmlns:a16="http://schemas.microsoft.com/office/drawing/2014/main" id="{BFB31FE1-A718-BAA0-508B-B984099FC7B2}"/>
              </a:ext>
            </a:extLst>
          </p:cNvPr>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8964" y="1701055"/>
            <a:ext cx="12183036" cy="347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422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hlinkClick r:id="" action="ppaction://noaction"/>
            <a:extLst>
              <a:ext uri="{FF2B5EF4-FFF2-40B4-BE49-F238E27FC236}">
                <a16:creationId xmlns:a16="http://schemas.microsoft.com/office/drawing/2014/main" id="{1814E87E-CA80-9CD0-A018-FD782FF235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463" t="60202" r="13062" b="28697"/>
          <a:stretch>
            <a:fillRect/>
          </a:stretch>
        </p:blipFill>
        <p:spPr bwMode="auto">
          <a:xfrm>
            <a:off x="334963" y="893763"/>
            <a:ext cx="11567450" cy="15537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5">
            <a:hlinkClick r:id="" action="ppaction://noaction"/>
            <a:extLst>
              <a:ext uri="{FF2B5EF4-FFF2-40B4-BE49-F238E27FC236}">
                <a16:creationId xmlns:a16="http://schemas.microsoft.com/office/drawing/2014/main" id="{E9FDDDCC-93E3-6F0F-D590-CC59AD37A8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6393" t="73987" r="15973" b="16179"/>
          <a:stretch>
            <a:fillRect/>
          </a:stretch>
        </p:blipFill>
        <p:spPr bwMode="auto">
          <a:xfrm>
            <a:off x="320095" y="2707210"/>
            <a:ext cx="11567450" cy="14941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 action="ppaction://noaction"/>
            <a:extLst>
              <a:ext uri="{FF2B5EF4-FFF2-40B4-BE49-F238E27FC236}">
                <a16:creationId xmlns:a16="http://schemas.microsoft.com/office/drawing/2014/main" id="{5573012C-6E3B-4800-BC73-D3EF41DE0C86}"/>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12794" t="40009" r="13972" b="44333"/>
          <a:stretch>
            <a:fillRect/>
          </a:stretch>
        </p:blipFill>
        <p:spPr bwMode="auto">
          <a:xfrm>
            <a:off x="347894" y="4422199"/>
            <a:ext cx="11568921" cy="20061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2 Marcador de contenido">
            <a:extLst>
              <a:ext uri="{FF2B5EF4-FFF2-40B4-BE49-F238E27FC236}">
                <a16:creationId xmlns:a16="http://schemas.microsoft.com/office/drawing/2014/main" id="{252CF4BC-FBDD-9E44-7B16-F627775176B5}"/>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3129061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1726A3E1-CA4B-5626-4D11-ED6B1F13CE80}"/>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hlinkClick r:id="" action="ppaction://noaction"/>
            <a:extLst>
              <a:ext uri="{FF2B5EF4-FFF2-40B4-BE49-F238E27FC236}">
                <a16:creationId xmlns:a16="http://schemas.microsoft.com/office/drawing/2014/main" id="{86BD2686-7653-9BF8-CB3D-C20206C6F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398" t="53668" r="22768" b="36198"/>
          <a:stretch>
            <a:fillRect/>
          </a:stretch>
        </p:blipFill>
        <p:spPr bwMode="auto">
          <a:xfrm>
            <a:off x="334963" y="2639606"/>
            <a:ext cx="11522075" cy="16950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633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7D9A-9F84-D998-0EE7-B7D3441D6370}"/>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C8216413-FCF5-31FB-B16C-DA7D0354409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4" name="Picture 3">
            <a:hlinkClick r:id="" action="ppaction://noaction"/>
            <a:extLst>
              <a:ext uri="{FF2B5EF4-FFF2-40B4-BE49-F238E27FC236}">
                <a16:creationId xmlns:a16="http://schemas.microsoft.com/office/drawing/2014/main" id="{80B8F963-0E4E-9245-55E1-F15450527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94" t="42296" r="16902" b="46361"/>
          <a:stretch>
            <a:fillRect/>
          </a:stretch>
        </p:blipFill>
        <p:spPr bwMode="auto">
          <a:xfrm>
            <a:off x="334962" y="1494737"/>
            <a:ext cx="11521787" cy="17543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 action="ppaction://noaction"/>
            <a:extLst>
              <a:ext uri="{FF2B5EF4-FFF2-40B4-BE49-F238E27FC236}">
                <a16:creationId xmlns:a16="http://schemas.microsoft.com/office/drawing/2014/main" id="{1C9FD647-26E5-5499-5231-9D87E0619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33" t="58362" r="15935" b="31844"/>
          <a:stretch>
            <a:fillRect/>
          </a:stretch>
        </p:blipFill>
        <p:spPr bwMode="auto">
          <a:xfrm>
            <a:off x="335250" y="3870644"/>
            <a:ext cx="11521787" cy="15005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868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4123B-74BA-FE4F-1D56-5C352BA20D43}"/>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8F51A934-F5BB-A74D-6166-CA9E2DAB2BB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hlinkClick r:id="" action="ppaction://noaction"/>
            <a:extLst>
              <a:ext uri="{FF2B5EF4-FFF2-40B4-BE49-F238E27FC236}">
                <a16:creationId xmlns:a16="http://schemas.microsoft.com/office/drawing/2014/main" id="{8296BD63-610A-62BC-BEFC-5E5FFD37C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167" t="56282" r="25761" b="34215"/>
          <a:stretch>
            <a:fillRect/>
          </a:stretch>
        </p:blipFill>
        <p:spPr bwMode="auto">
          <a:xfrm>
            <a:off x="344712" y="1296044"/>
            <a:ext cx="11512325" cy="20597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4">
            <a:hlinkClick r:id="" action="ppaction://noaction"/>
            <a:extLst>
              <a:ext uri="{FF2B5EF4-FFF2-40B4-BE49-F238E27FC236}">
                <a16:creationId xmlns:a16="http://schemas.microsoft.com/office/drawing/2014/main" id="{1EB7505C-49E3-3B11-BE44-376CDD3B98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3018" t="63104" r="19925" b="26955"/>
          <a:stretch>
            <a:fillRect/>
          </a:stretch>
        </p:blipFill>
        <p:spPr bwMode="auto">
          <a:xfrm>
            <a:off x="334962" y="3683645"/>
            <a:ext cx="11512325" cy="18347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81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1AA6B-9CC1-1126-E362-3BCDE189027D}"/>
            </a:ext>
          </a:extLst>
        </p:cNvPr>
        <p:cNvGrpSpPr/>
        <p:nvPr/>
      </p:nvGrpSpPr>
      <p:grpSpPr>
        <a:xfrm>
          <a:off x="0" y="0"/>
          <a:ext cx="0" cy="0"/>
          <a:chOff x="0" y="0"/>
          <a:chExt cx="0" cy="0"/>
        </a:xfrm>
      </p:grpSpPr>
      <p:sp>
        <p:nvSpPr>
          <p:cNvPr id="2" name="2 Título">
            <a:extLst>
              <a:ext uri="{FF2B5EF4-FFF2-40B4-BE49-F238E27FC236}">
                <a16:creationId xmlns:a16="http://schemas.microsoft.com/office/drawing/2014/main" id="{D1CACBEA-A15F-9BC1-1C28-51B5589DDD62}"/>
              </a:ext>
            </a:extLst>
          </p:cNvPr>
          <p:cNvSpPr txBox="1">
            <a:spLocks/>
          </p:cNvSpPr>
          <p:nvPr/>
        </p:nvSpPr>
        <p:spPr>
          <a:xfrm>
            <a:off x="204400" y="251683"/>
            <a:ext cx="5891600" cy="751416"/>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tx1">
                    <a:lumMod val="65000"/>
                    <a:lumOff val="35000"/>
                  </a:schemeClr>
                </a:solidFill>
                <a:latin typeface="+mn-lt"/>
                <a:ea typeface="+mn-ea"/>
                <a:cs typeface="+mn-cs"/>
              </a:rPr>
              <a:t>How concrete structures are affected by the environment / DURABILITY</a:t>
            </a:r>
            <a:endParaRPr lang="es-ES" sz="2000" dirty="0">
              <a:solidFill>
                <a:schemeClr val="tx1">
                  <a:lumMod val="65000"/>
                  <a:lumOff val="35000"/>
                </a:schemeClr>
              </a:solidFill>
              <a:latin typeface="+mn-lt"/>
              <a:ea typeface="+mn-ea"/>
              <a:cs typeface="+mn-cs"/>
            </a:endParaRPr>
          </a:p>
        </p:txBody>
      </p:sp>
      <p:cxnSp>
        <p:nvCxnSpPr>
          <p:cNvPr id="3" name="Egyenes összekötő 4">
            <a:extLst>
              <a:ext uri="{FF2B5EF4-FFF2-40B4-BE49-F238E27FC236}">
                <a16:creationId xmlns:a16="http://schemas.microsoft.com/office/drawing/2014/main" id="{462D7FDD-017B-038E-2B93-E4D5584A0312}"/>
              </a:ext>
            </a:extLst>
          </p:cNvPr>
          <p:cNvCxnSpPr>
            <a:cxnSpLocks noChangeShapeType="1"/>
          </p:cNvCxnSpPr>
          <p:nvPr/>
        </p:nvCxnSpPr>
        <p:spPr bwMode="auto">
          <a:xfrm flipH="1">
            <a:off x="365839" y="1743395"/>
            <a:ext cx="11491199" cy="0"/>
          </a:xfrm>
          <a:prstGeom prst="line">
            <a:avLst/>
          </a:prstGeom>
          <a:noFill/>
          <a:ln w="38100">
            <a:solidFill>
              <a:srgbClr val="007879"/>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4" name="Egyenes összekötő 6">
            <a:extLst>
              <a:ext uri="{FF2B5EF4-FFF2-40B4-BE49-F238E27FC236}">
                <a16:creationId xmlns:a16="http://schemas.microsoft.com/office/drawing/2014/main" id="{B02E794F-94DD-BBBC-44BB-F75837439A40}"/>
              </a:ext>
            </a:extLst>
          </p:cNvPr>
          <p:cNvCxnSpPr/>
          <p:nvPr/>
        </p:nvCxnSpPr>
        <p:spPr>
          <a:xfrm>
            <a:off x="842112" y="1541253"/>
            <a:ext cx="3791" cy="487179"/>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Egyenes összekötő 28">
            <a:extLst>
              <a:ext uri="{FF2B5EF4-FFF2-40B4-BE49-F238E27FC236}">
                <a16:creationId xmlns:a16="http://schemas.microsoft.com/office/drawing/2014/main" id="{9E09364B-F062-4481-6B04-FED35233CC5D}"/>
              </a:ext>
            </a:extLst>
          </p:cNvPr>
          <p:cNvCxnSpPr/>
          <p:nvPr/>
        </p:nvCxnSpPr>
        <p:spPr>
          <a:xfrm>
            <a:off x="1738090" y="154760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Egyenes összekötő 32">
            <a:extLst>
              <a:ext uri="{FF2B5EF4-FFF2-40B4-BE49-F238E27FC236}">
                <a16:creationId xmlns:a16="http://schemas.microsoft.com/office/drawing/2014/main" id="{74790928-28AC-6AD5-76EC-884932640F00}"/>
              </a:ext>
            </a:extLst>
          </p:cNvPr>
          <p:cNvCxnSpPr/>
          <p:nvPr/>
        </p:nvCxnSpPr>
        <p:spPr>
          <a:xfrm>
            <a:off x="2743178" y="1555218"/>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Egyenes összekötő 34">
            <a:extLst>
              <a:ext uri="{FF2B5EF4-FFF2-40B4-BE49-F238E27FC236}">
                <a16:creationId xmlns:a16="http://schemas.microsoft.com/office/drawing/2014/main" id="{8A2BD939-442E-3144-ED23-F75107A855A5}"/>
              </a:ext>
            </a:extLst>
          </p:cNvPr>
          <p:cNvCxnSpPr/>
          <p:nvPr/>
        </p:nvCxnSpPr>
        <p:spPr>
          <a:xfrm>
            <a:off x="7947629" y="1309679"/>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Egyenes összekötő 36">
            <a:extLst>
              <a:ext uri="{FF2B5EF4-FFF2-40B4-BE49-F238E27FC236}">
                <a16:creationId xmlns:a16="http://schemas.microsoft.com/office/drawing/2014/main" id="{F6037F68-C683-CD8A-3E38-926F5E651F97}"/>
              </a:ext>
            </a:extLst>
          </p:cNvPr>
          <p:cNvCxnSpPr/>
          <p:nvPr/>
        </p:nvCxnSpPr>
        <p:spPr>
          <a:xfrm>
            <a:off x="7177524" y="1307995"/>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zövegdoboz 41">
            <a:extLst>
              <a:ext uri="{FF2B5EF4-FFF2-40B4-BE49-F238E27FC236}">
                <a16:creationId xmlns:a16="http://schemas.microsoft.com/office/drawing/2014/main" id="{803CF787-491F-0BD4-6D3B-8691145EA242}"/>
              </a:ext>
            </a:extLst>
          </p:cNvPr>
          <p:cNvSpPr txBox="1">
            <a:spLocks noChangeArrowheads="1"/>
          </p:cNvSpPr>
          <p:nvPr/>
        </p:nvSpPr>
        <p:spPr bwMode="auto">
          <a:xfrm>
            <a:off x="561673" y="127235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90</a:t>
            </a:r>
            <a:endParaRPr lang="hu-HU" altLang="en-US" sz="1067" dirty="0">
              <a:solidFill>
                <a:srgbClr val="FF0000"/>
              </a:solidFill>
              <a:latin typeface="+mn-lt"/>
              <a:ea typeface="Arial" charset="0"/>
              <a:cs typeface="Arial" charset="0"/>
            </a:endParaRPr>
          </a:p>
        </p:txBody>
      </p:sp>
      <p:sp>
        <p:nvSpPr>
          <p:cNvPr id="10" name="Szövegdoboz 42">
            <a:extLst>
              <a:ext uri="{FF2B5EF4-FFF2-40B4-BE49-F238E27FC236}">
                <a16:creationId xmlns:a16="http://schemas.microsoft.com/office/drawing/2014/main" id="{600716BB-BA4B-9A8D-99C9-C4D53220A388}"/>
              </a:ext>
            </a:extLst>
          </p:cNvPr>
          <p:cNvSpPr txBox="1">
            <a:spLocks noChangeArrowheads="1"/>
          </p:cNvSpPr>
          <p:nvPr/>
        </p:nvSpPr>
        <p:spPr bwMode="auto">
          <a:xfrm>
            <a:off x="2013855" y="1043892"/>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003399"/>
                </a:solidFill>
                <a:latin typeface="+mn-lt"/>
                <a:ea typeface="Arial" charset="0"/>
                <a:cs typeface="Arial" charset="0"/>
              </a:rPr>
              <a:t>19</a:t>
            </a:r>
            <a:r>
              <a:rPr lang="es-ES" altLang="en-US" sz="1067" dirty="0">
                <a:solidFill>
                  <a:srgbClr val="003399"/>
                </a:solidFill>
                <a:latin typeface="+mn-lt"/>
                <a:ea typeface="Arial" charset="0"/>
                <a:cs typeface="Arial" charset="0"/>
              </a:rPr>
              <a:t>96</a:t>
            </a:r>
            <a:endParaRPr lang="hu-HU" altLang="en-US" sz="1067" dirty="0">
              <a:solidFill>
                <a:srgbClr val="003399"/>
              </a:solidFill>
              <a:latin typeface="+mn-lt"/>
              <a:ea typeface="Arial" charset="0"/>
              <a:cs typeface="Arial" charset="0"/>
            </a:endParaRPr>
          </a:p>
        </p:txBody>
      </p:sp>
      <p:sp>
        <p:nvSpPr>
          <p:cNvPr id="11" name="Szövegdoboz 43">
            <a:extLst>
              <a:ext uri="{FF2B5EF4-FFF2-40B4-BE49-F238E27FC236}">
                <a16:creationId xmlns:a16="http://schemas.microsoft.com/office/drawing/2014/main" id="{591C8D4F-87FF-9534-1B5F-2254272FA24B}"/>
              </a:ext>
            </a:extLst>
          </p:cNvPr>
          <p:cNvSpPr txBox="1">
            <a:spLocks noChangeArrowheads="1"/>
          </p:cNvSpPr>
          <p:nvPr/>
        </p:nvSpPr>
        <p:spPr bwMode="auto">
          <a:xfrm>
            <a:off x="2485379" y="1287121"/>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199</a:t>
            </a:r>
            <a:r>
              <a:rPr lang="es-ES" altLang="en-US" sz="1067" dirty="0">
                <a:solidFill>
                  <a:srgbClr val="FF0000"/>
                </a:solidFill>
                <a:latin typeface="+mn-lt"/>
                <a:ea typeface="Arial" charset="0"/>
                <a:cs typeface="Arial" charset="0"/>
              </a:rPr>
              <a:t>7</a:t>
            </a:r>
            <a:endParaRPr lang="hu-HU" altLang="en-US" sz="1067" dirty="0">
              <a:solidFill>
                <a:srgbClr val="FF0000"/>
              </a:solidFill>
              <a:latin typeface="+mn-lt"/>
              <a:ea typeface="Arial" charset="0"/>
              <a:cs typeface="Arial" charset="0"/>
            </a:endParaRPr>
          </a:p>
        </p:txBody>
      </p:sp>
      <p:sp>
        <p:nvSpPr>
          <p:cNvPr id="12" name="Szövegdoboz 47">
            <a:extLst>
              <a:ext uri="{FF2B5EF4-FFF2-40B4-BE49-F238E27FC236}">
                <a16:creationId xmlns:a16="http://schemas.microsoft.com/office/drawing/2014/main" id="{81393191-E3BF-30DB-EB02-4B833EE2A57D}"/>
              </a:ext>
            </a:extLst>
          </p:cNvPr>
          <p:cNvSpPr txBox="1">
            <a:spLocks noChangeArrowheads="1"/>
          </p:cNvSpPr>
          <p:nvPr/>
        </p:nvSpPr>
        <p:spPr bwMode="auto">
          <a:xfrm>
            <a:off x="949901" y="1040784"/>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91</a:t>
            </a:r>
            <a:endParaRPr lang="hu-HU" altLang="en-US" sz="1067" dirty="0">
              <a:solidFill>
                <a:srgbClr val="FF0000"/>
              </a:solidFill>
              <a:latin typeface="+mn-lt"/>
              <a:ea typeface="Arial" charset="0"/>
              <a:cs typeface="Arial" charset="0"/>
            </a:endParaRPr>
          </a:p>
        </p:txBody>
      </p:sp>
      <p:cxnSp>
        <p:nvCxnSpPr>
          <p:cNvPr id="13" name="Egyenes összekötő 48">
            <a:extLst>
              <a:ext uri="{FF2B5EF4-FFF2-40B4-BE49-F238E27FC236}">
                <a16:creationId xmlns:a16="http://schemas.microsoft.com/office/drawing/2014/main" id="{19D3FBFC-35ED-0B1C-25B6-4DA35E484BFA}"/>
              </a:ext>
            </a:extLst>
          </p:cNvPr>
          <p:cNvCxnSpPr/>
          <p:nvPr/>
        </p:nvCxnSpPr>
        <p:spPr>
          <a:xfrm>
            <a:off x="1207699" y="1313343"/>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zövegdoboz 47">
            <a:extLst>
              <a:ext uri="{FF2B5EF4-FFF2-40B4-BE49-F238E27FC236}">
                <a16:creationId xmlns:a16="http://schemas.microsoft.com/office/drawing/2014/main" id="{3E5B197C-0DB9-EBFE-FCA3-6818F8794C6B}"/>
              </a:ext>
            </a:extLst>
          </p:cNvPr>
          <p:cNvSpPr txBox="1">
            <a:spLocks noChangeArrowheads="1"/>
          </p:cNvSpPr>
          <p:nvPr/>
        </p:nvSpPr>
        <p:spPr bwMode="auto">
          <a:xfrm>
            <a:off x="1480291" y="124989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_tradnl" altLang="en-US" sz="1067" dirty="0">
                <a:solidFill>
                  <a:srgbClr val="FF0000"/>
                </a:solidFill>
                <a:latin typeface="+mn-lt"/>
                <a:ea typeface="Arial" charset="0"/>
                <a:cs typeface="Arial" charset="0"/>
              </a:rPr>
              <a:t>95</a:t>
            </a:r>
            <a:endParaRPr lang="hu-HU" altLang="en-US" sz="1067" dirty="0">
              <a:solidFill>
                <a:srgbClr val="FF0000"/>
              </a:solidFill>
              <a:latin typeface="+mn-lt"/>
              <a:ea typeface="Arial" charset="0"/>
              <a:cs typeface="Arial" charset="0"/>
            </a:endParaRPr>
          </a:p>
        </p:txBody>
      </p:sp>
      <p:cxnSp>
        <p:nvCxnSpPr>
          <p:cNvPr id="15" name="Egyenes összekötő 48">
            <a:extLst>
              <a:ext uri="{FF2B5EF4-FFF2-40B4-BE49-F238E27FC236}">
                <a16:creationId xmlns:a16="http://schemas.microsoft.com/office/drawing/2014/main" id="{872F8B90-50BD-FE79-B8F2-46C0E45CAA52}"/>
              </a:ext>
            </a:extLst>
          </p:cNvPr>
          <p:cNvCxnSpPr/>
          <p:nvPr/>
        </p:nvCxnSpPr>
        <p:spPr>
          <a:xfrm>
            <a:off x="2271654" y="1314345"/>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ZoneTexte 2">
            <a:extLst>
              <a:ext uri="{FF2B5EF4-FFF2-40B4-BE49-F238E27FC236}">
                <a16:creationId xmlns:a16="http://schemas.microsoft.com/office/drawing/2014/main" id="{4CB36733-7A49-3049-B019-36BF81395FE4}"/>
              </a:ext>
            </a:extLst>
          </p:cNvPr>
          <p:cNvSpPr txBox="1"/>
          <p:nvPr/>
        </p:nvSpPr>
        <p:spPr>
          <a:xfrm rot="16200000">
            <a:off x="-1750975" y="4131300"/>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148. Durability of Concrete Structures</a:t>
            </a:r>
            <a:endParaRPr lang="fr-FR" sz="1400" dirty="0">
              <a:solidFill>
                <a:srgbClr val="FF0000"/>
              </a:solidFill>
              <a:cs typeface="Arial"/>
            </a:endParaRPr>
          </a:p>
        </p:txBody>
      </p:sp>
      <p:cxnSp>
        <p:nvCxnSpPr>
          <p:cNvPr id="17" name="Egyenes összekötő 48">
            <a:extLst>
              <a:ext uri="{FF2B5EF4-FFF2-40B4-BE49-F238E27FC236}">
                <a16:creationId xmlns:a16="http://schemas.microsoft.com/office/drawing/2014/main" id="{0C55F49F-56E6-4BFF-77E8-86B3BE0E9BF9}"/>
              </a:ext>
            </a:extLst>
          </p:cNvPr>
          <p:cNvCxnSpPr/>
          <p:nvPr/>
        </p:nvCxnSpPr>
        <p:spPr>
          <a:xfrm>
            <a:off x="3050964" y="1309679"/>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2 Título">
            <a:extLst>
              <a:ext uri="{FF2B5EF4-FFF2-40B4-BE49-F238E27FC236}">
                <a16:creationId xmlns:a16="http://schemas.microsoft.com/office/drawing/2014/main" id="{0003AA5A-FFF2-4ACA-7FE5-EB4C19CFF238}"/>
              </a:ext>
            </a:extLst>
          </p:cNvPr>
          <p:cNvSpPr txBox="1">
            <a:spLocks/>
          </p:cNvSpPr>
          <p:nvPr/>
        </p:nvSpPr>
        <p:spPr>
          <a:xfrm>
            <a:off x="6096001" y="224787"/>
            <a:ext cx="5761567" cy="751416"/>
          </a:xfrm>
          <a:prstGeom prst="rect">
            <a:avLst/>
          </a:prstGeom>
        </p:spPr>
        <p:txBody>
          <a:bodyPr vert="horz" lIns="121920" tIns="60960" rIns="121920" bIns="60960" rtlCol="0" anchor="t" anchorCtr="0">
            <a:noAutofit/>
          </a:bodyPr>
          <a:lstStyle>
            <a:lvl1pPr algn="l" defTabSz="914400" rtl="0" eaLnBrk="1" latinLnBrk="0" hangingPunct="1">
              <a:spcBef>
                <a:spcPct val="0"/>
              </a:spcBef>
              <a:buNone/>
              <a:defRPr sz="2400" b="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algn="ctr"/>
            <a:r>
              <a:rPr lang="en-US" sz="2000" dirty="0">
                <a:solidFill>
                  <a:schemeClr val="tx1">
                    <a:lumMod val="65000"/>
                    <a:lumOff val="35000"/>
                  </a:schemeClr>
                </a:solidFill>
                <a:latin typeface="+mn-lt"/>
                <a:ea typeface="+mn-ea"/>
                <a:cs typeface="+mn-cs"/>
              </a:rPr>
              <a:t>How Concrete Structures affect the environment / </a:t>
            </a:r>
            <a:r>
              <a:rPr lang="en-US" sz="2000" dirty="0" err="1">
                <a:solidFill>
                  <a:schemeClr val="tx1">
                    <a:lumMod val="65000"/>
                    <a:lumOff val="35000"/>
                  </a:schemeClr>
                </a:solidFill>
                <a:latin typeface="+mn-lt"/>
                <a:ea typeface="+mn-ea"/>
                <a:cs typeface="+mn-cs"/>
              </a:rPr>
              <a:t>SOSTENIABILITY</a:t>
            </a:r>
            <a:endParaRPr lang="es-ES" sz="2000" dirty="0">
              <a:solidFill>
                <a:schemeClr val="tx1">
                  <a:lumMod val="65000"/>
                  <a:lumOff val="35000"/>
                </a:schemeClr>
              </a:solidFill>
              <a:latin typeface="+mn-lt"/>
              <a:ea typeface="+mn-ea"/>
              <a:cs typeface="+mn-cs"/>
            </a:endParaRPr>
          </a:p>
        </p:txBody>
      </p:sp>
      <p:cxnSp>
        <p:nvCxnSpPr>
          <p:cNvPr id="19" name="Egyenes összekötő 32">
            <a:extLst>
              <a:ext uri="{FF2B5EF4-FFF2-40B4-BE49-F238E27FC236}">
                <a16:creationId xmlns:a16="http://schemas.microsoft.com/office/drawing/2014/main" id="{2E906FCD-44B4-B517-B0B4-9914C52050F9}"/>
              </a:ext>
            </a:extLst>
          </p:cNvPr>
          <p:cNvCxnSpPr/>
          <p:nvPr/>
        </p:nvCxnSpPr>
        <p:spPr>
          <a:xfrm>
            <a:off x="6570545" y="1552709"/>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Egyenes összekötő 32">
            <a:extLst>
              <a:ext uri="{FF2B5EF4-FFF2-40B4-BE49-F238E27FC236}">
                <a16:creationId xmlns:a16="http://schemas.microsoft.com/office/drawing/2014/main" id="{2C71AF19-5E16-C778-2B02-3BBC0BA7CD70}"/>
              </a:ext>
            </a:extLst>
          </p:cNvPr>
          <p:cNvCxnSpPr/>
          <p:nvPr/>
        </p:nvCxnSpPr>
        <p:spPr>
          <a:xfrm>
            <a:off x="7567101" y="1553862"/>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Egyenes összekötő 30">
            <a:extLst>
              <a:ext uri="{FF2B5EF4-FFF2-40B4-BE49-F238E27FC236}">
                <a16:creationId xmlns:a16="http://schemas.microsoft.com/office/drawing/2014/main" id="{1BEFE9D6-F569-DFE6-A56F-9F66349E0611}"/>
              </a:ext>
            </a:extLst>
          </p:cNvPr>
          <p:cNvCxnSpPr/>
          <p:nvPr/>
        </p:nvCxnSpPr>
        <p:spPr>
          <a:xfrm>
            <a:off x="8354544" y="1309944"/>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Egyenes összekötő 32">
            <a:extLst>
              <a:ext uri="{FF2B5EF4-FFF2-40B4-BE49-F238E27FC236}">
                <a16:creationId xmlns:a16="http://schemas.microsoft.com/office/drawing/2014/main" id="{CDEA2EA4-75E8-0D94-31A0-4993F71D4FD1}"/>
              </a:ext>
            </a:extLst>
          </p:cNvPr>
          <p:cNvCxnSpPr/>
          <p:nvPr/>
        </p:nvCxnSpPr>
        <p:spPr>
          <a:xfrm>
            <a:off x="8910543" y="1551506"/>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Egyenes összekötő 34">
            <a:extLst>
              <a:ext uri="{FF2B5EF4-FFF2-40B4-BE49-F238E27FC236}">
                <a16:creationId xmlns:a16="http://schemas.microsoft.com/office/drawing/2014/main" id="{A8ACE3B3-2E03-63B9-5CC4-682D581DBC22}"/>
              </a:ext>
            </a:extLst>
          </p:cNvPr>
          <p:cNvCxnSpPr/>
          <p:nvPr/>
        </p:nvCxnSpPr>
        <p:spPr>
          <a:xfrm>
            <a:off x="11152740" y="1312317"/>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Egyenes összekötő 36">
            <a:extLst>
              <a:ext uri="{FF2B5EF4-FFF2-40B4-BE49-F238E27FC236}">
                <a16:creationId xmlns:a16="http://schemas.microsoft.com/office/drawing/2014/main" id="{3AAE1108-87DC-9924-229D-A7FEBA75A54C}"/>
              </a:ext>
            </a:extLst>
          </p:cNvPr>
          <p:cNvCxnSpPr/>
          <p:nvPr/>
        </p:nvCxnSpPr>
        <p:spPr>
          <a:xfrm>
            <a:off x="10350703" y="1310632"/>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Egyenes összekötő 48">
            <a:extLst>
              <a:ext uri="{FF2B5EF4-FFF2-40B4-BE49-F238E27FC236}">
                <a16:creationId xmlns:a16="http://schemas.microsoft.com/office/drawing/2014/main" id="{E0961349-599B-2B31-E871-9AC06C712EF4}"/>
              </a:ext>
            </a:extLst>
          </p:cNvPr>
          <p:cNvCxnSpPr/>
          <p:nvPr/>
        </p:nvCxnSpPr>
        <p:spPr>
          <a:xfrm>
            <a:off x="9396268" y="1312317"/>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Egyenes összekötő 32">
            <a:extLst>
              <a:ext uri="{FF2B5EF4-FFF2-40B4-BE49-F238E27FC236}">
                <a16:creationId xmlns:a16="http://schemas.microsoft.com/office/drawing/2014/main" id="{EF40B540-1CBA-6B0C-046F-94B8D38ACCBA}"/>
              </a:ext>
            </a:extLst>
          </p:cNvPr>
          <p:cNvCxnSpPr/>
          <p:nvPr/>
        </p:nvCxnSpPr>
        <p:spPr>
          <a:xfrm>
            <a:off x="9954064" y="155217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Egyenes összekötő 32">
            <a:extLst>
              <a:ext uri="{FF2B5EF4-FFF2-40B4-BE49-F238E27FC236}">
                <a16:creationId xmlns:a16="http://schemas.microsoft.com/office/drawing/2014/main" id="{C4E15496-07BB-C9E4-EBB7-D9F604526976}"/>
              </a:ext>
            </a:extLst>
          </p:cNvPr>
          <p:cNvCxnSpPr/>
          <p:nvPr/>
        </p:nvCxnSpPr>
        <p:spPr>
          <a:xfrm>
            <a:off x="10722745" y="1553323"/>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Egyenes összekötő 32">
            <a:extLst>
              <a:ext uri="{FF2B5EF4-FFF2-40B4-BE49-F238E27FC236}">
                <a16:creationId xmlns:a16="http://schemas.microsoft.com/office/drawing/2014/main" id="{82E4F943-BCF1-CE4D-EA59-4E5E391113BF}"/>
              </a:ext>
            </a:extLst>
          </p:cNvPr>
          <p:cNvCxnSpPr/>
          <p:nvPr/>
        </p:nvCxnSpPr>
        <p:spPr>
          <a:xfrm>
            <a:off x="11707679" y="1553862"/>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Egyenes összekötő 32">
            <a:extLst>
              <a:ext uri="{FF2B5EF4-FFF2-40B4-BE49-F238E27FC236}">
                <a16:creationId xmlns:a16="http://schemas.microsoft.com/office/drawing/2014/main" id="{47AC502F-E0A2-6CD5-5692-04E8DE8C3122}"/>
              </a:ext>
            </a:extLst>
          </p:cNvPr>
          <p:cNvCxnSpPr/>
          <p:nvPr/>
        </p:nvCxnSpPr>
        <p:spPr>
          <a:xfrm>
            <a:off x="3366778" y="1551506"/>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gyenes összekötő 48">
            <a:extLst>
              <a:ext uri="{FF2B5EF4-FFF2-40B4-BE49-F238E27FC236}">
                <a16:creationId xmlns:a16="http://schemas.microsoft.com/office/drawing/2014/main" id="{B5F9DA4A-99B6-E22C-96D3-EC5521E3BD11}"/>
              </a:ext>
            </a:extLst>
          </p:cNvPr>
          <p:cNvCxnSpPr/>
          <p:nvPr/>
        </p:nvCxnSpPr>
        <p:spPr>
          <a:xfrm>
            <a:off x="477006" y="1296980"/>
            <a:ext cx="0" cy="720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Szövegdoboz 41">
            <a:extLst>
              <a:ext uri="{FF2B5EF4-FFF2-40B4-BE49-F238E27FC236}">
                <a16:creationId xmlns:a16="http://schemas.microsoft.com/office/drawing/2014/main" id="{3EA99E08-C9DF-1CFF-0907-16AB0FE08D03}"/>
              </a:ext>
            </a:extLst>
          </p:cNvPr>
          <p:cNvSpPr txBox="1">
            <a:spLocks noChangeArrowheads="1"/>
          </p:cNvSpPr>
          <p:nvPr/>
        </p:nvSpPr>
        <p:spPr bwMode="auto">
          <a:xfrm>
            <a:off x="236184" y="1043891"/>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srgbClr val="FF0000"/>
                </a:solidFill>
                <a:latin typeface="+mn-lt"/>
                <a:ea typeface="Arial" charset="0"/>
                <a:cs typeface="Arial" charset="0"/>
              </a:rPr>
              <a:t>19</a:t>
            </a:r>
            <a:r>
              <a:rPr lang="es-ES" altLang="en-US" sz="1067" dirty="0">
                <a:solidFill>
                  <a:srgbClr val="FF0000"/>
                </a:solidFill>
                <a:latin typeface="+mn-lt"/>
                <a:ea typeface="Arial" charset="0"/>
                <a:cs typeface="Arial" charset="0"/>
              </a:rPr>
              <a:t>82</a:t>
            </a:r>
            <a:endParaRPr lang="hu-HU" altLang="en-US" sz="1067" dirty="0">
              <a:solidFill>
                <a:srgbClr val="FF0000"/>
              </a:solidFill>
              <a:latin typeface="+mn-lt"/>
              <a:ea typeface="Arial" charset="0"/>
              <a:cs typeface="Arial" charset="0"/>
            </a:endParaRPr>
          </a:p>
        </p:txBody>
      </p:sp>
      <p:sp>
        <p:nvSpPr>
          <p:cNvPr id="32" name="Szövegdoboz 41">
            <a:extLst>
              <a:ext uri="{FF2B5EF4-FFF2-40B4-BE49-F238E27FC236}">
                <a16:creationId xmlns:a16="http://schemas.microsoft.com/office/drawing/2014/main" id="{58B6FE31-AA02-AAFE-674A-70F245FCA837}"/>
              </a:ext>
            </a:extLst>
          </p:cNvPr>
          <p:cNvSpPr txBox="1">
            <a:spLocks noChangeArrowheads="1"/>
          </p:cNvSpPr>
          <p:nvPr/>
        </p:nvSpPr>
        <p:spPr bwMode="auto">
          <a:xfrm>
            <a:off x="6318628" y="1278472"/>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2002</a:t>
            </a:r>
            <a:endParaRPr lang="hu-HU" altLang="en-US" sz="1067" dirty="0">
              <a:solidFill>
                <a:srgbClr val="00B050"/>
              </a:solidFill>
              <a:latin typeface="+mn-lt"/>
              <a:ea typeface="Arial" charset="0"/>
              <a:cs typeface="Arial" charset="0"/>
            </a:endParaRPr>
          </a:p>
        </p:txBody>
      </p:sp>
      <p:sp>
        <p:nvSpPr>
          <p:cNvPr id="33" name="Szövegdoboz 42">
            <a:extLst>
              <a:ext uri="{FF2B5EF4-FFF2-40B4-BE49-F238E27FC236}">
                <a16:creationId xmlns:a16="http://schemas.microsoft.com/office/drawing/2014/main" id="{BB765D2E-A889-80DE-6502-88BE76C2F97D}"/>
              </a:ext>
            </a:extLst>
          </p:cNvPr>
          <p:cNvSpPr txBox="1">
            <a:spLocks noChangeArrowheads="1"/>
          </p:cNvSpPr>
          <p:nvPr/>
        </p:nvSpPr>
        <p:spPr bwMode="auto">
          <a:xfrm>
            <a:off x="7689831" y="104125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2004</a:t>
            </a:r>
            <a:endParaRPr lang="hu-HU" altLang="en-US" sz="1067" dirty="0">
              <a:solidFill>
                <a:srgbClr val="00B050"/>
              </a:solidFill>
              <a:latin typeface="+mn-lt"/>
              <a:ea typeface="Arial" charset="0"/>
              <a:cs typeface="Arial" charset="0"/>
            </a:endParaRPr>
          </a:p>
        </p:txBody>
      </p:sp>
      <p:sp>
        <p:nvSpPr>
          <p:cNvPr id="34" name="Szövegdoboz 43">
            <a:extLst>
              <a:ext uri="{FF2B5EF4-FFF2-40B4-BE49-F238E27FC236}">
                <a16:creationId xmlns:a16="http://schemas.microsoft.com/office/drawing/2014/main" id="{63E9CDA9-D4D0-45CC-2260-57F4117A90D4}"/>
              </a:ext>
            </a:extLst>
          </p:cNvPr>
          <p:cNvSpPr txBox="1">
            <a:spLocks noChangeArrowheads="1"/>
          </p:cNvSpPr>
          <p:nvPr/>
        </p:nvSpPr>
        <p:spPr bwMode="auto">
          <a:xfrm>
            <a:off x="3127914" y="129323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2006</a:t>
            </a:r>
            <a:endParaRPr lang="hu-HU" altLang="en-US" sz="1067" dirty="0">
              <a:solidFill>
                <a:srgbClr val="00B050"/>
              </a:solidFill>
              <a:latin typeface="+mn-lt"/>
              <a:ea typeface="Arial" charset="0"/>
              <a:cs typeface="Arial" charset="0"/>
            </a:endParaRPr>
          </a:p>
        </p:txBody>
      </p:sp>
      <p:sp>
        <p:nvSpPr>
          <p:cNvPr id="35" name="Szövegdoboz 47">
            <a:extLst>
              <a:ext uri="{FF2B5EF4-FFF2-40B4-BE49-F238E27FC236}">
                <a16:creationId xmlns:a16="http://schemas.microsoft.com/office/drawing/2014/main" id="{7A1665E1-0C22-30BD-6811-2AE2C97B82B7}"/>
              </a:ext>
            </a:extLst>
          </p:cNvPr>
          <p:cNvSpPr txBox="1">
            <a:spLocks noChangeArrowheads="1"/>
          </p:cNvSpPr>
          <p:nvPr/>
        </p:nvSpPr>
        <p:spPr bwMode="auto">
          <a:xfrm>
            <a:off x="6924552" y="103024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2003</a:t>
            </a:r>
            <a:endParaRPr lang="hu-HU" altLang="en-US" sz="1067" dirty="0">
              <a:solidFill>
                <a:srgbClr val="00B050"/>
              </a:solidFill>
              <a:latin typeface="+mn-lt"/>
              <a:ea typeface="Arial" charset="0"/>
              <a:cs typeface="Arial" charset="0"/>
            </a:endParaRPr>
          </a:p>
        </p:txBody>
      </p:sp>
      <p:sp>
        <p:nvSpPr>
          <p:cNvPr id="36" name="Szövegdoboz 47">
            <a:extLst>
              <a:ext uri="{FF2B5EF4-FFF2-40B4-BE49-F238E27FC236}">
                <a16:creationId xmlns:a16="http://schemas.microsoft.com/office/drawing/2014/main" id="{10037F79-09F3-9075-E889-8758C6E0F653}"/>
              </a:ext>
            </a:extLst>
          </p:cNvPr>
          <p:cNvSpPr txBox="1">
            <a:spLocks noChangeArrowheads="1"/>
          </p:cNvSpPr>
          <p:nvPr/>
        </p:nvSpPr>
        <p:spPr bwMode="auto">
          <a:xfrm>
            <a:off x="7308595" y="1249893"/>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2003</a:t>
            </a:r>
            <a:endParaRPr lang="hu-HU" altLang="en-US" sz="1067" dirty="0">
              <a:solidFill>
                <a:srgbClr val="00B050"/>
              </a:solidFill>
              <a:latin typeface="+mn-lt"/>
              <a:ea typeface="Arial" charset="0"/>
              <a:cs typeface="Arial" charset="0"/>
            </a:endParaRPr>
          </a:p>
        </p:txBody>
      </p:sp>
      <p:sp>
        <p:nvSpPr>
          <p:cNvPr id="37" name="Szövegdoboz 41">
            <a:extLst>
              <a:ext uri="{FF2B5EF4-FFF2-40B4-BE49-F238E27FC236}">
                <a16:creationId xmlns:a16="http://schemas.microsoft.com/office/drawing/2014/main" id="{C3F28CD5-1599-0CE6-8109-33BC147C56BB}"/>
              </a:ext>
            </a:extLst>
          </p:cNvPr>
          <p:cNvSpPr txBox="1">
            <a:spLocks noChangeArrowheads="1"/>
          </p:cNvSpPr>
          <p:nvPr/>
        </p:nvSpPr>
        <p:spPr bwMode="auto">
          <a:xfrm>
            <a:off x="2782850" y="1050004"/>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hu-HU" altLang="en-US" sz="1067" dirty="0">
                <a:solidFill>
                  <a:prstClr val="black">
                    <a:lumMod val="65000"/>
                    <a:lumOff val="35000"/>
                  </a:prstClr>
                </a:solidFill>
                <a:latin typeface="+mn-lt"/>
                <a:ea typeface="Arial" charset="0"/>
                <a:cs typeface="Arial" charset="0"/>
              </a:rPr>
              <a:t>19</a:t>
            </a:r>
            <a:r>
              <a:rPr lang="es-ES" altLang="en-US" sz="1067" dirty="0">
                <a:solidFill>
                  <a:prstClr val="black">
                    <a:lumMod val="65000"/>
                    <a:lumOff val="35000"/>
                  </a:prstClr>
                </a:solidFill>
                <a:latin typeface="+mn-lt"/>
                <a:ea typeface="Arial" charset="0"/>
                <a:cs typeface="Arial" charset="0"/>
              </a:rPr>
              <a:t>99</a:t>
            </a:r>
            <a:endParaRPr lang="hu-HU" altLang="en-US" sz="1067" dirty="0">
              <a:solidFill>
                <a:prstClr val="black">
                  <a:lumMod val="65000"/>
                  <a:lumOff val="35000"/>
                </a:prstClr>
              </a:solidFill>
              <a:latin typeface="+mn-lt"/>
              <a:ea typeface="Arial" charset="0"/>
              <a:cs typeface="Arial" charset="0"/>
            </a:endParaRPr>
          </a:p>
        </p:txBody>
      </p:sp>
      <p:sp>
        <p:nvSpPr>
          <p:cNvPr id="38" name="Szövegdoboz 41">
            <a:extLst>
              <a:ext uri="{FF2B5EF4-FFF2-40B4-BE49-F238E27FC236}">
                <a16:creationId xmlns:a16="http://schemas.microsoft.com/office/drawing/2014/main" id="{6912FD2D-CE41-2D00-5738-F5712072D398}"/>
              </a:ext>
            </a:extLst>
          </p:cNvPr>
          <p:cNvSpPr txBox="1">
            <a:spLocks noChangeArrowheads="1"/>
          </p:cNvSpPr>
          <p:nvPr/>
        </p:nvSpPr>
        <p:spPr bwMode="auto">
          <a:xfrm>
            <a:off x="8652744" y="126134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2012</a:t>
            </a:r>
            <a:endParaRPr lang="hu-HU" altLang="en-US" sz="1067" dirty="0">
              <a:solidFill>
                <a:srgbClr val="00B050"/>
              </a:solidFill>
              <a:latin typeface="+mn-lt"/>
              <a:ea typeface="Arial" charset="0"/>
              <a:cs typeface="Arial" charset="0"/>
            </a:endParaRPr>
          </a:p>
        </p:txBody>
      </p:sp>
      <p:sp>
        <p:nvSpPr>
          <p:cNvPr id="39" name="Szövegdoboz 42">
            <a:extLst>
              <a:ext uri="{FF2B5EF4-FFF2-40B4-BE49-F238E27FC236}">
                <a16:creationId xmlns:a16="http://schemas.microsoft.com/office/drawing/2014/main" id="{BB8C8CF1-49D2-11BE-82EB-615D958186C0}"/>
              </a:ext>
            </a:extLst>
          </p:cNvPr>
          <p:cNvSpPr txBox="1">
            <a:spLocks noChangeArrowheads="1"/>
          </p:cNvSpPr>
          <p:nvPr/>
        </p:nvSpPr>
        <p:spPr bwMode="auto">
          <a:xfrm>
            <a:off x="10092904" y="1026495"/>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2017</a:t>
            </a:r>
            <a:endParaRPr lang="hu-HU" altLang="en-US" sz="1067" dirty="0">
              <a:solidFill>
                <a:srgbClr val="00B050"/>
              </a:solidFill>
              <a:latin typeface="+mn-lt"/>
              <a:ea typeface="Arial" charset="0"/>
              <a:cs typeface="Arial" charset="0"/>
            </a:endParaRPr>
          </a:p>
        </p:txBody>
      </p:sp>
      <p:sp>
        <p:nvSpPr>
          <p:cNvPr id="40" name="Szövegdoboz 43">
            <a:extLst>
              <a:ext uri="{FF2B5EF4-FFF2-40B4-BE49-F238E27FC236}">
                <a16:creationId xmlns:a16="http://schemas.microsoft.com/office/drawing/2014/main" id="{278F7B06-D208-2D37-329B-0DA8332AB93F}"/>
              </a:ext>
            </a:extLst>
          </p:cNvPr>
          <p:cNvSpPr txBox="1">
            <a:spLocks noChangeArrowheads="1"/>
          </p:cNvSpPr>
          <p:nvPr/>
        </p:nvSpPr>
        <p:spPr bwMode="auto">
          <a:xfrm>
            <a:off x="10476947" y="1276108"/>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2018</a:t>
            </a:r>
            <a:endParaRPr lang="hu-HU" altLang="en-US" sz="1067" dirty="0">
              <a:solidFill>
                <a:srgbClr val="00B050"/>
              </a:solidFill>
              <a:latin typeface="+mn-lt"/>
              <a:ea typeface="Arial" charset="0"/>
              <a:cs typeface="Arial" charset="0"/>
            </a:endParaRPr>
          </a:p>
        </p:txBody>
      </p:sp>
      <p:sp>
        <p:nvSpPr>
          <p:cNvPr id="41" name="Szövegdoboz 47">
            <a:extLst>
              <a:ext uri="{FF2B5EF4-FFF2-40B4-BE49-F238E27FC236}">
                <a16:creationId xmlns:a16="http://schemas.microsoft.com/office/drawing/2014/main" id="{C447261B-0192-686D-B156-FB172F0F79C3}"/>
              </a:ext>
            </a:extLst>
          </p:cNvPr>
          <p:cNvSpPr txBox="1">
            <a:spLocks noChangeArrowheads="1"/>
          </p:cNvSpPr>
          <p:nvPr/>
        </p:nvSpPr>
        <p:spPr bwMode="auto">
          <a:xfrm>
            <a:off x="9133927" y="104712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2013</a:t>
            </a:r>
            <a:endParaRPr lang="hu-HU" altLang="en-US" sz="1067" dirty="0">
              <a:solidFill>
                <a:srgbClr val="00B050"/>
              </a:solidFill>
              <a:latin typeface="+mn-lt"/>
              <a:ea typeface="Arial" charset="0"/>
              <a:cs typeface="Arial" charset="0"/>
            </a:endParaRPr>
          </a:p>
        </p:txBody>
      </p:sp>
      <p:sp>
        <p:nvSpPr>
          <p:cNvPr id="42" name="Szövegdoboz 47">
            <a:extLst>
              <a:ext uri="{FF2B5EF4-FFF2-40B4-BE49-F238E27FC236}">
                <a16:creationId xmlns:a16="http://schemas.microsoft.com/office/drawing/2014/main" id="{C6C66178-7D0D-96E8-5946-6FFFC1E0B57F}"/>
              </a:ext>
            </a:extLst>
          </p:cNvPr>
          <p:cNvSpPr txBox="1">
            <a:spLocks noChangeArrowheads="1"/>
          </p:cNvSpPr>
          <p:nvPr/>
        </p:nvSpPr>
        <p:spPr bwMode="auto">
          <a:xfrm>
            <a:off x="9708862" y="127235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2013</a:t>
            </a:r>
            <a:endParaRPr lang="hu-HU" altLang="en-US" sz="1067" dirty="0">
              <a:solidFill>
                <a:srgbClr val="00B050"/>
              </a:solidFill>
              <a:latin typeface="+mn-lt"/>
              <a:ea typeface="Arial" charset="0"/>
              <a:cs typeface="Arial" charset="0"/>
            </a:endParaRPr>
          </a:p>
        </p:txBody>
      </p:sp>
      <p:sp>
        <p:nvSpPr>
          <p:cNvPr id="43" name="Szövegdoboz 41">
            <a:extLst>
              <a:ext uri="{FF2B5EF4-FFF2-40B4-BE49-F238E27FC236}">
                <a16:creationId xmlns:a16="http://schemas.microsoft.com/office/drawing/2014/main" id="{67C6CF43-593E-9663-8F98-9EFEEC415A57}"/>
              </a:ext>
            </a:extLst>
          </p:cNvPr>
          <p:cNvSpPr txBox="1">
            <a:spLocks noChangeArrowheads="1"/>
          </p:cNvSpPr>
          <p:nvPr/>
        </p:nvSpPr>
        <p:spPr bwMode="auto">
          <a:xfrm>
            <a:off x="8096746" y="1032877"/>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2008</a:t>
            </a:r>
            <a:endParaRPr lang="hu-HU" altLang="en-US" sz="1067" dirty="0">
              <a:solidFill>
                <a:srgbClr val="00B050"/>
              </a:solidFill>
              <a:latin typeface="+mn-lt"/>
              <a:ea typeface="Arial" charset="0"/>
              <a:cs typeface="Arial" charset="0"/>
            </a:endParaRPr>
          </a:p>
        </p:txBody>
      </p:sp>
      <p:sp>
        <p:nvSpPr>
          <p:cNvPr id="44" name="Szövegdoboz 41">
            <a:extLst>
              <a:ext uri="{FF2B5EF4-FFF2-40B4-BE49-F238E27FC236}">
                <a16:creationId xmlns:a16="http://schemas.microsoft.com/office/drawing/2014/main" id="{08F52683-A548-68FF-AA78-8048136B89DD}"/>
              </a:ext>
            </a:extLst>
          </p:cNvPr>
          <p:cNvSpPr txBox="1">
            <a:spLocks noChangeArrowheads="1"/>
          </p:cNvSpPr>
          <p:nvPr/>
        </p:nvSpPr>
        <p:spPr bwMode="auto">
          <a:xfrm>
            <a:off x="11450940" y="1265407"/>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cs typeface="Arial" charset="0"/>
              </a:rPr>
              <a:t>2023</a:t>
            </a:r>
            <a:endParaRPr lang="hu-HU" altLang="en-US" sz="1067" dirty="0">
              <a:solidFill>
                <a:srgbClr val="00B050"/>
              </a:solidFill>
              <a:latin typeface="+mn-lt"/>
              <a:cs typeface="Arial" charset="0"/>
            </a:endParaRPr>
          </a:p>
        </p:txBody>
      </p:sp>
      <p:sp>
        <p:nvSpPr>
          <p:cNvPr id="45" name="Szövegdoboz 41">
            <a:extLst>
              <a:ext uri="{FF2B5EF4-FFF2-40B4-BE49-F238E27FC236}">
                <a16:creationId xmlns:a16="http://schemas.microsoft.com/office/drawing/2014/main" id="{D150EAAA-547F-D7E1-6C3E-0A8454AC11E4}"/>
              </a:ext>
            </a:extLst>
          </p:cNvPr>
          <p:cNvSpPr txBox="1">
            <a:spLocks noChangeArrowheads="1"/>
          </p:cNvSpPr>
          <p:nvPr/>
        </p:nvSpPr>
        <p:spPr bwMode="auto">
          <a:xfrm>
            <a:off x="10894942" y="103693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2021</a:t>
            </a:r>
            <a:endParaRPr lang="hu-HU" altLang="en-US" sz="1067" dirty="0">
              <a:solidFill>
                <a:srgbClr val="00B050"/>
              </a:solidFill>
              <a:latin typeface="+mn-lt"/>
              <a:ea typeface="Arial" charset="0"/>
              <a:cs typeface="Arial" charset="0"/>
            </a:endParaRPr>
          </a:p>
        </p:txBody>
      </p:sp>
      <p:sp>
        <p:nvSpPr>
          <p:cNvPr id="46" name="ZoneTexte 2">
            <a:extLst>
              <a:ext uri="{FF2B5EF4-FFF2-40B4-BE49-F238E27FC236}">
                <a16:creationId xmlns:a16="http://schemas.microsoft.com/office/drawing/2014/main" id="{76A6E9E3-0B22-7A5F-0030-9E64D4D2DB52}"/>
              </a:ext>
            </a:extLst>
          </p:cNvPr>
          <p:cNvSpPr txBox="1"/>
          <p:nvPr/>
        </p:nvSpPr>
        <p:spPr>
          <a:xfrm rot="16200000">
            <a:off x="-1408109" y="4132986"/>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CEB-FIP Model Code. Durability Chapter</a:t>
            </a:r>
            <a:endParaRPr lang="fr-FR" sz="1400" dirty="0">
              <a:solidFill>
                <a:srgbClr val="FF0000"/>
              </a:solidFill>
              <a:cs typeface="Arial"/>
            </a:endParaRPr>
          </a:p>
        </p:txBody>
      </p:sp>
      <p:sp>
        <p:nvSpPr>
          <p:cNvPr id="47" name="ZoneTexte 2">
            <a:extLst>
              <a:ext uri="{FF2B5EF4-FFF2-40B4-BE49-F238E27FC236}">
                <a16:creationId xmlns:a16="http://schemas.microsoft.com/office/drawing/2014/main" id="{78B1FDA9-DCC3-9E48-E493-D0F18F36F488}"/>
              </a:ext>
            </a:extLst>
          </p:cNvPr>
          <p:cNvSpPr txBox="1"/>
          <p:nvPr/>
        </p:nvSpPr>
        <p:spPr>
          <a:xfrm rot="16200000">
            <a:off x="-992376" y="4041531"/>
            <a:ext cx="4464303" cy="456279"/>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221. Advanced studies on Structural concrete</a:t>
            </a:r>
            <a:endParaRPr lang="fr-FR" sz="1400" dirty="0">
              <a:solidFill>
                <a:srgbClr val="FF0000"/>
              </a:solidFill>
              <a:cs typeface="Arial"/>
            </a:endParaRPr>
          </a:p>
        </p:txBody>
      </p:sp>
      <p:sp>
        <p:nvSpPr>
          <p:cNvPr id="48" name="ZoneTexte 2">
            <a:extLst>
              <a:ext uri="{FF2B5EF4-FFF2-40B4-BE49-F238E27FC236}">
                <a16:creationId xmlns:a16="http://schemas.microsoft.com/office/drawing/2014/main" id="{A96042D4-DA74-0049-4410-1261BCD10985}"/>
              </a:ext>
            </a:extLst>
          </p:cNvPr>
          <p:cNvSpPr txBox="1"/>
          <p:nvPr/>
        </p:nvSpPr>
        <p:spPr>
          <a:xfrm rot="16200000">
            <a:off x="-478293" y="4043215"/>
            <a:ext cx="4464300" cy="456279"/>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224. Model Uncertainties. Concrete barriers for Environmental Protection</a:t>
            </a:r>
            <a:endParaRPr lang="fr-FR" sz="1400" dirty="0">
              <a:solidFill>
                <a:srgbClr val="FF0000"/>
              </a:solidFill>
              <a:cs typeface="Arial"/>
            </a:endParaRPr>
          </a:p>
        </p:txBody>
      </p:sp>
      <p:sp>
        <p:nvSpPr>
          <p:cNvPr id="50" name="ZoneTexte 2">
            <a:extLst>
              <a:ext uri="{FF2B5EF4-FFF2-40B4-BE49-F238E27FC236}">
                <a16:creationId xmlns:a16="http://schemas.microsoft.com/office/drawing/2014/main" id="{72546C3C-B564-E7D8-AE88-97C641FBFDB8}"/>
              </a:ext>
            </a:extLst>
          </p:cNvPr>
          <p:cNvSpPr txBox="1"/>
          <p:nvPr/>
        </p:nvSpPr>
        <p:spPr>
          <a:xfrm rot="16200000">
            <a:off x="490839" y="4131498"/>
            <a:ext cx="4464303" cy="276742"/>
          </a:xfrm>
          <a:prstGeom prst="rect">
            <a:avLst/>
          </a:prstGeom>
          <a:noFill/>
        </p:spPr>
        <p:txBody>
          <a:bodyPr wrap="square" rtlCol="0">
            <a:spAutoFit/>
          </a:bodyPr>
          <a:lstStyle/>
          <a:p>
            <a:pPr algn="r">
              <a:lnSpc>
                <a:spcPts val="1400"/>
              </a:lnSpc>
            </a:pPr>
            <a:r>
              <a:rPr lang="en-US" sz="1400" dirty="0">
                <a:solidFill>
                  <a:srgbClr val="FF0000"/>
                </a:solidFill>
                <a:cs typeface="Arial"/>
              </a:rPr>
              <a:t>CEB Bulletin 238. New Approach to Durability Design</a:t>
            </a:r>
            <a:endParaRPr lang="fr-FR" sz="1400" dirty="0">
              <a:solidFill>
                <a:srgbClr val="002060"/>
              </a:solidFill>
              <a:cs typeface="Arial"/>
            </a:endParaRPr>
          </a:p>
        </p:txBody>
      </p:sp>
      <p:sp>
        <p:nvSpPr>
          <p:cNvPr id="51" name="ZoneTexte 2">
            <a:extLst>
              <a:ext uri="{FF2B5EF4-FFF2-40B4-BE49-F238E27FC236}">
                <a16:creationId xmlns:a16="http://schemas.microsoft.com/office/drawing/2014/main" id="{FDE14428-98A3-99DE-30EE-883CA2D4B853}"/>
              </a:ext>
            </a:extLst>
          </p:cNvPr>
          <p:cNvSpPr txBox="1"/>
          <p:nvPr/>
        </p:nvSpPr>
        <p:spPr>
          <a:xfrm rot="16200000">
            <a:off x="822991" y="4132985"/>
            <a:ext cx="4464300" cy="276742"/>
          </a:xfrm>
          <a:prstGeom prst="rect">
            <a:avLst/>
          </a:prstGeom>
          <a:noFill/>
        </p:spPr>
        <p:txBody>
          <a:bodyPr wrap="square" rtlCol="0">
            <a:spAutoFit/>
          </a:bodyPr>
          <a:lstStyle/>
          <a:p>
            <a:pPr algn="r">
              <a:lnSpc>
                <a:spcPts val="1400"/>
              </a:lnSpc>
            </a:pPr>
            <a:r>
              <a:rPr lang="en-US" sz="1400" dirty="0">
                <a:solidFill>
                  <a:srgbClr val="002060"/>
                </a:solidFill>
                <a:cs typeface="Arial"/>
              </a:rPr>
              <a:t>FIP Report. Practical design of structural concrete</a:t>
            </a:r>
            <a:endParaRPr lang="fr-FR" sz="1400" dirty="0">
              <a:solidFill>
                <a:srgbClr val="002060"/>
              </a:solidFill>
              <a:cs typeface="Arial"/>
            </a:endParaRPr>
          </a:p>
        </p:txBody>
      </p:sp>
      <p:sp>
        <p:nvSpPr>
          <p:cNvPr id="52" name="ZoneTexte 2">
            <a:extLst>
              <a:ext uri="{FF2B5EF4-FFF2-40B4-BE49-F238E27FC236}">
                <a16:creationId xmlns:a16="http://schemas.microsoft.com/office/drawing/2014/main" id="{E2BEBFD0-2123-3BFC-238A-D39E5E4BC488}"/>
              </a:ext>
            </a:extLst>
          </p:cNvPr>
          <p:cNvSpPr txBox="1"/>
          <p:nvPr/>
        </p:nvSpPr>
        <p:spPr>
          <a:xfrm rot="16200000">
            <a:off x="4336198" y="3997934"/>
            <a:ext cx="4464300" cy="543867"/>
          </a:xfrm>
          <a:prstGeom prst="rect">
            <a:avLst/>
          </a:prstGeom>
          <a:noFill/>
        </p:spPr>
        <p:txBody>
          <a:bodyPr wrap="square" rtlCol="0">
            <a:spAutoFit/>
          </a:bodyPr>
          <a:lstStyle/>
          <a:p>
            <a:pPr algn="r"/>
            <a:r>
              <a:rPr lang="en-US" sz="1467" dirty="0">
                <a:solidFill>
                  <a:srgbClr val="00B050"/>
                </a:solidFill>
                <a:cs typeface="Arial"/>
              </a:rPr>
              <a:t>fib Bulletin 18. Recycling of offshore concrete structures</a:t>
            </a:r>
            <a:endParaRPr lang="fr-FR" sz="1467" dirty="0">
              <a:solidFill>
                <a:srgbClr val="00B050"/>
              </a:solidFill>
              <a:cs typeface="Arial"/>
            </a:endParaRPr>
          </a:p>
        </p:txBody>
      </p:sp>
      <p:sp>
        <p:nvSpPr>
          <p:cNvPr id="53" name="ZoneTexte 2">
            <a:extLst>
              <a:ext uri="{FF2B5EF4-FFF2-40B4-BE49-F238E27FC236}">
                <a16:creationId xmlns:a16="http://schemas.microsoft.com/office/drawing/2014/main" id="{176ADD43-D84D-1945-94BA-EE965E686505}"/>
              </a:ext>
            </a:extLst>
          </p:cNvPr>
          <p:cNvSpPr txBox="1"/>
          <p:nvPr/>
        </p:nvSpPr>
        <p:spPr>
          <a:xfrm rot="16200000">
            <a:off x="4941629" y="4109514"/>
            <a:ext cx="4464300" cy="318100"/>
          </a:xfrm>
          <a:prstGeom prst="rect">
            <a:avLst/>
          </a:prstGeom>
          <a:noFill/>
        </p:spPr>
        <p:txBody>
          <a:bodyPr wrap="square" rtlCol="0">
            <a:spAutoFit/>
          </a:bodyPr>
          <a:lstStyle/>
          <a:p>
            <a:pPr algn="r"/>
            <a:r>
              <a:rPr lang="en-US" sz="1467" dirty="0">
                <a:solidFill>
                  <a:srgbClr val="00B050"/>
                </a:solidFill>
                <a:cs typeface="Arial"/>
              </a:rPr>
              <a:t>fib Bulletin 21. Environmental issues in prefabrication</a:t>
            </a:r>
            <a:endParaRPr lang="fr-FR" sz="1467" dirty="0">
              <a:solidFill>
                <a:srgbClr val="00B050"/>
              </a:solidFill>
              <a:cs typeface="Arial"/>
            </a:endParaRPr>
          </a:p>
        </p:txBody>
      </p:sp>
      <p:sp>
        <p:nvSpPr>
          <p:cNvPr id="54" name="ZoneTexte 2">
            <a:extLst>
              <a:ext uri="{FF2B5EF4-FFF2-40B4-BE49-F238E27FC236}">
                <a16:creationId xmlns:a16="http://schemas.microsoft.com/office/drawing/2014/main" id="{87E3F688-A5CA-9A35-209B-8C882E368F2F}"/>
              </a:ext>
            </a:extLst>
          </p:cNvPr>
          <p:cNvSpPr txBox="1"/>
          <p:nvPr/>
        </p:nvSpPr>
        <p:spPr>
          <a:xfrm rot="16200000">
            <a:off x="5331241" y="4111201"/>
            <a:ext cx="4464300" cy="318100"/>
          </a:xfrm>
          <a:prstGeom prst="rect">
            <a:avLst/>
          </a:prstGeom>
          <a:noFill/>
        </p:spPr>
        <p:txBody>
          <a:bodyPr wrap="square" rtlCol="0">
            <a:spAutoFit/>
          </a:bodyPr>
          <a:lstStyle/>
          <a:p>
            <a:pPr algn="r"/>
            <a:r>
              <a:rPr lang="en-US" sz="1467" dirty="0">
                <a:solidFill>
                  <a:srgbClr val="00B050"/>
                </a:solidFill>
                <a:cs typeface="Arial"/>
              </a:rPr>
              <a:t>fib Bulletin 23. Environmental effects of concrete</a:t>
            </a:r>
            <a:endParaRPr lang="fr-FR" sz="1467" dirty="0">
              <a:solidFill>
                <a:srgbClr val="00B050"/>
              </a:solidFill>
              <a:cs typeface="Arial"/>
            </a:endParaRPr>
          </a:p>
        </p:txBody>
      </p:sp>
      <p:sp>
        <p:nvSpPr>
          <p:cNvPr id="55" name="ZoneTexte 2">
            <a:extLst>
              <a:ext uri="{FF2B5EF4-FFF2-40B4-BE49-F238E27FC236}">
                <a16:creationId xmlns:a16="http://schemas.microsoft.com/office/drawing/2014/main" id="{D7D67BB0-D4CA-B1F8-45BC-8721A9BB6337}"/>
              </a:ext>
            </a:extLst>
          </p:cNvPr>
          <p:cNvSpPr txBox="1"/>
          <p:nvPr/>
        </p:nvSpPr>
        <p:spPr>
          <a:xfrm rot="16200000">
            <a:off x="5710671" y="4109512"/>
            <a:ext cx="4464300" cy="318100"/>
          </a:xfrm>
          <a:prstGeom prst="rect">
            <a:avLst/>
          </a:prstGeom>
          <a:noFill/>
        </p:spPr>
        <p:txBody>
          <a:bodyPr wrap="square" rtlCol="0">
            <a:spAutoFit/>
          </a:bodyPr>
          <a:lstStyle/>
          <a:p>
            <a:pPr algn="r"/>
            <a:r>
              <a:rPr lang="en-US" sz="1467" dirty="0">
                <a:solidFill>
                  <a:srgbClr val="00B050"/>
                </a:solidFill>
                <a:cs typeface="Arial"/>
              </a:rPr>
              <a:t>fib Bulletin 28 Environmental design</a:t>
            </a:r>
            <a:endParaRPr lang="fr-FR" sz="1467" dirty="0">
              <a:solidFill>
                <a:srgbClr val="00B050"/>
              </a:solidFill>
              <a:cs typeface="Arial"/>
            </a:endParaRPr>
          </a:p>
        </p:txBody>
      </p:sp>
      <p:sp>
        <p:nvSpPr>
          <p:cNvPr id="56" name="ZoneTexte 2">
            <a:extLst>
              <a:ext uri="{FF2B5EF4-FFF2-40B4-BE49-F238E27FC236}">
                <a16:creationId xmlns:a16="http://schemas.microsoft.com/office/drawing/2014/main" id="{A6FF9502-8FF9-0EB0-4E1A-9289246C0D3B}"/>
              </a:ext>
            </a:extLst>
          </p:cNvPr>
          <p:cNvSpPr txBox="1"/>
          <p:nvPr/>
        </p:nvSpPr>
        <p:spPr>
          <a:xfrm rot="16200000">
            <a:off x="1147470" y="4131880"/>
            <a:ext cx="4464300" cy="276742"/>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34 Model Code for service life design</a:t>
            </a:r>
            <a:endParaRPr lang="fr-FR" sz="1400" dirty="0">
              <a:solidFill>
                <a:srgbClr val="00B050"/>
              </a:solidFill>
              <a:cs typeface="Arial"/>
            </a:endParaRPr>
          </a:p>
        </p:txBody>
      </p:sp>
      <p:sp>
        <p:nvSpPr>
          <p:cNvPr id="57" name="ZoneTexte 2">
            <a:extLst>
              <a:ext uri="{FF2B5EF4-FFF2-40B4-BE49-F238E27FC236}">
                <a16:creationId xmlns:a16="http://schemas.microsoft.com/office/drawing/2014/main" id="{34715B3A-1F22-B17F-816C-283A191D1872}"/>
              </a:ext>
            </a:extLst>
          </p:cNvPr>
          <p:cNvSpPr txBox="1"/>
          <p:nvPr/>
        </p:nvSpPr>
        <p:spPr>
          <a:xfrm rot="16200000">
            <a:off x="6117526" y="3998316"/>
            <a:ext cx="4464300" cy="543867"/>
          </a:xfrm>
          <a:prstGeom prst="rect">
            <a:avLst/>
          </a:prstGeom>
          <a:noFill/>
        </p:spPr>
        <p:txBody>
          <a:bodyPr wrap="square" rtlCol="0">
            <a:spAutoFit/>
          </a:bodyPr>
          <a:lstStyle/>
          <a:p>
            <a:pPr algn="r"/>
            <a:r>
              <a:rPr lang="en-US" sz="1467" dirty="0">
                <a:solidFill>
                  <a:srgbClr val="00B050"/>
                </a:solidFill>
                <a:cs typeface="Arial"/>
              </a:rPr>
              <a:t>fib Bulletin 47. Environmental design of concrete structures – general principles</a:t>
            </a:r>
            <a:endParaRPr lang="fr-FR" sz="1467" dirty="0">
              <a:solidFill>
                <a:srgbClr val="00B050"/>
              </a:solidFill>
              <a:cs typeface="Arial"/>
            </a:endParaRPr>
          </a:p>
        </p:txBody>
      </p:sp>
      <p:sp>
        <p:nvSpPr>
          <p:cNvPr id="58" name="ZoneTexte 2">
            <a:extLst>
              <a:ext uri="{FF2B5EF4-FFF2-40B4-BE49-F238E27FC236}">
                <a16:creationId xmlns:a16="http://schemas.microsoft.com/office/drawing/2014/main" id="{895626CE-FE6A-3C6E-41DB-BE4C6545B212}"/>
              </a:ext>
            </a:extLst>
          </p:cNvPr>
          <p:cNvSpPr txBox="1"/>
          <p:nvPr/>
        </p:nvSpPr>
        <p:spPr>
          <a:xfrm rot="16200000">
            <a:off x="6674241" y="3996829"/>
            <a:ext cx="4464300" cy="543867"/>
          </a:xfrm>
          <a:prstGeom prst="rect">
            <a:avLst/>
          </a:prstGeom>
          <a:noFill/>
        </p:spPr>
        <p:txBody>
          <a:bodyPr wrap="square" rtlCol="0">
            <a:spAutoFit/>
          </a:bodyPr>
          <a:lstStyle/>
          <a:p>
            <a:pPr algn="r"/>
            <a:r>
              <a:rPr lang="en-US" sz="1467" dirty="0">
                <a:solidFill>
                  <a:srgbClr val="00B050"/>
                </a:solidFill>
                <a:cs typeface="Arial"/>
              </a:rPr>
              <a:t>fib Bulletin 67. Guidelines for green concrete structures</a:t>
            </a:r>
            <a:endParaRPr lang="fr-FR" sz="1467" dirty="0">
              <a:solidFill>
                <a:srgbClr val="00B050"/>
              </a:solidFill>
              <a:cs typeface="Arial"/>
            </a:endParaRPr>
          </a:p>
        </p:txBody>
      </p:sp>
      <p:sp>
        <p:nvSpPr>
          <p:cNvPr id="59" name="ZoneTexte 2">
            <a:extLst>
              <a:ext uri="{FF2B5EF4-FFF2-40B4-BE49-F238E27FC236}">
                <a16:creationId xmlns:a16="http://schemas.microsoft.com/office/drawing/2014/main" id="{34D35373-0598-D1B4-9421-940A6F0FBB8B}"/>
              </a:ext>
            </a:extLst>
          </p:cNvPr>
          <p:cNvSpPr txBox="1"/>
          <p:nvPr/>
        </p:nvSpPr>
        <p:spPr>
          <a:xfrm rot="16200000">
            <a:off x="7162105" y="3998315"/>
            <a:ext cx="4464300" cy="543867"/>
          </a:xfrm>
          <a:prstGeom prst="rect">
            <a:avLst/>
          </a:prstGeom>
          <a:noFill/>
        </p:spPr>
        <p:txBody>
          <a:bodyPr wrap="square" rtlCol="0">
            <a:spAutoFit/>
          </a:bodyPr>
          <a:lstStyle/>
          <a:p>
            <a:pPr algn="r"/>
            <a:r>
              <a:rPr lang="en-US" sz="1467" dirty="0">
                <a:solidFill>
                  <a:srgbClr val="00B050"/>
                </a:solidFill>
                <a:cs typeface="Arial"/>
              </a:rPr>
              <a:t>fib Bulletin 71. Integrated life cycle assessment of concrete structures</a:t>
            </a:r>
            <a:endParaRPr lang="fr-FR" sz="1467" dirty="0">
              <a:solidFill>
                <a:srgbClr val="00B050"/>
              </a:solidFill>
              <a:cs typeface="Arial"/>
            </a:endParaRPr>
          </a:p>
        </p:txBody>
      </p:sp>
      <p:sp>
        <p:nvSpPr>
          <p:cNvPr id="60" name="ZoneTexte 2">
            <a:extLst>
              <a:ext uri="{FF2B5EF4-FFF2-40B4-BE49-F238E27FC236}">
                <a16:creationId xmlns:a16="http://schemas.microsoft.com/office/drawing/2014/main" id="{304C6846-7398-1D3E-4427-0C68AA9C91A2}"/>
              </a:ext>
            </a:extLst>
          </p:cNvPr>
          <p:cNvSpPr txBox="1"/>
          <p:nvPr/>
        </p:nvSpPr>
        <p:spPr>
          <a:xfrm rot="16200000">
            <a:off x="7718819" y="4109713"/>
            <a:ext cx="4464300" cy="318100"/>
          </a:xfrm>
          <a:prstGeom prst="rect">
            <a:avLst/>
          </a:prstGeom>
          <a:noFill/>
        </p:spPr>
        <p:txBody>
          <a:bodyPr wrap="square" rtlCol="0">
            <a:spAutoFit/>
          </a:bodyPr>
          <a:lstStyle/>
          <a:p>
            <a:pPr algn="r"/>
            <a:r>
              <a:rPr lang="en-US" sz="1467" dirty="0">
                <a:solidFill>
                  <a:srgbClr val="00B050"/>
                </a:solidFill>
                <a:cs typeface="Arial"/>
              </a:rPr>
              <a:t>Model Code 2010. Sustainability design chapter</a:t>
            </a:r>
            <a:endParaRPr lang="fr-FR" sz="1467" dirty="0">
              <a:solidFill>
                <a:srgbClr val="00B050"/>
              </a:solidFill>
              <a:cs typeface="Arial"/>
            </a:endParaRPr>
          </a:p>
        </p:txBody>
      </p:sp>
      <p:sp>
        <p:nvSpPr>
          <p:cNvPr id="61" name="ZoneTexte 2">
            <a:extLst>
              <a:ext uri="{FF2B5EF4-FFF2-40B4-BE49-F238E27FC236}">
                <a16:creationId xmlns:a16="http://schemas.microsoft.com/office/drawing/2014/main" id="{3DFDE926-B685-1FA1-2D05-67474C30EEE2}"/>
              </a:ext>
            </a:extLst>
          </p:cNvPr>
          <p:cNvSpPr txBox="1"/>
          <p:nvPr/>
        </p:nvSpPr>
        <p:spPr>
          <a:xfrm rot="16200000">
            <a:off x="8111898" y="4112307"/>
            <a:ext cx="4464303" cy="318100"/>
          </a:xfrm>
          <a:prstGeom prst="rect">
            <a:avLst/>
          </a:prstGeom>
          <a:noFill/>
        </p:spPr>
        <p:txBody>
          <a:bodyPr wrap="square" rtlCol="0">
            <a:spAutoFit/>
          </a:bodyPr>
          <a:lstStyle/>
          <a:p>
            <a:pPr algn="r"/>
            <a:r>
              <a:rPr lang="en-US" sz="1467" dirty="0">
                <a:solidFill>
                  <a:srgbClr val="00B050"/>
                </a:solidFill>
                <a:cs typeface="Arial"/>
              </a:rPr>
              <a:t>fib Bulletin 83. Chapter on sustainability</a:t>
            </a:r>
            <a:endParaRPr lang="fr-FR" sz="1467" dirty="0">
              <a:solidFill>
                <a:srgbClr val="00B050"/>
              </a:solidFill>
              <a:cs typeface="Arial"/>
            </a:endParaRPr>
          </a:p>
        </p:txBody>
      </p:sp>
      <p:sp>
        <p:nvSpPr>
          <p:cNvPr id="62" name="ZoneTexte 2">
            <a:extLst>
              <a:ext uri="{FF2B5EF4-FFF2-40B4-BE49-F238E27FC236}">
                <a16:creationId xmlns:a16="http://schemas.microsoft.com/office/drawing/2014/main" id="{2A6E94B3-41DE-0A4A-A8E9-C761A2241C07}"/>
              </a:ext>
            </a:extLst>
          </p:cNvPr>
          <p:cNvSpPr txBox="1"/>
          <p:nvPr/>
        </p:nvSpPr>
        <p:spPr>
          <a:xfrm rot="16200000">
            <a:off x="8489950" y="4110818"/>
            <a:ext cx="4464300" cy="318100"/>
          </a:xfrm>
          <a:prstGeom prst="rect">
            <a:avLst/>
          </a:prstGeom>
          <a:noFill/>
        </p:spPr>
        <p:txBody>
          <a:bodyPr wrap="square" rtlCol="0">
            <a:spAutoFit/>
          </a:bodyPr>
          <a:lstStyle/>
          <a:p>
            <a:pPr algn="r"/>
            <a:r>
              <a:rPr lang="en-US" sz="1467" dirty="0">
                <a:solidFill>
                  <a:srgbClr val="00B050"/>
                </a:solidFill>
                <a:cs typeface="Arial"/>
              </a:rPr>
              <a:t>fib Bulletin 88. Sustainability of precast structures</a:t>
            </a:r>
            <a:endParaRPr lang="fr-FR" sz="1467" dirty="0">
              <a:solidFill>
                <a:srgbClr val="00B050"/>
              </a:solidFill>
              <a:cs typeface="Arial"/>
            </a:endParaRPr>
          </a:p>
        </p:txBody>
      </p:sp>
      <p:sp>
        <p:nvSpPr>
          <p:cNvPr id="63" name="ZoneTexte 2">
            <a:extLst>
              <a:ext uri="{FF2B5EF4-FFF2-40B4-BE49-F238E27FC236}">
                <a16:creationId xmlns:a16="http://schemas.microsoft.com/office/drawing/2014/main" id="{EF9575EA-7B60-0B06-B71C-655AF5F04DA6}"/>
              </a:ext>
            </a:extLst>
          </p:cNvPr>
          <p:cNvSpPr txBox="1"/>
          <p:nvPr/>
        </p:nvSpPr>
        <p:spPr>
          <a:xfrm rot="16200000">
            <a:off x="8916049" y="3999421"/>
            <a:ext cx="4464300" cy="543867"/>
          </a:xfrm>
          <a:prstGeom prst="rect">
            <a:avLst/>
          </a:prstGeom>
          <a:noFill/>
        </p:spPr>
        <p:txBody>
          <a:bodyPr wrap="square" rtlCol="0">
            <a:spAutoFit/>
          </a:bodyPr>
          <a:lstStyle/>
          <a:p>
            <a:pPr algn="r"/>
            <a:r>
              <a:rPr lang="en-US" sz="1467" dirty="0">
                <a:solidFill>
                  <a:srgbClr val="00B050"/>
                </a:solidFill>
                <a:cs typeface="Arial"/>
              </a:rPr>
              <a:t>fib Bulletin of TG1.8 Industrial floor. Chapter on sustainability. To be published </a:t>
            </a:r>
            <a:endParaRPr lang="fr-FR" sz="1467" dirty="0">
              <a:solidFill>
                <a:srgbClr val="00B050"/>
              </a:solidFill>
              <a:cs typeface="Arial"/>
            </a:endParaRPr>
          </a:p>
        </p:txBody>
      </p:sp>
      <p:sp>
        <p:nvSpPr>
          <p:cNvPr id="64" name="ZoneTexte 2">
            <a:extLst>
              <a:ext uri="{FF2B5EF4-FFF2-40B4-BE49-F238E27FC236}">
                <a16:creationId xmlns:a16="http://schemas.microsoft.com/office/drawing/2014/main" id="{CD307EDA-532C-9071-3102-DEC5C8361FD2}"/>
              </a:ext>
            </a:extLst>
          </p:cNvPr>
          <p:cNvSpPr txBox="1"/>
          <p:nvPr/>
        </p:nvSpPr>
        <p:spPr>
          <a:xfrm rot="16200000">
            <a:off x="9472763" y="4110817"/>
            <a:ext cx="4464300" cy="318100"/>
          </a:xfrm>
          <a:prstGeom prst="rect">
            <a:avLst/>
          </a:prstGeom>
          <a:noFill/>
        </p:spPr>
        <p:txBody>
          <a:bodyPr wrap="square" rtlCol="0">
            <a:spAutoFit/>
          </a:bodyPr>
          <a:lstStyle/>
          <a:p>
            <a:pPr algn="r"/>
            <a:r>
              <a:rPr lang="en-US" sz="1467" dirty="0">
                <a:solidFill>
                  <a:srgbClr val="00B050"/>
                </a:solidFill>
                <a:cs typeface="Arial"/>
              </a:rPr>
              <a:t>Model Code 2020. Sustainability framework </a:t>
            </a:r>
            <a:endParaRPr lang="fr-FR" sz="1467" dirty="0">
              <a:solidFill>
                <a:srgbClr val="00B050"/>
              </a:solidFill>
              <a:cs typeface="Arial"/>
            </a:endParaRPr>
          </a:p>
        </p:txBody>
      </p:sp>
      <p:sp>
        <p:nvSpPr>
          <p:cNvPr id="66" name="ZoneTexte 2">
            <a:extLst>
              <a:ext uri="{FF2B5EF4-FFF2-40B4-BE49-F238E27FC236}">
                <a16:creationId xmlns:a16="http://schemas.microsoft.com/office/drawing/2014/main" id="{AF14A946-C61A-275B-C375-2555CDB74A46}"/>
              </a:ext>
            </a:extLst>
          </p:cNvPr>
          <p:cNvSpPr txBox="1"/>
          <p:nvPr/>
        </p:nvSpPr>
        <p:spPr>
          <a:xfrm rot="16200000">
            <a:off x="50213" y="4042112"/>
            <a:ext cx="4464303" cy="456279"/>
          </a:xfrm>
          <a:prstGeom prst="rect">
            <a:avLst/>
          </a:prstGeom>
          <a:noFill/>
        </p:spPr>
        <p:txBody>
          <a:bodyPr wrap="square" rtlCol="0">
            <a:spAutoFit/>
          </a:bodyPr>
          <a:lstStyle/>
          <a:p>
            <a:pPr algn="r">
              <a:lnSpc>
                <a:spcPts val="1400"/>
              </a:lnSpc>
            </a:pPr>
            <a:r>
              <a:rPr lang="en-US" sz="1400" dirty="0">
                <a:solidFill>
                  <a:srgbClr val="002060"/>
                </a:solidFill>
                <a:cs typeface="Arial"/>
              </a:rPr>
              <a:t>FIP Report. Durability of concrete structures in the North Sea</a:t>
            </a:r>
          </a:p>
        </p:txBody>
      </p:sp>
      <p:cxnSp>
        <p:nvCxnSpPr>
          <p:cNvPr id="68" name="Egyenes összekötő 32">
            <a:extLst>
              <a:ext uri="{FF2B5EF4-FFF2-40B4-BE49-F238E27FC236}">
                <a16:creationId xmlns:a16="http://schemas.microsoft.com/office/drawing/2014/main" id="{B375CD03-6A0D-3032-E7FB-B45F23079A4D}"/>
              </a:ext>
            </a:extLst>
          </p:cNvPr>
          <p:cNvCxnSpPr>
            <a:cxnSpLocks/>
          </p:cNvCxnSpPr>
          <p:nvPr/>
        </p:nvCxnSpPr>
        <p:spPr>
          <a:xfrm flipH="1">
            <a:off x="3754320" y="1289332"/>
            <a:ext cx="0" cy="738755"/>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69" name="Szövegdoboz 43">
            <a:extLst>
              <a:ext uri="{FF2B5EF4-FFF2-40B4-BE49-F238E27FC236}">
                <a16:creationId xmlns:a16="http://schemas.microsoft.com/office/drawing/2014/main" id="{6AD9C67E-5202-257D-A578-1F7DF34FCDE7}"/>
              </a:ext>
            </a:extLst>
          </p:cNvPr>
          <p:cNvSpPr txBox="1">
            <a:spLocks noChangeArrowheads="1"/>
          </p:cNvSpPr>
          <p:nvPr/>
        </p:nvSpPr>
        <p:spPr bwMode="auto">
          <a:xfrm>
            <a:off x="3503794" y="1027149"/>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2019</a:t>
            </a:r>
            <a:endParaRPr lang="hu-HU" altLang="en-US" sz="1067" dirty="0">
              <a:solidFill>
                <a:srgbClr val="00B050"/>
              </a:solidFill>
              <a:latin typeface="+mn-lt"/>
              <a:ea typeface="Arial" charset="0"/>
              <a:cs typeface="Arial" charset="0"/>
            </a:endParaRPr>
          </a:p>
        </p:txBody>
      </p:sp>
      <p:sp>
        <p:nvSpPr>
          <p:cNvPr id="70" name="ZoneTexte 2">
            <a:extLst>
              <a:ext uri="{FF2B5EF4-FFF2-40B4-BE49-F238E27FC236}">
                <a16:creationId xmlns:a16="http://schemas.microsoft.com/office/drawing/2014/main" id="{E3000748-200F-383A-9977-0CD12DF8A680}"/>
              </a:ext>
            </a:extLst>
          </p:cNvPr>
          <p:cNvSpPr txBox="1"/>
          <p:nvPr/>
        </p:nvSpPr>
        <p:spPr>
          <a:xfrm rot="16200000">
            <a:off x="1535294" y="4029397"/>
            <a:ext cx="4438054"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90. Externally applied </a:t>
            </a:r>
            <a:r>
              <a:rPr lang="en-US" sz="1400" dirty="0" err="1">
                <a:solidFill>
                  <a:srgbClr val="00B050"/>
                </a:solidFill>
                <a:cs typeface="Arial"/>
              </a:rPr>
              <a:t>FRP</a:t>
            </a:r>
            <a:r>
              <a:rPr lang="en-US" sz="1400" dirty="0">
                <a:solidFill>
                  <a:srgbClr val="00B050"/>
                </a:solidFill>
                <a:cs typeface="Arial"/>
              </a:rPr>
              <a:t> reinforcement for concrete structures</a:t>
            </a:r>
            <a:endParaRPr lang="fr-FR" sz="1400" dirty="0">
              <a:solidFill>
                <a:srgbClr val="00B050"/>
              </a:solidFill>
              <a:cs typeface="Arial"/>
            </a:endParaRPr>
          </a:p>
        </p:txBody>
      </p:sp>
      <p:cxnSp>
        <p:nvCxnSpPr>
          <p:cNvPr id="71" name="Egyenes összekötő 32">
            <a:extLst>
              <a:ext uri="{FF2B5EF4-FFF2-40B4-BE49-F238E27FC236}">
                <a16:creationId xmlns:a16="http://schemas.microsoft.com/office/drawing/2014/main" id="{4BED9836-C6C4-AA75-1998-0EA23E790B0B}"/>
              </a:ext>
            </a:extLst>
          </p:cNvPr>
          <p:cNvCxnSpPr/>
          <p:nvPr/>
        </p:nvCxnSpPr>
        <p:spPr>
          <a:xfrm>
            <a:off x="4221360" y="1552891"/>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2" name="Szövegdoboz 43">
            <a:extLst>
              <a:ext uri="{FF2B5EF4-FFF2-40B4-BE49-F238E27FC236}">
                <a16:creationId xmlns:a16="http://schemas.microsoft.com/office/drawing/2014/main" id="{F3D5E181-4765-CF5E-A70A-ECC46365A659}"/>
              </a:ext>
            </a:extLst>
          </p:cNvPr>
          <p:cNvSpPr txBox="1">
            <a:spLocks noChangeArrowheads="1"/>
          </p:cNvSpPr>
          <p:nvPr/>
        </p:nvSpPr>
        <p:spPr bwMode="auto">
          <a:xfrm>
            <a:off x="3982496" y="1294620"/>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2020</a:t>
            </a:r>
            <a:endParaRPr lang="hu-HU" altLang="en-US" sz="1067" dirty="0">
              <a:solidFill>
                <a:srgbClr val="00B050"/>
              </a:solidFill>
              <a:latin typeface="+mn-lt"/>
              <a:ea typeface="Arial" charset="0"/>
              <a:cs typeface="Arial" charset="0"/>
            </a:endParaRPr>
          </a:p>
        </p:txBody>
      </p:sp>
      <p:sp>
        <p:nvSpPr>
          <p:cNvPr id="73" name="ZoneTexte 2">
            <a:extLst>
              <a:ext uri="{FF2B5EF4-FFF2-40B4-BE49-F238E27FC236}">
                <a16:creationId xmlns:a16="http://schemas.microsoft.com/office/drawing/2014/main" id="{3FC2A9E1-2B11-6E5D-6289-0EDA73930DA7}"/>
              </a:ext>
            </a:extLst>
          </p:cNvPr>
          <p:cNvSpPr txBox="1"/>
          <p:nvPr/>
        </p:nvSpPr>
        <p:spPr>
          <a:xfrm rot="16200000">
            <a:off x="2005438" y="4021232"/>
            <a:ext cx="4407633"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93. Birth certificate and through life management documentation</a:t>
            </a:r>
            <a:endParaRPr lang="fr-FR" sz="1400" dirty="0">
              <a:solidFill>
                <a:srgbClr val="00B050"/>
              </a:solidFill>
              <a:cs typeface="Arial"/>
            </a:endParaRPr>
          </a:p>
        </p:txBody>
      </p:sp>
      <p:cxnSp>
        <p:nvCxnSpPr>
          <p:cNvPr id="74" name="Egyenes összekötő 32">
            <a:extLst>
              <a:ext uri="{FF2B5EF4-FFF2-40B4-BE49-F238E27FC236}">
                <a16:creationId xmlns:a16="http://schemas.microsoft.com/office/drawing/2014/main" id="{909947BF-5FEF-F1AA-D1D4-95E29E607DD5}"/>
              </a:ext>
            </a:extLst>
          </p:cNvPr>
          <p:cNvCxnSpPr>
            <a:cxnSpLocks/>
            <a:stCxn id="75" idx="2"/>
          </p:cNvCxnSpPr>
          <p:nvPr/>
        </p:nvCxnSpPr>
        <p:spPr>
          <a:xfrm flipH="1">
            <a:off x="4718288" y="1436538"/>
            <a:ext cx="0" cy="59651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5" name="Szövegdoboz 43">
            <a:extLst>
              <a:ext uri="{FF2B5EF4-FFF2-40B4-BE49-F238E27FC236}">
                <a16:creationId xmlns:a16="http://schemas.microsoft.com/office/drawing/2014/main" id="{CAAF70CE-378A-22B5-BD30-1FCCA6ADA902}"/>
              </a:ext>
            </a:extLst>
          </p:cNvPr>
          <p:cNvSpPr txBox="1">
            <a:spLocks noChangeArrowheads="1"/>
          </p:cNvSpPr>
          <p:nvPr/>
        </p:nvSpPr>
        <p:spPr bwMode="auto">
          <a:xfrm>
            <a:off x="4479424" y="1179993"/>
            <a:ext cx="51559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r>
              <a:rPr lang="es-ES" altLang="en-US" sz="1067" dirty="0">
                <a:solidFill>
                  <a:srgbClr val="00B050"/>
                </a:solidFill>
                <a:latin typeface="+mn-lt"/>
                <a:ea typeface="Arial" charset="0"/>
                <a:cs typeface="Arial" charset="0"/>
              </a:rPr>
              <a:t>2022</a:t>
            </a:r>
            <a:endParaRPr lang="hu-HU" altLang="en-US" sz="1067" dirty="0">
              <a:solidFill>
                <a:srgbClr val="00B050"/>
              </a:solidFill>
              <a:latin typeface="+mn-lt"/>
              <a:ea typeface="Arial" charset="0"/>
              <a:cs typeface="Arial" charset="0"/>
            </a:endParaRPr>
          </a:p>
        </p:txBody>
      </p:sp>
      <p:sp>
        <p:nvSpPr>
          <p:cNvPr id="76" name="ZoneTexte 2">
            <a:extLst>
              <a:ext uri="{FF2B5EF4-FFF2-40B4-BE49-F238E27FC236}">
                <a16:creationId xmlns:a16="http://schemas.microsoft.com/office/drawing/2014/main" id="{D292C455-8ACB-E793-3A4B-CE372EB862D1}"/>
              </a:ext>
            </a:extLst>
          </p:cNvPr>
          <p:cNvSpPr txBox="1"/>
          <p:nvPr/>
        </p:nvSpPr>
        <p:spPr>
          <a:xfrm rot="16200000">
            <a:off x="2486620" y="4014978"/>
            <a:ext cx="4420140"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102. Guide for Protection and Repair of Concrete Structures</a:t>
            </a:r>
            <a:endParaRPr lang="fr-FR" sz="1400" dirty="0">
              <a:solidFill>
                <a:srgbClr val="00B050"/>
              </a:solidFill>
              <a:cs typeface="Arial"/>
            </a:endParaRPr>
          </a:p>
        </p:txBody>
      </p:sp>
      <p:cxnSp>
        <p:nvCxnSpPr>
          <p:cNvPr id="77" name="Egyenes összekötő 32">
            <a:extLst>
              <a:ext uri="{FF2B5EF4-FFF2-40B4-BE49-F238E27FC236}">
                <a16:creationId xmlns:a16="http://schemas.microsoft.com/office/drawing/2014/main" id="{536DA620-2C23-5F95-CA9F-E96175EEC179}"/>
              </a:ext>
            </a:extLst>
          </p:cNvPr>
          <p:cNvCxnSpPr/>
          <p:nvPr/>
        </p:nvCxnSpPr>
        <p:spPr>
          <a:xfrm>
            <a:off x="5273507" y="1571614"/>
            <a:ext cx="0" cy="480484"/>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8" name="Szövegdoboz 43">
            <a:extLst>
              <a:ext uri="{FF2B5EF4-FFF2-40B4-BE49-F238E27FC236}">
                <a16:creationId xmlns:a16="http://schemas.microsoft.com/office/drawing/2014/main" id="{183FD32D-168A-8CD4-1ABE-0DA542D6F6C4}"/>
              </a:ext>
            </a:extLst>
          </p:cNvPr>
          <p:cNvSpPr txBox="1">
            <a:spLocks noChangeArrowheads="1"/>
          </p:cNvSpPr>
          <p:nvPr/>
        </p:nvSpPr>
        <p:spPr bwMode="auto">
          <a:xfrm>
            <a:off x="5034643" y="1313343"/>
            <a:ext cx="515597"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nSpc>
                <a:spcPts val="1400"/>
              </a:lnSpc>
            </a:pPr>
            <a:r>
              <a:rPr lang="es-ES" altLang="en-US" sz="1050" dirty="0">
                <a:solidFill>
                  <a:srgbClr val="00B050"/>
                </a:solidFill>
                <a:latin typeface="+mn-lt"/>
                <a:ea typeface="Arial" charset="0"/>
                <a:cs typeface="Arial" charset="0"/>
              </a:rPr>
              <a:t>2023</a:t>
            </a:r>
            <a:endParaRPr lang="hu-HU" altLang="en-US" sz="1050" dirty="0">
              <a:solidFill>
                <a:srgbClr val="00B050"/>
              </a:solidFill>
              <a:latin typeface="+mn-lt"/>
              <a:ea typeface="Arial" charset="0"/>
              <a:cs typeface="Arial" charset="0"/>
            </a:endParaRPr>
          </a:p>
        </p:txBody>
      </p:sp>
      <p:sp>
        <p:nvSpPr>
          <p:cNvPr id="79" name="ZoneTexte 2">
            <a:extLst>
              <a:ext uri="{FF2B5EF4-FFF2-40B4-BE49-F238E27FC236}">
                <a16:creationId xmlns:a16="http://schemas.microsoft.com/office/drawing/2014/main" id="{8CE2E9FC-1ABA-3170-4661-CAFDC8CC77D2}"/>
              </a:ext>
            </a:extLst>
          </p:cNvPr>
          <p:cNvSpPr txBox="1"/>
          <p:nvPr/>
        </p:nvSpPr>
        <p:spPr>
          <a:xfrm rot="16200000">
            <a:off x="3064144" y="3933216"/>
            <a:ext cx="4414745" cy="635815"/>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109. Existing concrete structures life management, testing and structural health monitoring, state-of-the-art report</a:t>
            </a:r>
            <a:endParaRPr lang="fr-FR" sz="1400" dirty="0">
              <a:solidFill>
                <a:srgbClr val="00B050"/>
              </a:solidFill>
              <a:cs typeface="Arial"/>
            </a:endParaRPr>
          </a:p>
        </p:txBody>
      </p:sp>
      <p:cxnSp>
        <p:nvCxnSpPr>
          <p:cNvPr id="80" name="Egyenes összekötő 32">
            <a:extLst>
              <a:ext uri="{FF2B5EF4-FFF2-40B4-BE49-F238E27FC236}">
                <a16:creationId xmlns:a16="http://schemas.microsoft.com/office/drawing/2014/main" id="{933CCED7-C8F3-5D91-85EF-1B132D263553}"/>
              </a:ext>
            </a:extLst>
          </p:cNvPr>
          <p:cNvCxnSpPr/>
          <p:nvPr/>
        </p:nvCxnSpPr>
        <p:spPr>
          <a:xfrm>
            <a:off x="5843835" y="1273164"/>
            <a:ext cx="0" cy="75600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Szövegdoboz 43">
            <a:extLst>
              <a:ext uri="{FF2B5EF4-FFF2-40B4-BE49-F238E27FC236}">
                <a16:creationId xmlns:a16="http://schemas.microsoft.com/office/drawing/2014/main" id="{33E8B657-06AE-945C-0BA6-9400EBA15E19}"/>
              </a:ext>
            </a:extLst>
          </p:cNvPr>
          <p:cNvSpPr txBox="1">
            <a:spLocks noChangeArrowheads="1"/>
          </p:cNvSpPr>
          <p:nvPr/>
        </p:nvSpPr>
        <p:spPr bwMode="auto">
          <a:xfrm>
            <a:off x="5595446" y="1014893"/>
            <a:ext cx="515597"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128"/>
              </a:defRPr>
            </a:lvl1pPr>
            <a:lvl2pPr marL="742950" indent="-285750">
              <a:defRPr sz="2000">
                <a:solidFill>
                  <a:schemeClr val="tx1"/>
                </a:solidFill>
                <a:latin typeface="Arial" charset="0"/>
                <a:ea typeface="ＭＳ Ｐゴシック" charset="-128"/>
              </a:defRPr>
            </a:lvl2pPr>
            <a:lvl3pPr marL="1143000" indent="-228600">
              <a:defRPr sz="2000">
                <a:solidFill>
                  <a:schemeClr val="tx1"/>
                </a:solidFill>
                <a:latin typeface="Arial" charset="0"/>
                <a:ea typeface="ＭＳ Ｐゴシック" charset="-128"/>
              </a:defRPr>
            </a:lvl3pPr>
            <a:lvl4pPr marL="1600200" indent="-228600">
              <a:defRPr sz="2000">
                <a:solidFill>
                  <a:schemeClr val="tx1"/>
                </a:solidFill>
                <a:latin typeface="Arial" charset="0"/>
                <a:ea typeface="ＭＳ Ｐゴシック" charset="-128"/>
              </a:defRPr>
            </a:lvl4pPr>
            <a:lvl5pPr marL="2057400" indent="-22860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a:lnSpc>
                <a:spcPts val="1400"/>
              </a:lnSpc>
            </a:pPr>
            <a:r>
              <a:rPr lang="es-ES" altLang="en-US" sz="1050" dirty="0">
                <a:solidFill>
                  <a:srgbClr val="00B050"/>
                </a:solidFill>
                <a:latin typeface="+mn-lt"/>
                <a:ea typeface="Arial" charset="0"/>
                <a:cs typeface="Arial" charset="0"/>
              </a:rPr>
              <a:t>2024</a:t>
            </a:r>
            <a:endParaRPr lang="hu-HU" altLang="en-US" sz="1050" dirty="0">
              <a:solidFill>
                <a:srgbClr val="00B050"/>
              </a:solidFill>
              <a:latin typeface="+mn-lt"/>
              <a:ea typeface="Arial" charset="0"/>
              <a:cs typeface="Arial" charset="0"/>
            </a:endParaRPr>
          </a:p>
        </p:txBody>
      </p:sp>
      <p:sp>
        <p:nvSpPr>
          <p:cNvPr id="82" name="ZoneTexte 2">
            <a:extLst>
              <a:ext uri="{FF2B5EF4-FFF2-40B4-BE49-F238E27FC236}">
                <a16:creationId xmlns:a16="http://schemas.microsoft.com/office/drawing/2014/main" id="{FB5498B6-A270-F01E-D92A-C31CB975E010}"/>
              </a:ext>
            </a:extLst>
          </p:cNvPr>
          <p:cNvSpPr txBox="1"/>
          <p:nvPr/>
        </p:nvSpPr>
        <p:spPr>
          <a:xfrm rot="16200000">
            <a:off x="3647170" y="4019729"/>
            <a:ext cx="4421254" cy="456279"/>
          </a:xfrm>
          <a:prstGeom prst="rect">
            <a:avLst/>
          </a:prstGeom>
          <a:noFill/>
        </p:spPr>
        <p:txBody>
          <a:bodyPr wrap="square" rtlCol="0">
            <a:spAutoFit/>
          </a:bodyPr>
          <a:lstStyle/>
          <a:p>
            <a:pPr algn="r">
              <a:lnSpc>
                <a:spcPts val="1400"/>
              </a:lnSpc>
            </a:pPr>
            <a:r>
              <a:rPr lang="en-US" sz="1400" dirty="0">
                <a:solidFill>
                  <a:srgbClr val="00B050"/>
                </a:solidFill>
                <a:cs typeface="Arial"/>
              </a:rPr>
              <a:t>fib bulletin 111. Modelling structural performance of existing concrete structures</a:t>
            </a:r>
            <a:endParaRPr lang="fr-FR" sz="1400" dirty="0">
              <a:solidFill>
                <a:srgbClr val="00B050"/>
              </a:solidFill>
              <a:cs typeface="Arial"/>
            </a:endParaRPr>
          </a:p>
        </p:txBody>
      </p:sp>
      <p:cxnSp>
        <p:nvCxnSpPr>
          <p:cNvPr id="84" name="Conector recto 83">
            <a:extLst>
              <a:ext uri="{FF2B5EF4-FFF2-40B4-BE49-F238E27FC236}">
                <a16:creationId xmlns:a16="http://schemas.microsoft.com/office/drawing/2014/main" id="{0828D90F-CF49-2D70-1E15-641A0A43E998}"/>
              </a:ext>
            </a:extLst>
          </p:cNvPr>
          <p:cNvCxnSpPr/>
          <p:nvPr/>
        </p:nvCxnSpPr>
        <p:spPr>
          <a:xfrm>
            <a:off x="6111043" y="224787"/>
            <a:ext cx="0" cy="6461763"/>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4EE27-0127-14AC-7C6B-4F69C6B4CE7E}"/>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7106DF99-2334-3054-5C11-0E526C050E4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5" name="Picture 3">
            <a:hlinkClick r:id="" action="ppaction://noaction"/>
            <a:extLst>
              <a:ext uri="{FF2B5EF4-FFF2-40B4-BE49-F238E27FC236}">
                <a16:creationId xmlns:a16="http://schemas.microsoft.com/office/drawing/2014/main" id="{186AD0FF-5F01-830B-F152-D1381503F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258" t="42586" r="24702" b="47765"/>
          <a:stretch>
            <a:fillRect/>
          </a:stretch>
        </p:blipFill>
        <p:spPr bwMode="auto">
          <a:xfrm>
            <a:off x="334963" y="1290176"/>
            <a:ext cx="11522075" cy="20307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4">
            <a:hlinkClick r:id="" action="ppaction://noaction"/>
            <a:extLst>
              <a:ext uri="{FF2B5EF4-FFF2-40B4-BE49-F238E27FC236}">
                <a16:creationId xmlns:a16="http://schemas.microsoft.com/office/drawing/2014/main" id="{8FEA8A74-9FDB-2AFC-83C7-9452F7D110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3189" t="47360" r="18906" b="42847"/>
          <a:stretch>
            <a:fillRect/>
          </a:stretch>
        </p:blipFill>
        <p:spPr bwMode="auto">
          <a:xfrm>
            <a:off x="317337" y="3656507"/>
            <a:ext cx="11522075" cy="17728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18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32B9-5ABD-3A43-3FF9-79EC78471D0C}"/>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A74597A4-71F9-4CCE-39CB-9D8D8E1C478A}"/>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hlinkClick r:id="" action="ppaction://noaction"/>
            <a:extLst>
              <a:ext uri="{FF2B5EF4-FFF2-40B4-BE49-F238E27FC236}">
                <a16:creationId xmlns:a16="http://schemas.microsoft.com/office/drawing/2014/main" id="{C28840A1-CA83-2824-470A-90EDF0A465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3653" t="36429" r="15930" b="52394"/>
          <a:stretch>
            <a:fillRect/>
          </a:stretch>
        </p:blipFill>
        <p:spPr bwMode="auto">
          <a:xfrm>
            <a:off x="334963" y="1498711"/>
            <a:ext cx="11490100" cy="1616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4">
            <a:hlinkClick r:id="" action="ppaction://noaction"/>
            <a:extLst>
              <a:ext uri="{FF2B5EF4-FFF2-40B4-BE49-F238E27FC236}">
                <a16:creationId xmlns:a16="http://schemas.microsoft.com/office/drawing/2014/main" id="{55312358-2B92-BBA7-0F12-17EAF4B7D7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3462" t="56801" r="14943" b="30708"/>
          <a:stretch>
            <a:fillRect/>
          </a:stretch>
        </p:blipFill>
        <p:spPr bwMode="auto">
          <a:xfrm>
            <a:off x="366938" y="3713590"/>
            <a:ext cx="11490100" cy="17617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729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F663-14FD-5A5D-45E8-592EF204A7E1}"/>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8A8F02AE-AA2F-14CB-6D86-F8B3732416E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hlinkClick r:id="" action="ppaction://noaction"/>
            <a:extLst>
              <a:ext uri="{FF2B5EF4-FFF2-40B4-BE49-F238E27FC236}">
                <a16:creationId xmlns:a16="http://schemas.microsoft.com/office/drawing/2014/main" id="{7277CB5D-0A92-2ADD-9145-84779CD8A3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32262" t="48975" r="22768" b="40118"/>
          <a:stretch>
            <a:fillRect/>
          </a:stretch>
        </p:blipFill>
        <p:spPr bwMode="auto">
          <a:xfrm>
            <a:off x="334962" y="2686798"/>
            <a:ext cx="11522075" cy="21064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64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D2E0F-B2CC-2437-D753-D25379C1D5DE}"/>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BCD71D4-10D1-CE85-A7E5-BBF08E3FDB4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extLst>
              <a:ext uri="{FF2B5EF4-FFF2-40B4-BE49-F238E27FC236}">
                <a16:creationId xmlns:a16="http://schemas.microsoft.com/office/drawing/2014/main" id="{C826CCFA-CD4B-E4A4-3AC9-DA1A279ED6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0668" y="728663"/>
            <a:ext cx="7589279" cy="590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809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2512-3E1E-052C-95AA-095B2A9E0405}"/>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275CF79-10D8-9262-13E8-242F23631056}"/>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a:extLst>
              <a:ext uri="{FF2B5EF4-FFF2-40B4-BE49-F238E27FC236}">
                <a16:creationId xmlns:a16="http://schemas.microsoft.com/office/drawing/2014/main" id="{94A4CF46-A178-7C0C-6653-9213A557A9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5978" y="728663"/>
            <a:ext cx="7215994" cy="590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4CC1-BAD9-0E0A-C1A2-8E8A77629A5A}"/>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6538BE3-FB84-E301-8768-383F6EF6FB75}"/>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grpSp>
        <p:nvGrpSpPr>
          <p:cNvPr id="3" name="1 Grupo">
            <a:extLst>
              <a:ext uri="{FF2B5EF4-FFF2-40B4-BE49-F238E27FC236}">
                <a16:creationId xmlns:a16="http://schemas.microsoft.com/office/drawing/2014/main" id="{D65CAD3A-991D-2281-9932-2295C5366006}"/>
              </a:ext>
            </a:extLst>
          </p:cNvPr>
          <p:cNvGrpSpPr>
            <a:grpSpLocks noChangeAspect="1"/>
          </p:cNvGrpSpPr>
          <p:nvPr/>
        </p:nvGrpSpPr>
        <p:grpSpPr bwMode="auto">
          <a:xfrm>
            <a:off x="309563" y="796138"/>
            <a:ext cx="11534777" cy="5893938"/>
            <a:chOff x="103791" y="698501"/>
            <a:chExt cx="8935106" cy="3803386"/>
          </a:xfrm>
        </p:grpSpPr>
        <p:pic>
          <p:nvPicPr>
            <p:cNvPr id="4" name="Picture 5" descr="alzado (solucion)">
              <a:extLst>
                <a:ext uri="{FF2B5EF4-FFF2-40B4-BE49-F238E27FC236}">
                  <a16:creationId xmlns:a16="http://schemas.microsoft.com/office/drawing/2014/main" id="{AAED1DEC-928F-01DB-11D8-6A764BC47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91" y="698501"/>
              <a:ext cx="8935106" cy="171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lanta (solucion)">
              <a:extLst>
                <a:ext uri="{FF2B5EF4-FFF2-40B4-BE49-F238E27FC236}">
                  <a16:creationId xmlns:a16="http://schemas.microsoft.com/office/drawing/2014/main" id="{68B23AD1-A60A-AF1A-D4B0-E7D9ECD468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91" y="2455334"/>
              <a:ext cx="8935106" cy="20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8E92F929-7236-3393-A713-99076CF68A9A}"/>
                </a:ext>
              </a:extLst>
            </p:cNvPr>
            <p:cNvSpPr>
              <a:spLocks noChangeArrowheads="1"/>
            </p:cNvSpPr>
            <p:nvPr/>
          </p:nvSpPr>
          <p:spPr bwMode="auto">
            <a:xfrm>
              <a:off x="222032" y="742156"/>
              <a:ext cx="1668517" cy="1561042"/>
            </a:xfrm>
            <a:prstGeom prst="rect">
              <a:avLst/>
            </a:prstGeom>
            <a:noFill/>
            <a:ln w="9525">
              <a:solidFill>
                <a:srgbClr val="FF000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75868" tIns="37934" rIns="75868" bIns="37934" anchor="ctr"/>
            <a:lstStyle/>
            <a:p>
              <a:endParaRPr lang="es-ES"/>
            </a:p>
          </p:txBody>
        </p:sp>
        <p:sp>
          <p:nvSpPr>
            <p:cNvPr id="7" name="Rectangle 8">
              <a:extLst>
                <a:ext uri="{FF2B5EF4-FFF2-40B4-BE49-F238E27FC236}">
                  <a16:creationId xmlns:a16="http://schemas.microsoft.com/office/drawing/2014/main" id="{E6DF9080-3814-56FD-C99F-41C6A77CAEE6}"/>
                </a:ext>
              </a:extLst>
            </p:cNvPr>
            <p:cNvSpPr>
              <a:spLocks noChangeArrowheads="1"/>
            </p:cNvSpPr>
            <p:nvPr/>
          </p:nvSpPr>
          <p:spPr bwMode="auto">
            <a:xfrm>
              <a:off x="2605252" y="736865"/>
              <a:ext cx="3694386" cy="1561042"/>
            </a:xfrm>
            <a:prstGeom prst="rect">
              <a:avLst/>
            </a:prstGeom>
            <a:noFill/>
            <a:ln w="9525">
              <a:solidFill>
                <a:srgbClr val="E2E8F0"/>
              </a:solidFill>
              <a:prstDash val="lgDashDotDot"/>
              <a:miter lim="800000"/>
              <a:headEnd/>
              <a:tailEnd/>
            </a:ln>
            <a:extLst>
              <a:ext uri="{909E8E84-426E-40DD-AFC4-6F175D3DCCD1}">
                <a14:hiddenFill xmlns:a14="http://schemas.microsoft.com/office/drawing/2010/main">
                  <a:solidFill>
                    <a:srgbClr val="FFFFFF"/>
                  </a:solidFill>
                </a14:hiddenFill>
              </a:ext>
            </a:extLst>
          </p:spPr>
          <p:txBody>
            <a:bodyPr wrap="none" lIns="75868" tIns="37934" rIns="75868" bIns="37934" anchor="ctr"/>
            <a:lstStyle/>
            <a:p>
              <a:endParaRPr lang="es-ES"/>
            </a:p>
          </p:txBody>
        </p:sp>
      </p:grpSp>
    </p:spTree>
    <p:extLst>
      <p:ext uri="{BB962C8B-B14F-4D97-AF65-F5344CB8AC3E}">
        <p14:creationId xmlns:p14="http://schemas.microsoft.com/office/powerpoint/2010/main" val="1829194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70503A-30BC-C132-5B9A-0A0778E834FC}"/>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4903B794-54D2-E48E-1DBC-82A34A3B90E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8" descr="secciones trans (solucion)">
            <a:extLst>
              <a:ext uri="{FF2B5EF4-FFF2-40B4-BE49-F238E27FC236}">
                <a16:creationId xmlns:a16="http://schemas.microsoft.com/office/drawing/2014/main" id="{F1F77BCA-6E18-C062-C687-CC99F784A392}"/>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34963" y="860253"/>
            <a:ext cx="4896078" cy="490561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secciones trans (solucion)">
            <a:extLst>
              <a:ext uri="{FF2B5EF4-FFF2-40B4-BE49-F238E27FC236}">
                <a16:creationId xmlns:a16="http://schemas.microsoft.com/office/drawing/2014/main" id="{0F651006-C74A-0927-350D-5E9B9895177B}"/>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336436" y="873125"/>
            <a:ext cx="5520602" cy="487986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secciones trans (solucion)">
            <a:extLst>
              <a:ext uri="{FF2B5EF4-FFF2-40B4-BE49-F238E27FC236}">
                <a16:creationId xmlns:a16="http://schemas.microsoft.com/office/drawing/2014/main" id="{C7D73F55-150D-C57E-E6BC-174C266CB426}"/>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34963" y="4104786"/>
            <a:ext cx="1942698" cy="234840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 descr="070123 MdB (3)">
            <a:extLst>
              <a:ext uri="{FF2B5EF4-FFF2-40B4-BE49-F238E27FC236}">
                <a16:creationId xmlns:a16="http://schemas.microsoft.com/office/drawing/2014/main" id="{CA625DCE-C383-F094-B808-7376B4BECF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7348" y="4003180"/>
            <a:ext cx="2704651" cy="245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262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66184-8CBE-C0DE-58AE-11E081125F6A}"/>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5E46068B-9F71-DC71-BFD7-91FE8AFE50E2}"/>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grpSp>
        <p:nvGrpSpPr>
          <p:cNvPr id="3" name="Group 10">
            <a:extLst>
              <a:ext uri="{FF2B5EF4-FFF2-40B4-BE49-F238E27FC236}">
                <a16:creationId xmlns:a16="http://schemas.microsoft.com/office/drawing/2014/main" id="{B18DECA6-FA3E-309B-FDB0-DF29284CA557}"/>
              </a:ext>
            </a:extLst>
          </p:cNvPr>
          <p:cNvGrpSpPr>
            <a:grpSpLocks noChangeAspect="1"/>
          </p:cNvGrpSpPr>
          <p:nvPr/>
        </p:nvGrpSpPr>
        <p:grpSpPr bwMode="auto">
          <a:xfrm>
            <a:off x="2481579" y="728663"/>
            <a:ext cx="7253818" cy="5903912"/>
            <a:chOff x="1348" y="845"/>
            <a:chExt cx="4249" cy="2653"/>
          </a:xfrm>
        </p:grpSpPr>
        <p:pic>
          <p:nvPicPr>
            <p:cNvPr id="4" name="Picture 6" descr="TIPOS DE HORMIGONES">
              <a:extLst>
                <a:ext uri="{FF2B5EF4-FFF2-40B4-BE49-F238E27FC236}">
                  <a16:creationId xmlns:a16="http://schemas.microsoft.com/office/drawing/2014/main" id="{BDCFC811-E5CB-11F5-410B-584CFEFBE428}"/>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348" y="845"/>
              <a:ext cx="4249" cy="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TIPOS DE HORMIGONES">
              <a:extLst>
                <a:ext uri="{FF2B5EF4-FFF2-40B4-BE49-F238E27FC236}">
                  <a16:creationId xmlns:a16="http://schemas.microsoft.com/office/drawing/2014/main" id="{D2D90F92-1F24-DD90-228B-AD616A2B8A6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348" y="2886"/>
              <a:ext cx="2132"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56064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3481-5FE4-BACF-F9E0-6EE230B55F7E}"/>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19DAC143-EEBF-F8FE-9D2B-CFE106641B5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How to make good structural engineering</a:t>
            </a:r>
          </a:p>
        </p:txBody>
      </p:sp>
      <p:grpSp>
        <p:nvGrpSpPr>
          <p:cNvPr id="3" name="Group 37">
            <a:extLst>
              <a:ext uri="{FF2B5EF4-FFF2-40B4-BE49-F238E27FC236}">
                <a16:creationId xmlns:a16="http://schemas.microsoft.com/office/drawing/2014/main" id="{1C8E19C8-6FAB-388E-E5B1-A92A714FF92E}"/>
              </a:ext>
            </a:extLst>
          </p:cNvPr>
          <p:cNvGrpSpPr>
            <a:grpSpLocks noChangeAspect="1"/>
          </p:cNvGrpSpPr>
          <p:nvPr/>
        </p:nvGrpSpPr>
        <p:grpSpPr bwMode="auto">
          <a:xfrm>
            <a:off x="982592" y="2625237"/>
            <a:ext cx="8908882" cy="1973486"/>
            <a:chOff x="240" y="1879"/>
            <a:chExt cx="4898" cy="1085"/>
          </a:xfrm>
        </p:grpSpPr>
        <p:grpSp>
          <p:nvGrpSpPr>
            <p:cNvPr id="4" name="Group 29">
              <a:extLst>
                <a:ext uri="{FF2B5EF4-FFF2-40B4-BE49-F238E27FC236}">
                  <a16:creationId xmlns:a16="http://schemas.microsoft.com/office/drawing/2014/main" id="{F5641A69-6E5D-1062-D89B-BEF066BBCAE5}"/>
                </a:ext>
              </a:extLst>
            </p:cNvPr>
            <p:cNvGrpSpPr>
              <a:grpSpLocks/>
            </p:cNvGrpSpPr>
            <p:nvPr/>
          </p:nvGrpSpPr>
          <p:grpSpPr bwMode="auto">
            <a:xfrm>
              <a:off x="911" y="1944"/>
              <a:ext cx="4227" cy="1020"/>
              <a:chOff x="1014" y="2060"/>
              <a:chExt cx="4227" cy="911"/>
            </a:xfrm>
          </p:grpSpPr>
          <p:pic>
            <p:nvPicPr>
              <p:cNvPr id="6" name="Picture 22" descr="ala 2 02">
                <a:extLst>
                  <a:ext uri="{FF2B5EF4-FFF2-40B4-BE49-F238E27FC236}">
                    <a16:creationId xmlns:a16="http://schemas.microsoft.com/office/drawing/2014/main" id="{C82A1ECA-4613-D0A6-3EE7-D747D8A97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 y="2060"/>
                <a:ext cx="508"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3" descr="9909038">
                <a:extLst>
                  <a:ext uri="{FF2B5EF4-FFF2-40B4-BE49-F238E27FC236}">
                    <a16:creationId xmlns:a16="http://schemas.microsoft.com/office/drawing/2014/main" id="{517A134C-DA28-41BF-5AA4-4DE642D5E1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 y="2060"/>
                <a:ext cx="706"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4" descr="98080513">
                <a:extLst>
                  <a:ext uri="{FF2B5EF4-FFF2-40B4-BE49-F238E27FC236}">
                    <a16:creationId xmlns:a16="http://schemas.microsoft.com/office/drawing/2014/main" id="{02287F6F-B036-7BD1-958A-50A434335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 y="2060"/>
                <a:ext cx="589"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5" descr="EPSN0001">
                <a:extLst>
                  <a:ext uri="{FF2B5EF4-FFF2-40B4-BE49-F238E27FC236}">
                    <a16:creationId xmlns:a16="http://schemas.microsoft.com/office/drawing/2014/main" id="{BF713A58-BAB1-E940-63BE-EE55EF6259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1" y="2060"/>
                <a:ext cx="705"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6" descr="20010327013">
                <a:extLst>
                  <a:ext uri="{FF2B5EF4-FFF2-40B4-BE49-F238E27FC236}">
                    <a16:creationId xmlns:a16="http://schemas.microsoft.com/office/drawing/2014/main" id="{8E636A76-ED15-FED8-003F-840645B6E8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9374" r="51564"/>
              <a:stretch>
                <a:fillRect/>
              </a:stretch>
            </p:blipFill>
            <p:spPr bwMode="auto">
              <a:xfrm>
                <a:off x="1615" y="2060"/>
                <a:ext cx="404"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7">
                <a:extLst>
                  <a:ext uri="{FF2B5EF4-FFF2-40B4-BE49-F238E27FC236}">
                    <a16:creationId xmlns:a16="http://schemas.microsoft.com/office/drawing/2014/main" id="{353992BA-767A-A3C8-BC5F-9CADB54774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1" y="2060"/>
                <a:ext cx="459" cy="911"/>
              </a:xfrm>
              <a:prstGeom prst="rect">
                <a:avLst/>
              </a:prstGeom>
              <a:noFill/>
              <a:ln w="9525">
                <a:solidFill>
                  <a:srgbClr val="848BA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8" descr="960626002">
                <a:extLst>
                  <a:ext uri="{FF2B5EF4-FFF2-40B4-BE49-F238E27FC236}">
                    <a16:creationId xmlns:a16="http://schemas.microsoft.com/office/drawing/2014/main" id="{FC7ACEE5-3F75-FADA-5A9E-767C2F38D9C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011" y="2060"/>
                <a:ext cx="807" cy="91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Text Box 34">
              <a:extLst>
                <a:ext uri="{FF2B5EF4-FFF2-40B4-BE49-F238E27FC236}">
                  <a16:creationId xmlns:a16="http://schemas.microsoft.com/office/drawing/2014/main" id="{1252C257-83FC-55DA-7188-05C29266C5EB}"/>
                </a:ext>
              </a:extLst>
            </p:cNvPr>
            <p:cNvSpPr txBox="1">
              <a:spLocks noChangeArrowheads="1"/>
            </p:cNvSpPr>
            <p:nvPr/>
          </p:nvSpPr>
          <p:spPr bwMode="auto">
            <a:xfrm>
              <a:off x="240" y="1879"/>
              <a:ext cx="67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50000"/>
                </a:spcBef>
              </a:pPr>
              <a:r>
                <a:rPr lang="es-ES" altLang="es-ES" sz="1600">
                  <a:solidFill>
                    <a:srgbClr val="3C3D56"/>
                  </a:solidFill>
                  <a:latin typeface="+mj-lt"/>
                </a:rPr>
                <a:t>Materials</a:t>
              </a:r>
            </a:p>
          </p:txBody>
        </p:sp>
      </p:grpSp>
      <p:grpSp>
        <p:nvGrpSpPr>
          <p:cNvPr id="13" name="Group 38">
            <a:extLst>
              <a:ext uri="{FF2B5EF4-FFF2-40B4-BE49-F238E27FC236}">
                <a16:creationId xmlns:a16="http://schemas.microsoft.com/office/drawing/2014/main" id="{062F98C5-7493-F0A0-EE7C-9272A3B82D1A}"/>
              </a:ext>
            </a:extLst>
          </p:cNvPr>
          <p:cNvGrpSpPr>
            <a:grpSpLocks noChangeAspect="1"/>
          </p:cNvGrpSpPr>
          <p:nvPr/>
        </p:nvGrpSpPr>
        <p:grpSpPr bwMode="auto">
          <a:xfrm>
            <a:off x="982592" y="4598723"/>
            <a:ext cx="10158455" cy="1975306"/>
            <a:chOff x="240" y="3042"/>
            <a:chExt cx="5585" cy="1086"/>
          </a:xfrm>
        </p:grpSpPr>
        <p:grpSp>
          <p:nvGrpSpPr>
            <p:cNvPr id="14" name="Group 33">
              <a:extLst>
                <a:ext uri="{FF2B5EF4-FFF2-40B4-BE49-F238E27FC236}">
                  <a16:creationId xmlns:a16="http://schemas.microsoft.com/office/drawing/2014/main" id="{42ED7B6E-55EE-3A17-4D25-5F60F8C738D2}"/>
                </a:ext>
              </a:extLst>
            </p:cNvPr>
            <p:cNvGrpSpPr>
              <a:grpSpLocks/>
            </p:cNvGrpSpPr>
            <p:nvPr/>
          </p:nvGrpSpPr>
          <p:grpSpPr bwMode="auto">
            <a:xfrm>
              <a:off x="912" y="3108"/>
              <a:ext cx="4913" cy="1020"/>
              <a:chOff x="912" y="3108"/>
              <a:chExt cx="4913" cy="1020"/>
            </a:xfrm>
          </p:grpSpPr>
          <p:pic>
            <p:nvPicPr>
              <p:cNvPr id="16" name="Picture 30">
                <a:extLst>
                  <a:ext uri="{FF2B5EF4-FFF2-40B4-BE49-F238E27FC236}">
                    <a16:creationId xmlns:a16="http://schemas.microsoft.com/office/drawing/2014/main" id="{E51CAEDB-F808-BB9E-7C1D-A16B9AF3EC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 y="3108"/>
                <a:ext cx="1966" cy="1020"/>
              </a:xfrm>
              <a:prstGeom prst="rect">
                <a:avLst/>
              </a:prstGeom>
              <a:noFill/>
              <a:ln w="9525">
                <a:solidFill>
                  <a:srgbClr val="848BA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1">
                <a:extLst>
                  <a:ext uri="{FF2B5EF4-FFF2-40B4-BE49-F238E27FC236}">
                    <a16:creationId xmlns:a16="http://schemas.microsoft.com/office/drawing/2014/main" id="{CFC9BD38-ADF9-B794-25D3-F58012E6DA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4" y="3108"/>
                <a:ext cx="1971" cy="1020"/>
              </a:xfrm>
              <a:prstGeom prst="rect">
                <a:avLst/>
              </a:prstGeom>
              <a:noFill/>
              <a:ln w="9525">
                <a:solidFill>
                  <a:srgbClr val="848BAA"/>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2" descr="maqueta1">
                <a:extLst>
                  <a:ext uri="{FF2B5EF4-FFF2-40B4-BE49-F238E27FC236}">
                    <a16:creationId xmlns:a16="http://schemas.microsoft.com/office/drawing/2014/main" id="{A4D50085-413E-09D5-8611-3F1A78A2BC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79" y="3108"/>
                <a:ext cx="1303" cy="1020"/>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grpSp>
        <p:sp>
          <p:nvSpPr>
            <p:cNvPr id="15" name="Text Box 35">
              <a:extLst>
                <a:ext uri="{FF2B5EF4-FFF2-40B4-BE49-F238E27FC236}">
                  <a16:creationId xmlns:a16="http://schemas.microsoft.com/office/drawing/2014/main" id="{F913DAAB-4C66-B17B-BC1E-82AD58F21765}"/>
                </a:ext>
              </a:extLst>
            </p:cNvPr>
            <p:cNvSpPr txBox="1">
              <a:spLocks noChangeArrowheads="1"/>
            </p:cNvSpPr>
            <p:nvPr/>
          </p:nvSpPr>
          <p:spPr bwMode="auto">
            <a:xfrm>
              <a:off x="240" y="3042"/>
              <a:ext cx="672"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50000"/>
                </a:spcBef>
              </a:pPr>
              <a:r>
                <a:rPr lang="es-ES" altLang="es-ES" sz="1600">
                  <a:solidFill>
                    <a:srgbClr val="3C3D56"/>
                  </a:solidFill>
                  <a:latin typeface="+mj-lt"/>
                </a:rPr>
                <a:t>Life cycle</a:t>
              </a:r>
            </a:p>
          </p:txBody>
        </p:sp>
      </p:grpSp>
      <p:grpSp>
        <p:nvGrpSpPr>
          <p:cNvPr id="19" name="Group 36">
            <a:extLst>
              <a:ext uri="{FF2B5EF4-FFF2-40B4-BE49-F238E27FC236}">
                <a16:creationId xmlns:a16="http://schemas.microsoft.com/office/drawing/2014/main" id="{FBB480C3-409A-68D7-B8B5-303D329D9725}"/>
              </a:ext>
            </a:extLst>
          </p:cNvPr>
          <p:cNvGrpSpPr>
            <a:grpSpLocks noChangeAspect="1"/>
          </p:cNvGrpSpPr>
          <p:nvPr/>
        </p:nvGrpSpPr>
        <p:grpSpPr bwMode="auto">
          <a:xfrm>
            <a:off x="1152399" y="674188"/>
            <a:ext cx="9922000" cy="1942566"/>
            <a:chOff x="336" y="754"/>
            <a:chExt cx="5455" cy="1068"/>
          </a:xfrm>
        </p:grpSpPr>
        <p:sp>
          <p:nvSpPr>
            <p:cNvPr id="20" name="Text Box 15">
              <a:extLst>
                <a:ext uri="{FF2B5EF4-FFF2-40B4-BE49-F238E27FC236}">
                  <a16:creationId xmlns:a16="http://schemas.microsoft.com/office/drawing/2014/main" id="{FEADD995-DD7E-E769-016B-8A4E8BDABFC5}"/>
                </a:ext>
              </a:extLst>
            </p:cNvPr>
            <p:cNvSpPr txBox="1">
              <a:spLocks noChangeArrowheads="1"/>
            </p:cNvSpPr>
            <p:nvPr/>
          </p:nvSpPr>
          <p:spPr bwMode="auto">
            <a:xfrm>
              <a:off x="336" y="754"/>
              <a:ext cx="57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50000"/>
                </a:spcBef>
              </a:pPr>
              <a:r>
                <a:rPr lang="es-ES" altLang="es-ES" sz="1600">
                  <a:solidFill>
                    <a:srgbClr val="3C3D56"/>
                  </a:solidFill>
                  <a:latin typeface="+mj-lt"/>
                </a:rPr>
                <a:t>Tipology</a:t>
              </a:r>
            </a:p>
          </p:txBody>
        </p:sp>
        <p:grpSp>
          <p:nvGrpSpPr>
            <p:cNvPr id="21" name="Group 21">
              <a:extLst>
                <a:ext uri="{FF2B5EF4-FFF2-40B4-BE49-F238E27FC236}">
                  <a16:creationId xmlns:a16="http://schemas.microsoft.com/office/drawing/2014/main" id="{D4E3426C-0530-8A9D-D0C9-6693EFAEF334}"/>
                </a:ext>
              </a:extLst>
            </p:cNvPr>
            <p:cNvGrpSpPr>
              <a:grpSpLocks noChangeAspect="1"/>
            </p:cNvGrpSpPr>
            <p:nvPr/>
          </p:nvGrpSpPr>
          <p:grpSpPr bwMode="auto">
            <a:xfrm>
              <a:off x="912" y="803"/>
              <a:ext cx="4879" cy="1019"/>
              <a:chOff x="625" y="766"/>
              <a:chExt cx="4264" cy="891"/>
            </a:xfrm>
          </p:grpSpPr>
          <p:pic>
            <p:nvPicPr>
              <p:cNvPr id="22" name="Picture 16" descr="Foto03">
                <a:extLst>
                  <a:ext uri="{FF2B5EF4-FFF2-40B4-BE49-F238E27FC236}">
                    <a16:creationId xmlns:a16="http://schemas.microsoft.com/office/drawing/2014/main" id="{1259DB0A-C48C-D058-6E51-7D7994DE041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5" y="766"/>
                <a:ext cx="998" cy="89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7" descr="DSCN0855">
                <a:extLst>
                  <a:ext uri="{FF2B5EF4-FFF2-40B4-BE49-F238E27FC236}">
                    <a16:creationId xmlns:a16="http://schemas.microsoft.com/office/drawing/2014/main" id="{83479950-F459-8002-9EA4-83D74A9E681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29" y="766"/>
                <a:ext cx="1005" cy="89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8" descr="20">
                <a:extLst>
                  <a:ext uri="{FF2B5EF4-FFF2-40B4-BE49-F238E27FC236}">
                    <a16:creationId xmlns:a16="http://schemas.microsoft.com/office/drawing/2014/main" id="{439EF6A0-DDBE-6D5C-DC69-ED1EDAF8622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3" y="766"/>
                <a:ext cx="933" cy="89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9" descr="PONTE14">
                <a:extLst>
                  <a:ext uri="{FF2B5EF4-FFF2-40B4-BE49-F238E27FC236}">
                    <a16:creationId xmlns:a16="http://schemas.microsoft.com/office/drawing/2014/main" id="{8437C4BC-DB14-1E6A-1477-868CE360149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l="12955" t="-70" r="5424" b="6218"/>
              <a:stretch>
                <a:fillRect/>
              </a:stretch>
            </p:blipFill>
            <p:spPr bwMode="auto">
              <a:xfrm>
                <a:off x="3584" y="766"/>
                <a:ext cx="975" cy="89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0" descr="20010327013">
                <a:extLst>
                  <a:ext uri="{FF2B5EF4-FFF2-40B4-BE49-F238E27FC236}">
                    <a16:creationId xmlns:a16="http://schemas.microsoft.com/office/drawing/2014/main" id="{3779F986-F3B1-69F5-EF7A-08EACE8E1C9C}"/>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9374" r="51564"/>
              <a:stretch>
                <a:fillRect/>
              </a:stretch>
            </p:blipFill>
            <p:spPr bwMode="auto">
              <a:xfrm>
                <a:off x="4567" y="766"/>
                <a:ext cx="322" cy="891"/>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62568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77D7A-42B7-48CF-AD49-3E919E0CAE70}"/>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2EA77FB-0DED-6062-2DD6-3592872FD4FA}"/>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11" descr="76026955_1680e7066c">
            <a:extLst>
              <a:ext uri="{FF2B5EF4-FFF2-40B4-BE49-F238E27FC236}">
                <a16:creationId xmlns:a16="http://schemas.microsoft.com/office/drawing/2014/main" id="{D9647485-3BA0-47BE-D426-70966132A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662" y="1920851"/>
            <a:ext cx="6057082" cy="43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217972537_07d34e39e4_o">
            <a:extLst>
              <a:ext uri="{FF2B5EF4-FFF2-40B4-BE49-F238E27FC236}">
                <a16:creationId xmlns:a16="http://schemas.microsoft.com/office/drawing/2014/main" id="{EA7A853D-A23E-7E6D-C22C-AE72DD1A6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243" y="854323"/>
            <a:ext cx="3070219" cy="233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79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73C93-0E4E-DFB7-A4A5-2480D4B38FC0}"/>
            </a:ext>
          </a:extLst>
        </p:cNvPr>
        <p:cNvGrpSpPr/>
        <p:nvPr/>
      </p:nvGrpSpPr>
      <p:grpSpPr>
        <a:xfrm>
          <a:off x="0" y="0"/>
          <a:ext cx="0" cy="0"/>
          <a:chOff x="0" y="0"/>
          <a:chExt cx="0" cy="0"/>
        </a:xfrm>
      </p:grpSpPr>
      <p:sp>
        <p:nvSpPr>
          <p:cNvPr id="9" name="8 Rectángulo">
            <a:extLst>
              <a:ext uri="{FF2B5EF4-FFF2-40B4-BE49-F238E27FC236}">
                <a16:creationId xmlns:a16="http://schemas.microsoft.com/office/drawing/2014/main" id="{841F2E49-3551-BE3E-999B-E4AF61349C74}"/>
              </a:ext>
            </a:extLst>
          </p:cNvPr>
          <p:cNvSpPr/>
          <p:nvPr/>
        </p:nvSpPr>
        <p:spPr>
          <a:xfrm>
            <a:off x="527705" y="1447487"/>
            <a:ext cx="8721090" cy="43558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a:extLst>
              <a:ext uri="{FF2B5EF4-FFF2-40B4-BE49-F238E27FC236}">
                <a16:creationId xmlns:a16="http://schemas.microsoft.com/office/drawing/2014/main" id="{BB3B5721-FD81-F31D-A416-6AAD5101BE68}"/>
              </a:ext>
            </a:extLst>
          </p:cNvPr>
          <p:cNvSpPr/>
          <p:nvPr/>
        </p:nvSpPr>
        <p:spPr>
          <a:xfrm>
            <a:off x="680105" y="1640707"/>
            <a:ext cx="8572500" cy="4203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3">
            <a:extLst>
              <a:ext uri="{FF2B5EF4-FFF2-40B4-BE49-F238E27FC236}">
                <a16:creationId xmlns:a16="http://schemas.microsoft.com/office/drawing/2014/main" id="{A5400FD6-F43F-7750-372D-B87F53D57C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222" t="3252"/>
          <a:stretch/>
        </p:blipFill>
        <p:spPr bwMode="auto">
          <a:xfrm>
            <a:off x="4813955" y="1651184"/>
            <a:ext cx="4438650" cy="4192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Forma libre">
            <a:extLst>
              <a:ext uri="{FF2B5EF4-FFF2-40B4-BE49-F238E27FC236}">
                <a16:creationId xmlns:a16="http://schemas.microsoft.com/office/drawing/2014/main" id="{BD7F93EC-550D-B67D-5178-38E16C5D992E}"/>
              </a:ext>
            </a:extLst>
          </p:cNvPr>
          <p:cNvSpPr/>
          <p:nvPr/>
        </p:nvSpPr>
        <p:spPr>
          <a:xfrm>
            <a:off x="4813955" y="1528340"/>
            <a:ext cx="4434840" cy="4297680"/>
          </a:xfrm>
          <a:custGeom>
            <a:avLst/>
            <a:gdLst>
              <a:gd name="connsiteX0" fmla="*/ 0 w 4434840"/>
              <a:gd name="connsiteY0" fmla="*/ 0 h 4297680"/>
              <a:gd name="connsiteX1" fmla="*/ 0 w 4434840"/>
              <a:gd name="connsiteY1" fmla="*/ 4145280 h 4297680"/>
              <a:gd name="connsiteX2" fmla="*/ 853440 w 4434840"/>
              <a:gd name="connsiteY2" fmla="*/ 3703320 h 4297680"/>
              <a:gd name="connsiteX3" fmla="*/ 1150620 w 4434840"/>
              <a:gd name="connsiteY3" fmla="*/ 3299460 h 4297680"/>
              <a:gd name="connsiteX4" fmla="*/ 1150620 w 4434840"/>
              <a:gd name="connsiteY4" fmla="*/ 3131820 h 4297680"/>
              <a:gd name="connsiteX5" fmla="*/ 1150620 w 4434840"/>
              <a:gd name="connsiteY5" fmla="*/ 3025140 h 4297680"/>
              <a:gd name="connsiteX6" fmla="*/ 1097280 w 4434840"/>
              <a:gd name="connsiteY6" fmla="*/ 2834640 h 4297680"/>
              <a:gd name="connsiteX7" fmla="*/ 1082040 w 4434840"/>
              <a:gd name="connsiteY7" fmla="*/ 2903220 h 4297680"/>
              <a:gd name="connsiteX8" fmla="*/ 1043940 w 4434840"/>
              <a:gd name="connsiteY8" fmla="*/ 2910840 h 4297680"/>
              <a:gd name="connsiteX9" fmla="*/ 952500 w 4434840"/>
              <a:gd name="connsiteY9" fmla="*/ 2773680 h 4297680"/>
              <a:gd name="connsiteX10" fmla="*/ 868680 w 4434840"/>
              <a:gd name="connsiteY10" fmla="*/ 2491740 h 4297680"/>
              <a:gd name="connsiteX11" fmla="*/ 784860 w 4434840"/>
              <a:gd name="connsiteY11" fmla="*/ 2339340 h 4297680"/>
              <a:gd name="connsiteX12" fmla="*/ 708660 w 4434840"/>
              <a:gd name="connsiteY12" fmla="*/ 2179320 h 4297680"/>
              <a:gd name="connsiteX13" fmla="*/ 754380 w 4434840"/>
              <a:gd name="connsiteY13" fmla="*/ 1958340 h 4297680"/>
              <a:gd name="connsiteX14" fmla="*/ 754380 w 4434840"/>
              <a:gd name="connsiteY14" fmla="*/ 1706880 h 4297680"/>
              <a:gd name="connsiteX15" fmla="*/ 739140 w 4434840"/>
              <a:gd name="connsiteY15" fmla="*/ 1493520 h 4297680"/>
              <a:gd name="connsiteX16" fmla="*/ 754380 w 4434840"/>
              <a:gd name="connsiteY16" fmla="*/ 1226820 h 4297680"/>
              <a:gd name="connsiteX17" fmla="*/ 922020 w 4434840"/>
              <a:gd name="connsiteY17" fmla="*/ 1005840 h 4297680"/>
              <a:gd name="connsiteX18" fmla="*/ 1059180 w 4434840"/>
              <a:gd name="connsiteY18" fmla="*/ 800100 h 4297680"/>
              <a:gd name="connsiteX19" fmla="*/ 1242060 w 4434840"/>
              <a:gd name="connsiteY19" fmla="*/ 693420 h 4297680"/>
              <a:gd name="connsiteX20" fmla="*/ 1356360 w 4434840"/>
              <a:gd name="connsiteY20" fmla="*/ 601980 h 4297680"/>
              <a:gd name="connsiteX21" fmla="*/ 1546860 w 4434840"/>
              <a:gd name="connsiteY21" fmla="*/ 510540 h 4297680"/>
              <a:gd name="connsiteX22" fmla="*/ 1912620 w 4434840"/>
              <a:gd name="connsiteY22" fmla="*/ 464820 h 4297680"/>
              <a:gd name="connsiteX23" fmla="*/ 2141220 w 4434840"/>
              <a:gd name="connsiteY23" fmla="*/ 563880 h 4297680"/>
              <a:gd name="connsiteX24" fmla="*/ 2308860 w 4434840"/>
              <a:gd name="connsiteY24" fmla="*/ 678180 h 4297680"/>
              <a:gd name="connsiteX25" fmla="*/ 2560320 w 4434840"/>
              <a:gd name="connsiteY25" fmla="*/ 769620 h 4297680"/>
              <a:gd name="connsiteX26" fmla="*/ 2667000 w 4434840"/>
              <a:gd name="connsiteY26" fmla="*/ 815340 h 4297680"/>
              <a:gd name="connsiteX27" fmla="*/ 2735580 w 4434840"/>
              <a:gd name="connsiteY27" fmla="*/ 929640 h 4297680"/>
              <a:gd name="connsiteX28" fmla="*/ 2834640 w 4434840"/>
              <a:gd name="connsiteY28" fmla="*/ 1165860 h 4297680"/>
              <a:gd name="connsiteX29" fmla="*/ 2895600 w 4434840"/>
              <a:gd name="connsiteY29" fmla="*/ 1356360 h 4297680"/>
              <a:gd name="connsiteX30" fmla="*/ 2941320 w 4434840"/>
              <a:gd name="connsiteY30" fmla="*/ 1516380 h 4297680"/>
              <a:gd name="connsiteX31" fmla="*/ 2948940 w 4434840"/>
              <a:gd name="connsiteY31" fmla="*/ 1729740 h 4297680"/>
              <a:gd name="connsiteX32" fmla="*/ 2941320 w 4434840"/>
              <a:gd name="connsiteY32" fmla="*/ 1828800 h 4297680"/>
              <a:gd name="connsiteX33" fmla="*/ 2979420 w 4434840"/>
              <a:gd name="connsiteY33" fmla="*/ 2004060 h 4297680"/>
              <a:gd name="connsiteX34" fmla="*/ 2933700 w 4434840"/>
              <a:gd name="connsiteY34" fmla="*/ 2217420 h 4297680"/>
              <a:gd name="connsiteX35" fmla="*/ 2880360 w 4434840"/>
              <a:gd name="connsiteY35" fmla="*/ 2255520 h 4297680"/>
              <a:gd name="connsiteX36" fmla="*/ 2857500 w 4434840"/>
              <a:gd name="connsiteY36" fmla="*/ 2385060 h 4297680"/>
              <a:gd name="connsiteX37" fmla="*/ 2827020 w 4434840"/>
              <a:gd name="connsiteY37" fmla="*/ 2606040 h 4297680"/>
              <a:gd name="connsiteX38" fmla="*/ 2796540 w 4434840"/>
              <a:gd name="connsiteY38" fmla="*/ 2727960 h 4297680"/>
              <a:gd name="connsiteX39" fmla="*/ 2720340 w 4434840"/>
              <a:gd name="connsiteY39" fmla="*/ 2766060 h 4297680"/>
              <a:gd name="connsiteX40" fmla="*/ 2697480 w 4434840"/>
              <a:gd name="connsiteY40" fmla="*/ 2849880 h 4297680"/>
              <a:gd name="connsiteX41" fmla="*/ 2636520 w 4434840"/>
              <a:gd name="connsiteY41" fmla="*/ 2979420 h 4297680"/>
              <a:gd name="connsiteX42" fmla="*/ 2598420 w 4434840"/>
              <a:gd name="connsiteY42" fmla="*/ 3040380 h 4297680"/>
              <a:gd name="connsiteX43" fmla="*/ 2621280 w 4434840"/>
              <a:gd name="connsiteY43" fmla="*/ 3238500 h 4297680"/>
              <a:gd name="connsiteX44" fmla="*/ 2880360 w 4434840"/>
              <a:gd name="connsiteY44" fmla="*/ 3604260 h 4297680"/>
              <a:gd name="connsiteX45" fmla="*/ 3238500 w 4434840"/>
              <a:gd name="connsiteY45" fmla="*/ 3756660 h 4297680"/>
              <a:gd name="connsiteX46" fmla="*/ 3703320 w 4434840"/>
              <a:gd name="connsiteY46" fmla="*/ 3970020 h 4297680"/>
              <a:gd name="connsiteX47" fmla="*/ 4076700 w 4434840"/>
              <a:gd name="connsiteY47" fmla="*/ 4069080 h 4297680"/>
              <a:gd name="connsiteX48" fmla="*/ 4145280 w 4434840"/>
              <a:gd name="connsiteY48" fmla="*/ 4107180 h 4297680"/>
              <a:gd name="connsiteX49" fmla="*/ 4343400 w 4434840"/>
              <a:gd name="connsiteY49" fmla="*/ 4259580 h 4297680"/>
              <a:gd name="connsiteX50" fmla="*/ 4312920 w 4434840"/>
              <a:gd name="connsiteY50" fmla="*/ 4297680 h 4297680"/>
              <a:gd name="connsiteX51" fmla="*/ 4427220 w 4434840"/>
              <a:gd name="connsiteY51" fmla="*/ 4282440 h 4297680"/>
              <a:gd name="connsiteX52" fmla="*/ 4434840 w 4434840"/>
              <a:gd name="connsiteY52" fmla="*/ 0 h 4297680"/>
              <a:gd name="connsiteX53" fmla="*/ 0 w 4434840"/>
              <a:gd name="connsiteY53" fmla="*/ 0 h 429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434840" h="4297680">
                <a:moveTo>
                  <a:pt x="0" y="0"/>
                </a:moveTo>
                <a:lnTo>
                  <a:pt x="0" y="4145280"/>
                </a:lnTo>
                <a:lnTo>
                  <a:pt x="853440" y="3703320"/>
                </a:lnTo>
                <a:lnTo>
                  <a:pt x="1150620" y="3299460"/>
                </a:lnTo>
                <a:lnTo>
                  <a:pt x="1150620" y="3131820"/>
                </a:lnTo>
                <a:lnTo>
                  <a:pt x="1150620" y="3025140"/>
                </a:lnTo>
                <a:lnTo>
                  <a:pt x="1097280" y="2834640"/>
                </a:lnTo>
                <a:lnTo>
                  <a:pt x="1082040" y="2903220"/>
                </a:lnTo>
                <a:lnTo>
                  <a:pt x="1043940" y="2910840"/>
                </a:lnTo>
                <a:lnTo>
                  <a:pt x="952500" y="2773680"/>
                </a:lnTo>
                <a:lnTo>
                  <a:pt x="868680" y="2491740"/>
                </a:lnTo>
                <a:lnTo>
                  <a:pt x="784860" y="2339340"/>
                </a:lnTo>
                <a:lnTo>
                  <a:pt x="708660" y="2179320"/>
                </a:lnTo>
                <a:lnTo>
                  <a:pt x="754380" y="1958340"/>
                </a:lnTo>
                <a:lnTo>
                  <a:pt x="754380" y="1706880"/>
                </a:lnTo>
                <a:lnTo>
                  <a:pt x="739140" y="1493520"/>
                </a:lnTo>
                <a:lnTo>
                  <a:pt x="754380" y="1226820"/>
                </a:lnTo>
                <a:lnTo>
                  <a:pt x="922020" y="1005840"/>
                </a:lnTo>
                <a:lnTo>
                  <a:pt x="1059180" y="800100"/>
                </a:lnTo>
                <a:lnTo>
                  <a:pt x="1242060" y="693420"/>
                </a:lnTo>
                <a:lnTo>
                  <a:pt x="1356360" y="601980"/>
                </a:lnTo>
                <a:lnTo>
                  <a:pt x="1546860" y="510540"/>
                </a:lnTo>
                <a:lnTo>
                  <a:pt x="1912620" y="464820"/>
                </a:lnTo>
                <a:lnTo>
                  <a:pt x="2141220" y="563880"/>
                </a:lnTo>
                <a:lnTo>
                  <a:pt x="2308860" y="678180"/>
                </a:lnTo>
                <a:lnTo>
                  <a:pt x="2560320" y="769620"/>
                </a:lnTo>
                <a:lnTo>
                  <a:pt x="2667000" y="815340"/>
                </a:lnTo>
                <a:lnTo>
                  <a:pt x="2735580" y="929640"/>
                </a:lnTo>
                <a:lnTo>
                  <a:pt x="2834640" y="1165860"/>
                </a:lnTo>
                <a:lnTo>
                  <a:pt x="2895600" y="1356360"/>
                </a:lnTo>
                <a:lnTo>
                  <a:pt x="2941320" y="1516380"/>
                </a:lnTo>
                <a:lnTo>
                  <a:pt x="2948940" y="1729740"/>
                </a:lnTo>
                <a:lnTo>
                  <a:pt x="2941320" y="1828800"/>
                </a:lnTo>
                <a:lnTo>
                  <a:pt x="2979420" y="2004060"/>
                </a:lnTo>
                <a:lnTo>
                  <a:pt x="2933700" y="2217420"/>
                </a:lnTo>
                <a:lnTo>
                  <a:pt x="2880360" y="2255520"/>
                </a:lnTo>
                <a:lnTo>
                  <a:pt x="2857500" y="2385060"/>
                </a:lnTo>
                <a:lnTo>
                  <a:pt x="2827020" y="2606040"/>
                </a:lnTo>
                <a:lnTo>
                  <a:pt x="2796540" y="2727960"/>
                </a:lnTo>
                <a:lnTo>
                  <a:pt x="2720340" y="2766060"/>
                </a:lnTo>
                <a:lnTo>
                  <a:pt x="2697480" y="2849880"/>
                </a:lnTo>
                <a:lnTo>
                  <a:pt x="2636520" y="2979420"/>
                </a:lnTo>
                <a:lnTo>
                  <a:pt x="2598420" y="3040380"/>
                </a:lnTo>
                <a:lnTo>
                  <a:pt x="2621280" y="3238500"/>
                </a:lnTo>
                <a:lnTo>
                  <a:pt x="2880360" y="3604260"/>
                </a:lnTo>
                <a:lnTo>
                  <a:pt x="3238500" y="3756660"/>
                </a:lnTo>
                <a:lnTo>
                  <a:pt x="3703320" y="3970020"/>
                </a:lnTo>
                <a:lnTo>
                  <a:pt x="4076700" y="4069080"/>
                </a:lnTo>
                <a:cubicBezTo>
                  <a:pt x="4139814" y="4108526"/>
                  <a:pt x="4113698" y="4107180"/>
                  <a:pt x="4145280" y="4107180"/>
                </a:cubicBezTo>
                <a:lnTo>
                  <a:pt x="4343400" y="4259580"/>
                </a:lnTo>
                <a:lnTo>
                  <a:pt x="4312920" y="4297680"/>
                </a:lnTo>
                <a:lnTo>
                  <a:pt x="4427220" y="4282440"/>
                </a:lnTo>
                <a:lnTo>
                  <a:pt x="4434840" y="0"/>
                </a:lnTo>
                <a:lnTo>
                  <a:pt x="0"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a:t>
            </a:r>
          </a:p>
        </p:txBody>
      </p:sp>
      <p:sp>
        <p:nvSpPr>
          <p:cNvPr id="2" name="Our common future, 1987…">
            <a:extLst>
              <a:ext uri="{FF2B5EF4-FFF2-40B4-BE49-F238E27FC236}">
                <a16:creationId xmlns:a16="http://schemas.microsoft.com/office/drawing/2014/main" id="{FB7B4E9C-DD93-C9F3-55CB-74081CC3DA2A}"/>
              </a:ext>
            </a:extLst>
          </p:cNvPr>
          <p:cNvSpPr txBox="1"/>
          <p:nvPr/>
        </p:nvSpPr>
        <p:spPr>
          <a:xfrm>
            <a:off x="433633" y="206874"/>
            <a:ext cx="11423406"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spcBef>
                <a:spcPts val="400"/>
              </a:spcBef>
              <a:defRPr sz="3500">
                <a:solidFill>
                  <a:srgbClr val="000000"/>
                </a:solidFill>
                <a:latin typeface="Avenir Next Regular"/>
                <a:ea typeface="Avenir Next Regular"/>
                <a:cs typeface="Avenir Next Regular"/>
                <a:sym typeface="Avenir Next Regular"/>
              </a:defRPr>
            </a:pPr>
            <a:r>
              <a:rPr lang="en-US" sz="2800" dirty="0">
                <a:solidFill>
                  <a:srgbClr val="00B050"/>
                </a:solidFill>
                <a:latin typeface="Arial" panose="020B0604020202020204" pitchFamily="34" charset="0"/>
              </a:rPr>
              <a:t>Development that meets the needs of the present without compromising the ability of future generations to meet their own needs</a:t>
            </a:r>
            <a:endParaRPr sz="2800" dirty="0">
              <a:solidFill>
                <a:srgbClr val="00B050"/>
              </a:solidFill>
            </a:endParaRPr>
          </a:p>
        </p:txBody>
      </p:sp>
      <p:sp>
        <p:nvSpPr>
          <p:cNvPr id="3" name="Gro Harlem Brundtland">
            <a:extLst>
              <a:ext uri="{FF2B5EF4-FFF2-40B4-BE49-F238E27FC236}">
                <a16:creationId xmlns:a16="http://schemas.microsoft.com/office/drawing/2014/main" id="{19D91061-7411-0700-8D6A-95D16D19AFE2}"/>
              </a:ext>
            </a:extLst>
          </p:cNvPr>
          <p:cNvSpPr txBox="1"/>
          <p:nvPr/>
        </p:nvSpPr>
        <p:spPr>
          <a:xfrm>
            <a:off x="3787672" y="5973340"/>
            <a:ext cx="4625767" cy="4821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spcBef>
                <a:spcPts val="800"/>
              </a:spcBef>
              <a:defRPr sz="2500">
                <a:solidFill>
                  <a:srgbClr val="000000"/>
                </a:solidFill>
                <a:latin typeface="Avenir Next Regular"/>
                <a:ea typeface="Avenir Next Regular"/>
                <a:cs typeface="Avenir Next Regular"/>
                <a:sym typeface="Avenir Next Regular"/>
              </a:defRPr>
            </a:lvl1pPr>
          </a:lstStyle>
          <a:p>
            <a:pPr algn="ctr"/>
            <a:r>
              <a:rPr sz="2800" dirty="0">
                <a:solidFill>
                  <a:srgbClr val="00B050"/>
                </a:solidFill>
              </a:rPr>
              <a:t>Gro Harlem Brundtland</a:t>
            </a:r>
          </a:p>
        </p:txBody>
      </p:sp>
      <p:pic>
        <p:nvPicPr>
          <p:cNvPr id="8" name="Imagen 7">
            <a:extLst>
              <a:ext uri="{FF2B5EF4-FFF2-40B4-BE49-F238E27FC236}">
                <a16:creationId xmlns:a16="http://schemas.microsoft.com/office/drawing/2014/main" id="{C510E8F7-44EE-F54B-BCA9-A01FCB379F9F}"/>
              </a:ext>
            </a:extLst>
          </p:cNvPr>
          <p:cNvPicPr>
            <a:picLocks noChangeAspect="1"/>
          </p:cNvPicPr>
          <p:nvPr/>
        </p:nvPicPr>
        <p:blipFill>
          <a:blip r:embed="rId3"/>
          <a:srcRect t="6827"/>
          <a:stretch/>
        </p:blipFill>
        <p:spPr>
          <a:xfrm>
            <a:off x="9447810" y="1416070"/>
            <a:ext cx="2409228" cy="4522220"/>
          </a:xfrm>
          <a:prstGeom prst="rect">
            <a:avLst/>
          </a:prstGeom>
        </p:spPr>
      </p:pic>
      <p:pic>
        <p:nvPicPr>
          <p:cNvPr id="4" name="EEFED105-86E3-4A40-8C50-6885B2E3537A" descr="EEFED105-86E3-4A40-8C50-6885B2E3537A">
            <a:extLst>
              <a:ext uri="{FF2B5EF4-FFF2-40B4-BE49-F238E27FC236}">
                <a16:creationId xmlns:a16="http://schemas.microsoft.com/office/drawing/2014/main" id="{838A3B77-0279-4668-A2D2-A3E6341E7BD9}"/>
              </a:ext>
            </a:extLst>
          </p:cNvPr>
          <p:cNvPicPr>
            <a:picLocks noChangeAspect="1" noChangeArrowheads="1"/>
          </p:cNvPicPr>
          <p:nvPr/>
        </p:nvPicPr>
        <p:blipFill rotWithShape="1">
          <a:blip r:embed="rId4" cstate="print">
            <a:clrChange>
              <a:clrFrom>
                <a:srgbClr val="F7F6F2"/>
              </a:clrFrom>
              <a:clrTo>
                <a:srgbClr val="F7F6F2">
                  <a:alpha val="0"/>
                </a:srgbClr>
              </a:clrTo>
            </a:clrChange>
            <a:extLst>
              <a:ext uri="{28A0092B-C50C-407E-A947-70E740481C1C}">
                <a14:useLocalDpi xmlns:a14="http://schemas.microsoft.com/office/drawing/2010/main" val="0"/>
              </a:ext>
            </a:extLst>
          </a:blip>
          <a:srcRect l="2841" t="2708" r="15895" b="5845"/>
          <a:stretch/>
        </p:blipFill>
        <p:spPr bwMode="auto">
          <a:xfrm rot="16200000">
            <a:off x="1447013" y="2100485"/>
            <a:ext cx="3132208" cy="471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1178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84E44-6286-8088-4BD1-355D2C5DFB43}"/>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5D243B17-696F-3CEB-36C1-7DAF398538BE}"/>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6" descr="p1010760avf5">
            <a:extLst>
              <a:ext uri="{FF2B5EF4-FFF2-40B4-BE49-F238E27FC236}">
                <a16:creationId xmlns:a16="http://schemas.microsoft.com/office/drawing/2014/main" id="{F044F60E-3C0E-7A4D-53A0-70D4D5E7A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436" y="728663"/>
            <a:ext cx="2284412" cy="597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foto1">
            <a:extLst>
              <a:ext uri="{FF2B5EF4-FFF2-40B4-BE49-F238E27FC236}">
                <a16:creationId xmlns:a16="http://schemas.microsoft.com/office/drawing/2014/main" id="{321D3BCF-FF00-931A-8C6D-D405466BB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718" y="728664"/>
            <a:ext cx="2506461" cy="597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p1010748arl5">
            <a:extLst>
              <a:ext uri="{FF2B5EF4-FFF2-40B4-BE49-F238E27FC236}">
                <a16:creationId xmlns:a16="http://schemas.microsoft.com/office/drawing/2014/main" id="{25115BD7-4B51-9924-7D6B-A6B9425A3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506" y="728664"/>
            <a:ext cx="2654493" cy="597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42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D6940-07FD-9351-F901-166217AA31B6}"/>
            </a:ext>
          </a:extLst>
        </p:cNvPr>
        <p:cNvGrpSpPr/>
        <p:nvPr/>
      </p:nvGrpSpPr>
      <p:grpSpPr>
        <a:xfrm>
          <a:off x="0" y="0"/>
          <a:ext cx="0" cy="0"/>
          <a:chOff x="0" y="0"/>
          <a:chExt cx="0" cy="0"/>
        </a:xfrm>
      </p:grpSpPr>
      <p:pic>
        <p:nvPicPr>
          <p:cNvPr id="3" name="Picture 7" descr="070410">
            <a:extLst>
              <a:ext uri="{FF2B5EF4-FFF2-40B4-BE49-F238E27FC236}">
                <a16:creationId xmlns:a16="http://schemas.microsoft.com/office/drawing/2014/main" id="{E2601D5C-5ACA-E5BB-24E5-4670C2B97326}"/>
              </a:ext>
            </a:extLst>
          </p:cNvPr>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0" y="0"/>
            <a:ext cx="12192000" cy="6922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a:extLst>
              <a:ext uri="{FF2B5EF4-FFF2-40B4-BE49-F238E27FC236}">
                <a16:creationId xmlns:a16="http://schemas.microsoft.com/office/drawing/2014/main" id="{EF204CA0-14B4-8F31-01FB-CC9D54D988ED}"/>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Marcador de contenido">
            <a:extLst>
              <a:ext uri="{FF2B5EF4-FFF2-40B4-BE49-F238E27FC236}">
                <a16:creationId xmlns:a16="http://schemas.microsoft.com/office/drawing/2014/main" id="{7A96C892-E08D-740E-B1F4-3AED3A6F253E}"/>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Viaduct over the River </a:t>
            </a:r>
            <a:r>
              <a:rPr lang="en-US" sz="2800" dirty="0" err="1">
                <a:solidFill>
                  <a:schemeClr val="bg1"/>
                </a:solidFill>
              </a:rPr>
              <a:t>Tajuña</a:t>
            </a:r>
            <a:endParaRPr lang="en-US" sz="2800" dirty="0">
              <a:solidFill>
                <a:schemeClr val="bg1"/>
              </a:solidFill>
            </a:endParaRPr>
          </a:p>
        </p:txBody>
      </p:sp>
    </p:spTree>
    <p:extLst>
      <p:ext uri="{BB962C8B-B14F-4D97-AF65-F5344CB8AC3E}">
        <p14:creationId xmlns:p14="http://schemas.microsoft.com/office/powerpoint/2010/main" val="2843648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F5AC8-EBE0-5201-1AA4-C53E0B13FA2F}"/>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646F4C30-A7A6-2CE2-B7D0-A6237D836206}"/>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8" descr="secciones trans (solucion)">
            <a:extLst>
              <a:ext uri="{FF2B5EF4-FFF2-40B4-BE49-F238E27FC236}">
                <a16:creationId xmlns:a16="http://schemas.microsoft.com/office/drawing/2014/main" id="{D6ADAAFD-4F3C-5C09-121D-C9FE5DCF1B82}"/>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334962" y="873125"/>
            <a:ext cx="4872114" cy="4881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descr="secciones trans (solucion)">
            <a:extLst>
              <a:ext uri="{FF2B5EF4-FFF2-40B4-BE49-F238E27FC236}">
                <a16:creationId xmlns:a16="http://schemas.microsoft.com/office/drawing/2014/main" id="{7EC3441D-EE36-964D-70DD-A81BC41A7C7E}"/>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334478" y="873125"/>
            <a:ext cx="5522560" cy="4881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7" descr="secciones trans (solucion)">
            <a:extLst>
              <a:ext uri="{FF2B5EF4-FFF2-40B4-BE49-F238E27FC236}">
                <a16:creationId xmlns:a16="http://schemas.microsoft.com/office/drawing/2014/main" id="{35608D7D-FE84-622C-A0BE-91C66B777C8B}"/>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34963" y="4033297"/>
            <a:ext cx="2001837" cy="241989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0" descr="070123 MdB (3)">
            <a:extLst>
              <a:ext uri="{FF2B5EF4-FFF2-40B4-BE49-F238E27FC236}">
                <a16:creationId xmlns:a16="http://schemas.microsoft.com/office/drawing/2014/main" id="{FC68DB55-C3BB-CF64-8E03-E02E2A556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744" y="3972769"/>
            <a:ext cx="2936255" cy="265980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312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8436-B6B2-6EF8-1378-DC382C5C3FD9}"/>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70E796F8-748E-B1BE-F9DF-2025F0BB5DF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14" descr="070123 MdB (3)">
            <a:extLst>
              <a:ext uri="{FF2B5EF4-FFF2-40B4-BE49-F238E27FC236}">
                <a16:creationId xmlns:a16="http://schemas.microsoft.com/office/drawing/2014/main" id="{A80BFE44-6940-6E5F-7DEB-4286F7991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821" y="741363"/>
            <a:ext cx="651730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072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497D05-A5AE-5D21-B5B6-F819595B4A37}"/>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C8A09690-E897-A77D-66BC-7FE0E8BB241E}"/>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5" descr="alzado (solucion)">
            <a:extLst>
              <a:ext uri="{FF2B5EF4-FFF2-40B4-BE49-F238E27FC236}">
                <a16:creationId xmlns:a16="http://schemas.microsoft.com/office/drawing/2014/main" id="{D87A10DA-20CB-CE05-E543-421280C8B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56" y="1703070"/>
            <a:ext cx="11740643" cy="330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76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6C25DE-EC4D-8683-F6DD-F725B134F0DE}"/>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3481ED36-A9E5-FCA2-330D-D11BAC3DF38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Bridge over the Alberche River</a:t>
            </a:r>
          </a:p>
        </p:txBody>
      </p:sp>
      <p:pic>
        <p:nvPicPr>
          <p:cNvPr id="4" name="Imagen 3" descr="Imagen que contiene pasto, exterior, montaña, jirafa&#10;&#10;El contenido generado por IA puede ser incorrecto.">
            <a:extLst>
              <a:ext uri="{FF2B5EF4-FFF2-40B4-BE49-F238E27FC236}">
                <a16:creationId xmlns:a16="http://schemas.microsoft.com/office/drawing/2014/main" id="{A6F1E7C4-5810-1425-1128-9F459B0EF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904"/>
            <a:ext cx="12192000" cy="6096000"/>
          </a:xfrm>
          <a:prstGeom prst="rect">
            <a:avLst/>
          </a:prstGeom>
        </p:spPr>
      </p:pic>
    </p:spTree>
    <p:extLst>
      <p:ext uri="{BB962C8B-B14F-4D97-AF65-F5344CB8AC3E}">
        <p14:creationId xmlns:p14="http://schemas.microsoft.com/office/powerpoint/2010/main" val="3684862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43BFFB-8B06-C649-EECA-D70C61B46BB1}"/>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517B081C-917B-1CF2-A828-7D6FFA3ACF5D}"/>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a:solidFill>
                  <a:schemeClr val="tx1">
                    <a:lumMod val="65000"/>
                    <a:lumOff val="35000"/>
                  </a:schemeClr>
                </a:solidFill>
              </a:rPr>
              <a:t>Bridge over the Alberche River</a:t>
            </a:r>
            <a:endParaRPr lang="en-US" sz="2800" dirty="0">
              <a:solidFill>
                <a:schemeClr val="tx1">
                  <a:lumMod val="65000"/>
                  <a:lumOff val="35000"/>
                </a:schemeClr>
              </a:solidFill>
            </a:endParaRPr>
          </a:p>
        </p:txBody>
      </p:sp>
      <p:pic>
        <p:nvPicPr>
          <p:cNvPr id="5" name="Imagen 4" descr="Un puente sobre un rio&#10;&#10;El contenido generado por IA puede ser incorrecto.">
            <a:extLst>
              <a:ext uri="{FF2B5EF4-FFF2-40B4-BE49-F238E27FC236}">
                <a16:creationId xmlns:a16="http://schemas.microsoft.com/office/drawing/2014/main" id="{874B32D7-B075-A04C-9206-829A7CBF2845}"/>
              </a:ext>
            </a:extLst>
          </p:cNvPr>
          <p:cNvPicPr>
            <a:picLocks noChangeAspect="1"/>
          </p:cNvPicPr>
          <p:nvPr/>
        </p:nvPicPr>
        <p:blipFill>
          <a:blip r:embed="rId2">
            <a:extLst>
              <a:ext uri="{28A0092B-C50C-407E-A947-70E740481C1C}">
                <a14:useLocalDpi xmlns:a14="http://schemas.microsoft.com/office/drawing/2010/main" val="0"/>
              </a:ext>
            </a:extLst>
          </a:blip>
          <a:srcRect r="25463"/>
          <a:stretch/>
        </p:blipFill>
        <p:spPr>
          <a:xfrm>
            <a:off x="22340" y="755494"/>
            <a:ext cx="9070860" cy="6084830"/>
          </a:xfrm>
          <a:prstGeom prst="rect">
            <a:avLst/>
          </a:prstGeom>
        </p:spPr>
      </p:pic>
      <p:pic>
        <p:nvPicPr>
          <p:cNvPr id="7" name="Imagen 6" descr="Humo saliendo de un puente&#10;&#10;El contenido generado por IA puede ser incorrecto.">
            <a:extLst>
              <a:ext uri="{FF2B5EF4-FFF2-40B4-BE49-F238E27FC236}">
                <a16:creationId xmlns:a16="http://schemas.microsoft.com/office/drawing/2014/main" id="{145EFADF-D5B6-DAB4-D6A5-081929D37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200" y="755494"/>
            <a:ext cx="3098800" cy="1664098"/>
          </a:xfrm>
          <a:prstGeom prst="rect">
            <a:avLst/>
          </a:prstGeom>
        </p:spPr>
      </p:pic>
      <p:pic>
        <p:nvPicPr>
          <p:cNvPr id="9" name="Imagen 8" descr="Un puente de piedra&#10;&#10;El contenido generado por IA puede ser incorrecto.">
            <a:extLst>
              <a:ext uri="{FF2B5EF4-FFF2-40B4-BE49-F238E27FC236}">
                <a16:creationId xmlns:a16="http://schemas.microsoft.com/office/drawing/2014/main" id="{E948E5A3-7755-0C49-30DE-1BDB0B303F1A}"/>
              </a:ext>
            </a:extLst>
          </p:cNvPr>
          <p:cNvPicPr>
            <a:picLocks noChangeAspect="1"/>
          </p:cNvPicPr>
          <p:nvPr/>
        </p:nvPicPr>
        <p:blipFill>
          <a:blip r:embed="rId4">
            <a:extLst>
              <a:ext uri="{28A0092B-C50C-407E-A947-70E740481C1C}">
                <a14:useLocalDpi xmlns:a14="http://schemas.microsoft.com/office/drawing/2010/main" val="0"/>
              </a:ext>
            </a:extLst>
          </a:blip>
          <a:srcRect b="12437"/>
          <a:stretch/>
        </p:blipFill>
        <p:spPr>
          <a:xfrm>
            <a:off x="9104370" y="2419592"/>
            <a:ext cx="3076460" cy="4420732"/>
          </a:xfrm>
          <a:prstGeom prst="rect">
            <a:avLst/>
          </a:prstGeom>
          <a:ln>
            <a:solidFill>
              <a:schemeClr val="bg1"/>
            </a:solidFill>
          </a:ln>
        </p:spPr>
      </p:pic>
    </p:spTree>
    <p:extLst>
      <p:ext uri="{BB962C8B-B14F-4D97-AF65-F5344CB8AC3E}">
        <p14:creationId xmlns:p14="http://schemas.microsoft.com/office/powerpoint/2010/main" val="2239388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7432-3149-047C-EF65-EFDD69F82849}"/>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DB3AC7BC-55AC-11B6-44E9-13F5765F68A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3" descr="alzado (solucion)">
            <a:extLst>
              <a:ext uri="{FF2B5EF4-FFF2-40B4-BE49-F238E27FC236}">
                <a16:creationId xmlns:a16="http://schemas.microsoft.com/office/drawing/2014/main" id="{45DC9D21-BA18-5D83-FBED-8FE2EED0C1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963" y="873357"/>
            <a:ext cx="11522075" cy="26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lanta (solucion)">
            <a:extLst>
              <a:ext uri="{FF2B5EF4-FFF2-40B4-BE49-F238E27FC236}">
                <a16:creationId xmlns:a16="http://schemas.microsoft.com/office/drawing/2014/main" id="{89267F99-AF5B-BA2F-C5C1-A528882958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963" y="3476067"/>
            <a:ext cx="11522075" cy="316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759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8E29C-9361-7826-AACA-1E2E658A02E7}"/>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865677AC-912B-2EED-D859-628A6A86FCC4}"/>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Viaduct over the River </a:t>
            </a:r>
            <a:r>
              <a:rPr lang="en-US" sz="2800" dirty="0" err="1">
                <a:solidFill>
                  <a:schemeClr val="tx1">
                    <a:lumMod val="65000"/>
                    <a:lumOff val="35000"/>
                  </a:schemeClr>
                </a:solidFill>
              </a:rPr>
              <a:t>Tajuña</a:t>
            </a:r>
            <a:endParaRPr lang="en-US" sz="2800" dirty="0">
              <a:solidFill>
                <a:schemeClr val="tx1">
                  <a:lumMod val="65000"/>
                  <a:lumOff val="35000"/>
                </a:schemeClr>
              </a:solidFill>
            </a:endParaRPr>
          </a:p>
        </p:txBody>
      </p:sp>
      <p:pic>
        <p:nvPicPr>
          <p:cNvPr id="3" name="Picture 8" descr="Int2">
            <a:extLst>
              <a:ext uri="{FF2B5EF4-FFF2-40B4-BE49-F238E27FC236}">
                <a16:creationId xmlns:a16="http://schemas.microsoft.com/office/drawing/2014/main" id="{4202314F-F7D4-9DC4-A855-07EACE9E80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 y="3476624"/>
            <a:ext cx="11522075" cy="314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Int1">
            <a:extLst>
              <a:ext uri="{FF2B5EF4-FFF2-40B4-BE49-F238E27FC236}">
                <a16:creationId xmlns:a16="http://schemas.microsoft.com/office/drawing/2014/main" id="{14BBCFD0-1DB1-CC6D-EB52-16077B397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873124"/>
            <a:ext cx="11522075" cy="244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524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3182E-302F-409C-C043-DB0AF50CA035}"/>
            </a:ext>
          </a:extLst>
        </p:cNvPr>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09AA8423-C8A6-F0F9-3CD2-DF187CE3E3E5}"/>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indent="-514350" algn="ctr">
              <a:lnSpc>
                <a:spcPct val="150000"/>
              </a:lnSpc>
              <a:spcBef>
                <a:spcPct val="20000"/>
              </a:spcBef>
              <a:defRPr/>
            </a:pPr>
            <a:r>
              <a:rPr lang="it-IT" sz="2800" dirty="0">
                <a:solidFill>
                  <a:schemeClr val="tx1">
                    <a:lumMod val="65000"/>
                    <a:lumOff val="35000"/>
                  </a:schemeClr>
                </a:solidFill>
              </a:rPr>
              <a:t>Zaragoza Expo 2008. Pavilion Bridge</a:t>
            </a:r>
          </a:p>
          <a:p>
            <a:pPr marL="514350" lvl="0" indent="-514350" algn="ctr">
              <a:lnSpc>
                <a:spcPct val="150000"/>
              </a:lnSpc>
              <a:spcBef>
                <a:spcPct val="20000"/>
              </a:spcBef>
              <a:defRPr/>
            </a:pPr>
            <a:endParaRPr lang="en-US" sz="2800" dirty="0">
              <a:solidFill>
                <a:schemeClr val="tx1">
                  <a:lumMod val="65000"/>
                  <a:lumOff val="35000"/>
                </a:schemeClr>
              </a:solidFill>
            </a:endParaRPr>
          </a:p>
          <a:p>
            <a:pPr marL="514350" lvl="0" indent="-514350" algn="ctr">
              <a:lnSpc>
                <a:spcPct val="150000"/>
              </a:lnSpc>
              <a:spcBef>
                <a:spcPct val="20000"/>
              </a:spcBef>
              <a:defRPr/>
            </a:pPr>
            <a:endParaRPr lang="en-US" sz="2800" dirty="0">
              <a:solidFill>
                <a:schemeClr val="tx1">
                  <a:lumMod val="65000"/>
                  <a:lumOff val="35000"/>
                </a:schemeClr>
              </a:solidFill>
            </a:endParaRPr>
          </a:p>
        </p:txBody>
      </p:sp>
      <p:pic>
        <p:nvPicPr>
          <p:cNvPr id="29" name="Imagen 28">
            <a:extLst>
              <a:ext uri="{FF2B5EF4-FFF2-40B4-BE49-F238E27FC236}">
                <a16:creationId xmlns:a16="http://schemas.microsoft.com/office/drawing/2014/main" id="{579DE3C9-8D7B-A5F4-5DFC-8E57A1E1C3A1}"/>
              </a:ext>
            </a:extLst>
          </p:cNvPr>
          <p:cNvPicPr>
            <a:picLocks noChangeAspect="1"/>
          </p:cNvPicPr>
          <p:nvPr/>
        </p:nvPicPr>
        <p:blipFill>
          <a:blip r:embed="rId2"/>
          <a:stretch>
            <a:fillRect/>
          </a:stretch>
        </p:blipFill>
        <p:spPr>
          <a:xfrm>
            <a:off x="334963" y="717403"/>
            <a:ext cx="11522075" cy="5842293"/>
          </a:xfrm>
          <a:prstGeom prst="rect">
            <a:avLst/>
          </a:prstGeom>
        </p:spPr>
      </p:pic>
    </p:spTree>
    <p:extLst>
      <p:ext uri="{BB962C8B-B14F-4D97-AF65-F5344CB8AC3E}">
        <p14:creationId xmlns:p14="http://schemas.microsoft.com/office/powerpoint/2010/main" val="788955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1C14-4DCE-A74C-9881-9A6EEBE688D3}"/>
            </a:ext>
          </a:extLst>
        </p:cNvPr>
        <p:cNvGrpSpPr/>
        <p:nvPr/>
      </p:nvGrpSpPr>
      <p:grpSpPr>
        <a:xfrm>
          <a:off x="0" y="0"/>
          <a:ext cx="0" cy="0"/>
          <a:chOff x="0" y="0"/>
          <a:chExt cx="0" cy="0"/>
        </a:xfrm>
      </p:grpSpPr>
      <p:pic>
        <p:nvPicPr>
          <p:cNvPr id="13" name="Picture 2" descr="C:\Users\hcp\Desktop\UOC Grado Arte\taller de dibujo\PEC 2.2 Entrega parcial\poesia visual sostenibilidad\torre de enfriammiento.png">
            <a:extLst>
              <a:ext uri="{FF2B5EF4-FFF2-40B4-BE49-F238E27FC236}">
                <a16:creationId xmlns:a16="http://schemas.microsoft.com/office/drawing/2014/main" id="{E88F1192-C7B7-2F25-EEC2-C9E4BBAD54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9" b="4154"/>
          <a:stretch/>
        </p:blipFill>
        <p:spPr bwMode="auto">
          <a:xfrm>
            <a:off x="4087362" y="44057"/>
            <a:ext cx="4262357" cy="684753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72AA2EA7-7B17-4AAE-960C-503A4FE48E07" descr="72AA2EA7-7B17-4AAE-960C-503A4FE48E07">
            <a:extLst>
              <a:ext uri="{FF2B5EF4-FFF2-40B4-BE49-F238E27FC236}">
                <a16:creationId xmlns:a16="http://schemas.microsoft.com/office/drawing/2014/main" id="{D1807357-D199-BCC6-E085-0B35013AA3E4}"/>
              </a:ext>
            </a:extLst>
          </p:cNvPr>
          <p:cNvPicPr>
            <a:picLocks noChangeAspect="1" noChangeArrowheads="1"/>
          </p:cNvPicPr>
          <p:nvPr/>
        </p:nvPicPr>
        <p:blipFill rotWithShape="1">
          <a:blip r:embed="rId3" cstate="print">
            <a:clrChange>
              <a:clrFrom>
                <a:srgbClr val="FFF8F0"/>
              </a:clrFrom>
              <a:clrTo>
                <a:srgbClr val="FFF8F0">
                  <a:alpha val="0"/>
                </a:srgbClr>
              </a:clrTo>
            </a:clrChange>
            <a:extLst>
              <a:ext uri="{28A0092B-C50C-407E-A947-70E740481C1C}">
                <a14:useLocalDpi xmlns:a14="http://schemas.microsoft.com/office/drawing/2010/main" val="0"/>
              </a:ext>
            </a:extLst>
          </a:blip>
          <a:srcRect b="6548"/>
          <a:stretch/>
        </p:blipFill>
        <p:spPr bwMode="auto">
          <a:xfrm rot="60000">
            <a:off x="3359794" y="125492"/>
            <a:ext cx="5458320" cy="67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0679B380-D652-8C26-7B1C-F029961488F8}"/>
              </a:ext>
            </a:extLst>
          </p:cNvPr>
          <p:cNvSpPr txBox="1"/>
          <p:nvPr/>
        </p:nvSpPr>
        <p:spPr>
          <a:xfrm>
            <a:off x="977987" y="3270116"/>
            <a:ext cx="6094854" cy="369332"/>
          </a:xfrm>
          <a:prstGeom prst="rect">
            <a:avLst/>
          </a:prstGeom>
          <a:noFill/>
        </p:spPr>
        <p:txBody>
          <a:bodyPr wrap="square">
            <a:spAutoFit/>
          </a:bodyPr>
          <a:lstStyle/>
          <a:p>
            <a:r>
              <a:rPr lang="pt-BR" sz="1800" b="1" dirty="0">
                <a:solidFill>
                  <a:schemeClr val="accent6">
                    <a:lumMod val="60000"/>
                    <a:lumOff val="40000"/>
                  </a:schemeClr>
                </a:solidFill>
              </a:rPr>
              <a:t>ENVIRONMENTAL</a:t>
            </a:r>
          </a:p>
        </p:txBody>
      </p:sp>
    </p:spTree>
    <p:extLst>
      <p:ext uri="{BB962C8B-B14F-4D97-AF65-F5344CB8AC3E}">
        <p14:creationId xmlns:p14="http://schemas.microsoft.com/office/powerpoint/2010/main" val="33941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3"/>
          <p:cNvGrpSpPr>
            <a:grpSpLocks noChangeAspect="1"/>
          </p:cNvGrpSpPr>
          <p:nvPr/>
        </p:nvGrpSpPr>
        <p:grpSpPr bwMode="auto">
          <a:xfrm>
            <a:off x="429456" y="743177"/>
            <a:ext cx="11346167" cy="5903912"/>
            <a:chOff x="396" y="799"/>
            <a:chExt cx="4763" cy="2389"/>
          </a:xfrm>
        </p:grpSpPr>
        <p:pic>
          <p:nvPicPr>
            <p:cNvPr id="10" name="Picture 4" descr="ex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 y="799"/>
              <a:ext cx="4763" cy="1630"/>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exp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 y="2508"/>
              <a:ext cx="1044" cy="680"/>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expo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 y="2508"/>
              <a:ext cx="1996" cy="680"/>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7" descr="expo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 y="2522"/>
              <a:ext cx="1436" cy="657"/>
            </a:xfrm>
            <a:prstGeom prst="rect">
              <a:avLst/>
            </a:prstGeom>
            <a:noFill/>
            <a:ln w="9525">
              <a:solidFill>
                <a:srgbClr val="848BAA"/>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2 Marcador de contenido">
            <a:extLst>
              <a:ext uri="{FF2B5EF4-FFF2-40B4-BE49-F238E27FC236}">
                <a16:creationId xmlns:a16="http://schemas.microsoft.com/office/drawing/2014/main" id="{C4F7FB12-0853-5EC2-D9FA-DABB6310C500}"/>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tx1">
                    <a:lumMod val="65000"/>
                    <a:lumOff val="35000"/>
                  </a:schemeClr>
                </a:solidFill>
              </a:rPr>
              <a:t>Zaragoza Expo 2008. Pavilion Bridge (Richard Rogers – Fhecor)</a:t>
            </a:r>
          </a:p>
        </p:txBody>
      </p:sp>
    </p:spTree>
    <p:extLst>
      <p:ext uri="{BB962C8B-B14F-4D97-AF65-F5344CB8AC3E}">
        <p14:creationId xmlns:p14="http://schemas.microsoft.com/office/powerpoint/2010/main" val="709857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descr="Un puente sobre un río&#10;&#10;El contenido generado por IA puede ser incorrecto.">
            <a:extLst>
              <a:ext uri="{FF2B5EF4-FFF2-40B4-BE49-F238E27FC236}">
                <a16:creationId xmlns:a16="http://schemas.microsoft.com/office/drawing/2014/main" id="{B339279D-2DEB-209F-1F5A-096A8AFC0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9" y="873125"/>
            <a:ext cx="7964433" cy="5580063"/>
          </a:xfrm>
          <a:prstGeom prst="rect">
            <a:avLst/>
          </a:prstGeom>
        </p:spPr>
      </p:pic>
      <p:pic>
        <p:nvPicPr>
          <p:cNvPr id="61442" name="Picture 2" descr="DSC_08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1781" y="1147280"/>
            <a:ext cx="3739425" cy="247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3" descr="DSC0388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1780" y="3792983"/>
            <a:ext cx="3739425" cy="248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a:extLst>
              <a:ext uri="{FF2B5EF4-FFF2-40B4-BE49-F238E27FC236}">
                <a16:creationId xmlns:a16="http://schemas.microsoft.com/office/drawing/2014/main" id="{4A4D6BBA-214A-1BDC-5DC7-6194736B555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tx1">
                    <a:lumMod val="65000"/>
                    <a:lumOff val="35000"/>
                  </a:schemeClr>
                </a:solidFill>
              </a:rPr>
              <a:t>Pasarela Madrid Río con material composite</a:t>
            </a:r>
          </a:p>
        </p:txBody>
      </p:sp>
    </p:spTree>
    <p:extLst>
      <p:ext uri="{BB962C8B-B14F-4D97-AF65-F5344CB8AC3E}">
        <p14:creationId xmlns:p14="http://schemas.microsoft.com/office/powerpoint/2010/main" val="2211423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3C3623-1517-38F2-CE0A-D9C074B289B6}"/>
            </a:ext>
          </a:extLst>
        </p:cNvPr>
        <p:cNvGrpSpPr/>
        <p:nvPr/>
      </p:nvGrpSpPr>
      <p:grpSpPr>
        <a:xfrm>
          <a:off x="0" y="0"/>
          <a:ext cx="0" cy="0"/>
          <a:chOff x="0" y="0"/>
          <a:chExt cx="0" cy="0"/>
        </a:xfrm>
      </p:grpSpPr>
      <p:pic>
        <p:nvPicPr>
          <p:cNvPr id="5" name="Imagen 4" descr="Un puente sobre un río&#10;&#10;El contenido generado por IA puede ser incorrecto.">
            <a:extLst>
              <a:ext uri="{FF2B5EF4-FFF2-40B4-BE49-F238E27FC236}">
                <a16:creationId xmlns:a16="http://schemas.microsoft.com/office/drawing/2014/main" id="{1D432F83-358E-369F-FE97-259F1D59B65D}"/>
              </a:ext>
            </a:extLst>
          </p:cNvPr>
          <p:cNvPicPr>
            <a:picLocks noChangeAspect="1"/>
          </p:cNvPicPr>
          <p:nvPr/>
        </p:nvPicPr>
        <p:blipFill>
          <a:blip r:embed="rId3">
            <a:extLst>
              <a:ext uri="{28A0092B-C50C-407E-A947-70E740481C1C}">
                <a14:useLocalDpi xmlns:a14="http://schemas.microsoft.com/office/drawing/2010/main" val="0"/>
              </a:ext>
            </a:extLst>
          </a:blip>
          <a:srcRect t="10064" b="9857"/>
          <a:stretch/>
        </p:blipFill>
        <p:spPr>
          <a:xfrm>
            <a:off x="0" y="17676"/>
            <a:ext cx="12192000" cy="6840324"/>
          </a:xfrm>
          <a:prstGeom prst="rect">
            <a:avLst/>
          </a:prstGeom>
        </p:spPr>
      </p:pic>
      <p:sp>
        <p:nvSpPr>
          <p:cNvPr id="2" name="6 Rectángulo">
            <a:extLst>
              <a:ext uri="{FF2B5EF4-FFF2-40B4-BE49-F238E27FC236}">
                <a16:creationId xmlns:a16="http://schemas.microsoft.com/office/drawing/2014/main" id="{A11CFD16-3000-5E85-DF53-39E366E08BCD}"/>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34C613F1-1DBD-59D1-B4DE-497065F22FA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Pasarela Madrid Río con material composite</a:t>
            </a:r>
          </a:p>
        </p:txBody>
      </p:sp>
    </p:spTree>
    <p:extLst>
      <p:ext uri="{BB962C8B-B14F-4D97-AF65-F5344CB8AC3E}">
        <p14:creationId xmlns:p14="http://schemas.microsoft.com/office/powerpoint/2010/main" val="2577971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a:grpSpLocks noChangeAspect="1"/>
          </p:cNvGrpSpPr>
          <p:nvPr/>
        </p:nvGrpSpPr>
        <p:grpSpPr>
          <a:xfrm>
            <a:off x="593725" y="695323"/>
            <a:ext cx="11263313" cy="5980097"/>
            <a:chOff x="36834" y="1106488"/>
            <a:chExt cx="9071670" cy="4816475"/>
          </a:xfrm>
        </p:grpSpPr>
        <p:pic>
          <p:nvPicPr>
            <p:cNvPr id="10" name="Picture 4"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5538"/>
              <a:ext cx="7632700" cy="4770437"/>
            </a:xfrm>
            <a:prstGeom prst="rect">
              <a:avLst/>
            </a:prstGeom>
            <a:noFill/>
            <a:ln w="9525">
              <a:solidFill>
                <a:srgbClr val="CFD8E5"/>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NIGHT_int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248" y="1106488"/>
              <a:ext cx="3047256" cy="1905511"/>
            </a:xfrm>
            <a:prstGeom prst="rect">
              <a:avLst/>
            </a:prstGeom>
            <a:noFill/>
            <a:ln w="9525">
              <a:solidFill>
                <a:srgbClr val="CFD8E5"/>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DAY_int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4" y="4168775"/>
              <a:ext cx="2808288" cy="1754188"/>
            </a:xfrm>
            <a:prstGeom prst="rect">
              <a:avLst/>
            </a:prstGeom>
            <a:noFill/>
            <a:ln w="9525">
              <a:solidFill>
                <a:srgbClr val="CFD8E5"/>
              </a:solidFill>
              <a:miter lim="800000"/>
              <a:headEnd/>
              <a:tailEnd/>
            </a:ln>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50D6AA29-75C6-F7D6-EF4F-91DA4E54AE68}"/>
              </a:ext>
            </a:extLst>
          </p:cNvPr>
          <p:cNvPicPr>
            <a:picLocks noChangeAspect="1"/>
          </p:cNvPicPr>
          <p:nvPr/>
        </p:nvPicPr>
        <p:blipFill>
          <a:blip r:embed="rId5"/>
          <a:stretch>
            <a:fillRect/>
          </a:stretch>
        </p:blipFill>
        <p:spPr>
          <a:xfrm>
            <a:off x="5776440" y="709837"/>
            <a:ext cx="2297149" cy="2365867"/>
          </a:xfrm>
          <a:prstGeom prst="rect">
            <a:avLst/>
          </a:prstGeom>
        </p:spPr>
      </p:pic>
      <p:sp>
        <p:nvSpPr>
          <p:cNvPr id="2" name="2 Marcador de contenido">
            <a:extLst>
              <a:ext uri="{FF2B5EF4-FFF2-40B4-BE49-F238E27FC236}">
                <a16:creationId xmlns:a16="http://schemas.microsoft.com/office/drawing/2014/main" id="{35281135-3DC8-1FBE-7A48-48E81017212B}"/>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1066469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a:extLst>
              <a:ext uri="{FF2B5EF4-FFF2-40B4-BE49-F238E27FC236}">
                <a16:creationId xmlns:a16="http://schemas.microsoft.com/office/drawing/2014/main" id="{0FCBE137-838F-8B29-4750-D920D068AD8D}"/>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grpSp>
        <p:nvGrpSpPr>
          <p:cNvPr id="3" name="9 Grupo">
            <a:extLst>
              <a:ext uri="{FF2B5EF4-FFF2-40B4-BE49-F238E27FC236}">
                <a16:creationId xmlns:a16="http://schemas.microsoft.com/office/drawing/2014/main" id="{65114CFA-0559-D716-06CB-16FA97778807}"/>
              </a:ext>
            </a:extLst>
          </p:cNvPr>
          <p:cNvGrpSpPr>
            <a:grpSpLocks noChangeAspect="1"/>
          </p:cNvGrpSpPr>
          <p:nvPr/>
        </p:nvGrpSpPr>
        <p:grpSpPr bwMode="auto">
          <a:xfrm>
            <a:off x="467544" y="878958"/>
            <a:ext cx="11389494" cy="5669239"/>
            <a:chOff x="88900" y="714375"/>
            <a:chExt cx="10871200" cy="6099175"/>
          </a:xfrm>
        </p:grpSpPr>
        <p:pic>
          <p:nvPicPr>
            <p:cNvPr id="4" name="Picture 2" descr="1199_upper floor_resized">
              <a:extLst>
                <a:ext uri="{FF2B5EF4-FFF2-40B4-BE49-F238E27FC236}">
                  <a16:creationId xmlns:a16="http://schemas.microsoft.com/office/drawing/2014/main" id="{210D2EAB-618C-7AD4-9E3E-70DA790E9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806"/>
            <a:stretch>
              <a:fillRect/>
            </a:stretch>
          </p:blipFill>
          <p:spPr bwMode="auto">
            <a:xfrm>
              <a:off x="88900" y="714375"/>
              <a:ext cx="108712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2C86F468-6994-E9EE-D06F-32F67389B064}"/>
                </a:ext>
              </a:extLst>
            </p:cNvPr>
            <p:cNvSpPr txBox="1">
              <a:spLocks noChangeArrowheads="1"/>
            </p:cNvSpPr>
            <p:nvPr/>
          </p:nvSpPr>
          <p:spPr bwMode="auto">
            <a:xfrm>
              <a:off x="1435100" y="1714500"/>
              <a:ext cx="349250" cy="4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GB" sz="1400" b="1">
                  <a:solidFill>
                    <a:schemeClr val="bg1"/>
                  </a:solidFill>
                </a:rPr>
                <a:t>1</a:t>
              </a:r>
            </a:p>
          </p:txBody>
        </p:sp>
        <p:sp>
          <p:nvSpPr>
            <p:cNvPr id="6" name="Text Box 4">
              <a:extLst>
                <a:ext uri="{FF2B5EF4-FFF2-40B4-BE49-F238E27FC236}">
                  <a16:creationId xmlns:a16="http://schemas.microsoft.com/office/drawing/2014/main" id="{9A8B7FB0-11CB-EA05-5BE7-37C8523A2E3F}"/>
                </a:ext>
              </a:extLst>
            </p:cNvPr>
            <p:cNvSpPr txBox="1">
              <a:spLocks noChangeArrowheads="1"/>
            </p:cNvSpPr>
            <p:nvPr/>
          </p:nvSpPr>
          <p:spPr bwMode="auto">
            <a:xfrm>
              <a:off x="2652713" y="1628775"/>
              <a:ext cx="349250" cy="4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GB" sz="1400" b="1">
                  <a:solidFill>
                    <a:schemeClr val="bg1"/>
                  </a:solidFill>
                </a:rPr>
                <a:t>2</a:t>
              </a:r>
            </a:p>
          </p:txBody>
        </p:sp>
        <p:sp>
          <p:nvSpPr>
            <p:cNvPr id="7" name="Text Box 5">
              <a:extLst>
                <a:ext uri="{FF2B5EF4-FFF2-40B4-BE49-F238E27FC236}">
                  <a16:creationId xmlns:a16="http://schemas.microsoft.com/office/drawing/2014/main" id="{75990650-6C25-AB50-0580-80003051518B}"/>
                </a:ext>
              </a:extLst>
            </p:cNvPr>
            <p:cNvSpPr txBox="1">
              <a:spLocks noChangeArrowheads="1"/>
            </p:cNvSpPr>
            <p:nvPr/>
          </p:nvSpPr>
          <p:spPr bwMode="auto">
            <a:xfrm>
              <a:off x="3784600" y="1641475"/>
              <a:ext cx="349250" cy="4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GB" sz="1400" b="1">
                  <a:solidFill>
                    <a:schemeClr val="bg1"/>
                  </a:solidFill>
                </a:rPr>
                <a:t>3</a:t>
              </a:r>
            </a:p>
          </p:txBody>
        </p:sp>
        <p:sp>
          <p:nvSpPr>
            <p:cNvPr id="8" name="Text Box 6">
              <a:extLst>
                <a:ext uri="{FF2B5EF4-FFF2-40B4-BE49-F238E27FC236}">
                  <a16:creationId xmlns:a16="http://schemas.microsoft.com/office/drawing/2014/main" id="{87F4A222-D294-7C4D-45EB-AFC04945CE57}"/>
                </a:ext>
              </a:extLst>
            </p:cNvPr>
            <p:cNvSpPr txBox="1">
              <a:spLocks noChangeArrowheads="1"/>
            </p:cNvSpPr>
            <p:nvPr/>
          </p:nvSpPr>
          <p:spPr bwMode="auto">
            <a:xfrm>
              <a:off x="6742114" y="2852738"/>
              <a:ext cx="349250" cy="443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GB" sz="1400" b="1">
                  <a:solidFill>
                    <a:schemeClr val="bg1"/>
                  </a:solidFill>
                </a:rPr>
                <a:t>4</a:t>
              </a:r>
            </a:p>
          </p:txBody>
        </p:sp>
      </p:grpSp>
    </p:spTree>
    <p:extLst>
      <p:ext uri="{BB962C8B-B14F-4D97-AF65-F5344CB8AC3E}">
        <p14:creationId xmlns:p14="http://schemas.microsoft.com/office/powerpoint/2010/main" val="3734534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a:grpSpLocks noChangeAspect="1"/>
          </p:cNvGrpSpPr>
          <p:nvPr/>
        </p:nvGrpSpPr>
        <p:grpSpPr>
          <a:xfrm>
            <a:off x="1527063" y="728663"/>
            <a:ext cx="9213507" cy="5917055"/>
            <a:chOff x="360549" y="1196231"/>
            <a:chExt cx="8505825" cy="5462564"/>
          </a:xfrm>
        </p:grpSpPr>
        <p:pic>
          <p:nvPicPr>
            <p:cNvPr id="8" name="5 Marcador de contenido" descr="Imagen_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70579" y="5579295"/>
              <a:ext cx="2220912" cy="1079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368518" y="5579295"/>
              <a:ext cx="1725613" cy="1079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2235417" y="5579295"/>
              <a:ext cx="1828800" cy="1079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6486741" y="5579295"/>
              <a:ext cx="2363788" cy="10795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sequence composed"/>
            <p:cNvPicPr>
              <a:picLocks noChangeAspect="1" noChangeArrowheads="1"/>
            </p:cNvPicPr>
            <p:nvPr/>
          </p:nvPicPr>
          <p:blipFill>
            <a:blip r:embed="rId6">
              <a:extLst>
                <a:ext uri="{28A0092B-C50C-407E-A947-70E740481C1C}">
                  <a14:useLocalDpi xmlns:a14="http://schemas.microsoft.com/office/drawing/2010/main" val="0"/>
                </a:ext>
              </a:extLst>
            </a:blip>
            <a:srcRect t="12511" b="10306"/>
            <a:stretch>
              <a:fillRect/>
            </a:stretch>
          </p:blipFill>
          <p:spPr bwMode="auto">
            <a:xfrm>
              <a:off x="360549" y="1196231"/>
              <a:ext cx="8505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2 Marcador de contenido">
            <a:extLst>
              <a:ext uri="{FF2B5EF4-FFF2-40B4-BE49-F238E27FC236}">
                <a16:creationId xmlns:a16="http://schemas.microsoft.com/office/drawing/2014/main" id="{588A9842-70A9-6BDC-E517-8143BB2BB15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1476993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291421" y="754579"/>
            <a:ext cx="11690396" cy="5877996"/>
            <a:chOff x="604838" y="1177925"/>
            <a:chExt cx="10185400" cy="5121275"/>
          </a:xfrm>
        </p:grpSpPr>
        <p:pic>
          <p:nvPicPr>
            <p:cNvPr id="8" name="Picture 3"/>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604838" y="2885134"/>
              <a:ext cx="4177772" cy="29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863" y="4429125"/>
              <a:ext cx="56435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5468938"/>
              <a:ext cx="56435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5">
              <a:lum contrast="-10000"/>
              <a:extLst>
                <a:ext uri="{28A0092B-C50C-407E-A947-70E740481C1C}">
                  <a14:useLocalDpi xmlns:a14="http://schemas.microsoft.com/office/drawing/2010/main" val="0"/>
                </a:ext>
              </a:extLst>
            </a:blip>
            <a:srcRect l="10632" r="-1677"/>
            <a:stretch>
              <a:fillRect/>
            </a:stretch>
          </p:blipFill>
          <p:spPr bwMode="auto">
            <a:xfrm>
              <a:off x="5006975" y="2849563"/>
              <a:ext cx="57832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5 Imagen" descr="Fig1.jpg"/>
            <p:cNvPicPr>
              <a:picLocks noChangeAspect="1"/>
            </p:cNvPicPr>
            <p:nvPr/>
          </p:nvPicPr>
          <p:blipFill>
            <a:blip r:embed="rId6">
              <a:lum contrast="-10000"/>
              <a:extLst>
                <a:ext uri="{28A0092B-C50C-407E-A947-70E740481C1C}">
                  <a14:useLocalDpi xmlns:a14="http://schemas.microsoft.com/office/drawing/2010/main" val="0"/>
                </a:ext>
              </a:extLst>
            </a:blip>
            <a:srcRect t="6790" b="72360"/>
            <a:stretch>
              <a:fillRect/>
            </a:stretch>
          </p:blipFill>
          <p:spPr bwMode="auto">
            <a:xfrm>
              <a:off x="1249363" y="1177925"/>
              <a:ext cx="94964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2 Marcador de contenido">
            <a:extLst>
              <a:ext uri="{FF2B5EF4-FFF2-40B4-BE49-F238E27FC236}">
                <a16:creationId xmlns:a16="http://schemas.microsoft.com/office/drawing/2014/main" id="{6826653A-E301-71A5-10D7-71BA4FDC836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3539574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3 Imagen" descr="Fig2.jpg"/>
          <p:cNvPicPr>
            <a:picLocks noChangeAspect="1"/>
          </p:cNvPicPr>
          <p:nvPr/>
        </p:nvPicPr>
        <p:blipFill>
          <a:blip r:embed="rId2">
            <a:lum contrast="-10000"/>
            <a:extLst>
              <a:ext uri="{28A0092B-C50C-407E-A947-70E740481C1C}">
                <a14:useLocalDpi xmlns:a14="http://schemas.microsoft.com/office/drawing/2010/main" val="0"/>
              </a:ext>
            </a:extLst>
          </a:blip>
          <a:srcRect t="7291" b="10416"/>
          <a:stretch>
            <a:fillRect/>
          </a:stretch>
        </p:blipFill>
        <p:spPr bwMode="auto">
          <a:xfrm>
            <a:off x="4455886" y="766067"/>
            <a:ext cx="6090936" cy="5866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6 Imagen" descr="3d_cajon.jpg"/>
          <p:cNvPicPr>
            <a:picLocks noChangeAspect="1"/>
          </p:cNvPicPr>
          <p:nvPr/>
        </p:nvPicPr>
        <p:blipFill>
          <a:blip r:embed="rId3">
            <a:lum contrast="-10000"/>
            <a:extLst>
              <a:ext uri="{28A0092B-C50C-407E-A947-70E740481C1C}">
                <a14:useLocalDpi xmlns:a14="http://schemas.microsoft.com/office/drawing/2010/main" val="0"/>
              </a:ext>
            </a:extLst>
          </a:blip>
          <a:srcRect l="17969" t="57735" r="25781" b="10226"/>
          <a:stretch>
            <a:fillRect/>
          </a:stretch>
        </p:blipFill>
        <p:spPr bwMode="auto">
          <a:xfrm>
            <a:off x="1722875" y="1052708"/>
            <a:ext cx="2172903" cy="72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9 Imagen" descr="Seccion 3D.jpg"/>
          <p:cNvPicPr>
            <a:picLocks noChangeAspect="1"/>
          </p:cNvPicPr>
          <p:nvPr/>
        </p:nvPicPr>
        <p:blipFill>
          <a:blip r:embed="rId4">
            <a:lum contrast="-10000"/>
            <a:extLst>
              <a:ext uri="{28A0092B-C50C-407E-A947-70E740481C1C}">
                <a14:useLocalDpi xmlns:a14="http://schemas.microsoft.com/office/drawing/2010/main" val="0"/>
              </a:ext>
            </a:extLst>
          </a:blip>
          <a:srcRect l="17679" t="9447" r="26653" b="13403"/>
          <a:stretch>
            <a:fillRect/>
          </a:stretch>
        </p:blipFill>
        <p:spPr bwMode="auto">
          <a:xfrm>
            <a:off x="1883566" y="2038170"/>
            <a:ext cx="1786637" cy="144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a:lum contrast="-10000"/>
            <a:extLst>
              <a:ext uri="{28A0092B-C50C-407E-A947-70E740481C1C}">
                <a14:useLocalDpi xmlns:a14="http://schemas.microsoft.com/office/drawing/2010/main" val="0"/>
              </a:ext>
            </a:extLst>
          </a:blip>
          <a:srcRect l="6247" r="10428"/>
          <a:stretch>
            <a:fillRect/>
          </a:stretch>
        </p:blipFill>
        <p:spPr bwMode="auto">
          <a:xfrm>
            <a:off x="1850004" y="3534965"/>
            <a:ext cx="1873789" cy="15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3 celosía de fachada"/>
          <p:cNvPicPr>
            <a:picLocks noChangeAspect="1" noChangeArrowheads="1"/>
          </p:cNvPicPr>
          <p:nvPr/>
        </p:nvPicPr>
        <p:blipFill>
          <a:blip r:embed="rId6" cstate="print">
            <a:lum contrast="-10000"/>
            <a:extLst>
              <a:ext uri="{28A0092B-C50C-407E-A947-70E740481C1C}">
                <a14:useLocalDpi xmlns:a14="http://schemas.microsoft.com/office/drawing/2010/main" val="0"/>
              </a:ext>
            </a:extLst>
          </a:blip>
          <a:srcRect/>
          <a:stretch>
            <a:fillRect/>
          </a:stretch>
        </p:blipFill>
        <p:spPr bwMode="auto">
          <a:xfrm>
            <a:off x="1849985" y="5138058"/>
            <a:ext cx="1854844" cy="149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2 Marcador de contenido">
            <a:extLst>
              <a:ext uri="{FF2B5EF4-FFF2-40B4-BE49-F238E27FC236}">
                <a16:creationId xmlns:a16="http://schemas.microsoft.com/office/drawing/2014/main" id="{BA21A134-BAE6-75EB-0B0E-B86DB9F73AA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10634148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5948885C-B03F-7A4A-AE04-D617D9922F00}"/>
              </a:ext>
            </a:extLst>
          </p:cNvPr>
          <p:cNvGrpSpPr>
            <a:grpSpLocks noChangeAspect="1"/>
          </p:cNvGrpSpPr>
          <p:nvPr/>
        </p:nvGrpSpPr>
        <p:grpSpPr>
          <a:xfrm>
            <a:off x="570298" y="728663"/>
            <a:ext cx="10987016" cy="5903912"/>
            <a:chOff x="1833576" y="1484785"/>
            <a:chExt cx="8710316" cy="4680519"/>
          </a:xfrm>
        </p:grpSpPr>
        <p:pic>
          <p:nvPicPr>
            <p:cNvPr id="8" name="Picture 2"/>
            <p:cNvPicPr>
              <a:picLocks noChangeAspect="1" noChangeArrowheads="1"/>
            </p:cNvPicPr>
            <p:nvPr/>
          </p:nvPicPr>
          <p:blipFill>
            <a:blip r:embed="rId2">
              <a:lum contrast="-10000"/>
              <a:extLst>
                <a:ext uri="{28A0092B-C50C-407E-A947-70E740481C1C}">
                  <a14:useLocalDpi xmlns:a14="http://schemas.microsoft.com/office/drawing/2010/main" val="0"/>
                </a:ext>
              </a:extLst>
            </a:blip>
            <a:srcRect r="40601" b="40468"/>
            <a:stretch>
              <a:fillRect/>
            </a:stretch>
          </p:blipFill>
          <p:spPr bwMode="auto">
            <a:xfrm>
              <a:off x="1833576" y="1484785"/>
              <a:ext cx="2619984"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7320137" y="1505648"/>
              <a:ext cx="3223755"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4727849" y="1501114"/>
              <a:ext cx="2322197"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2 Imagen"/>
            <p:cNvPicPr>
              <a:picLocks noChangeAspect="1" noChangeArrowheads="1"/>
            </p:cNvPicPr>
            <p:nvPr/>
          </p:nvPicPr>
          <p:blipFill>
            <a:blip r:embed="rId5">
              <a:lum contrast="-10000"/>
              <a:extLst>
                <a:ext uri="{28A0092B-C50C-407E-A947-70E740481C1C}">
                  <a14:useLocalDpi xmlns:a14="http://schemas.microsoft.com/office/drawing/2010/main" val="0"/>
                </a:ext>
              </a:extLst>
            </a:blip>
            <a:srcRect l="86755" t="15134" b="29662"/>
            <a:stretch>
              <a:fillRect/>
            </a:stretch>
          </p:blipFill>
          <p:spPr bwMode="auto">
            <a:xfrm>
              <a:off x="2954978" y="3065935"/>
              <a:ext cx="1484839"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3 Imagen"/>
            <p:cNvPicPr>
              <a:picLocks noChangeAspect="1" noChangeArrowheads="1"/>
            </p:cNvPicPr>
            <p:nvPr/>
          </p:nvPicPr>
          <p:blipFill>
            <a:blip r:embed="rId5">
              <a:lum contrast="-10000"/>
              <a:extLst>
                <a:ext uri="{28A0092B-C50C-407E-A947-70E740481C1C}">
                  <a14:useLocalDpi xmlns:a14="http://schemas.microsoft.com/office/drawing/2010/main" val="0"/>
                </a:ext>
              </a:extLst>
            </a:blip>
            <a:srcRect l="22974" r="53378" b="26756"/>
            <a:stretch>
              <a:fillRect/>
            </a:stretch>
          </p:blipFill>
          <p:spPr bwMode="auto">
            <a:xfrm>
              <a:off x="4583832" y="3080224"/>
              <a:ext cx="2597996"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6">
              <a:lum contrast="-10000"/>
              <a:extLst>
                <a:ext uri="{28A0092B-C50C-407E-A947-70E740481C1C}">
                  <a14:useLocalDpi xmlns:a14="http://schemas.microsoft.com/office/drawing/2010/main" val="0"/>
                </a:ext>
              </a:extLst>
            </a:blip>
            <a:srcRect l="39168" r="2400"/>
            <a:stretch>
              <a:fillRect/>
            </a:stretch>
          </p:blipFill>
          <p:spPr bwMode="auto">
            <a:xfrm>
              <a:off x="7348603" y="3093602"/>
              <a:ext cx="3193703" cy="123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C:\Documents and Settings\jrm\Escritorio\25 años escuela\Fotos libro\Diagrid\080104_DSC020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1240" y="4663250"/>
              <a:ext cx="2419177" cy="15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18 Imagen" descr="071003_DSC06338.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20640" y="4640983"/>
              <a:ext cx="2419177" cy="15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4 Imagen" descr="071102_DSC01599.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3913" y="4640983"/>
              <a:ext cx="1360789" cy="15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2 Marcador de contenido">
            <a:extLst>
              <a:ext uri="{FF2B5EF4-FFF2-40B4-BE49-F238E27FC236}">
                <a16:creationId xmlns:a16="http://schemas.microsoft.com/office/drawing/2014/main" id="{F5C28DFB-3022-E5FE-51DA-699DA0C1ED1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742956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05AFBC3-9CEF-C352-C377-C7AF11C280C2}"/>
              </a:ext>
            </a:extLst>
          </p:cNvPr>
          <p:cNvGrpSpPr>
            <a:grpSpLocks noChangeAspect="1"/>
          </p:cNvGrpSpPr>
          <p:nvPr/>
        </p:nvGrpSpPr>
        <p:grpSpPr>
          <a:xfrm>
            <a:off x="214135" y="728663"/>
            <a:ext cx="11872645" cy="5724525"/>
            <a:chOff x="1909088" y="1771537"/>
            <a:chExt cx="8433876" cy="4066485"/>
          </a:xfrm>
        </p:grpSpPr>
        <p:pic>
          <p:nvPicPr>
            <p:cNvPr id="8" name="Picture 4"/>
            <p:cNvPicPr>
              <a:picLocks noChangeAspect="1" noChangeArrowheads="1"/>
            </p:cNvPicPr>
            <p:nvPr/>
          </p:nvPicPr>
          <p:blipFill>
            <a:blip r:embed="rId3" cstate="print">
              <a:lum contrast="-10000"/>
              <a:extLst>
                <a:ext uri="{28A0092B-C50C-407E-A947-70E740481C1C}">
                  <a14:useLocalDpi xmlns:a14="http://schemas.microsoft.com/office/drawing/2010/main" val="0"/>
                </a:ext>
              </a:extLst>
            </a:blip>
            <a:srcRect/>
            <a:stretch>
              <a:fillRect/>
            </a:stretch>
          </p:blipFill>
          <p:spPr bwMode="auto">
            <a:xfrm>
              <a:off x="1909088" y="1772816"/>
              <a:ext cx="1306592" cy="101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446852" y="1771538"/>
              <a:ext cx="1280996" cy="101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4954494" y="1773238"/>
              <a:ext cx="1141507" cy="101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6220855" y="1771537"/>
              <a:ext cx="2348281" cy="101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7">
              <a:lum contrast="-10000"/>
              <a:extLst>
                <a:ext uri="{28A0092B-C50C-407E-A947-70E740481C1C}">
                  <a14:useLocalDpi xmlns:a14="http://schemas.microsoft.com/office/drawing/2010/main" val="0"/>
                </a:ext>
              </a:extLst>
            </a:blip>
            <a:srcRect/>
            <a:stretch>
              <a:fillRect/>
            </a:stretch>
          </p:blipFill>
          <p:spPr bwMode="auto">
            <a:xfrm>
              <a:off x="8688289" y="1771537"/>
              <a:ext cx="1654675" cy="138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Documents and Settings\jrm\Escritorio\25 años escuela\Fotos libro\Diagrid\071011_DSC0636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9300" y="3284985"/>
              <a:ext cx="4113013" cy="25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Documents and Settings\jrm\Escritorio\25 años escuela\Fotos libro\Diagrid\080119_IMGP580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5801" y="3284985"/>
              <a:ext cx="4113013" cy="25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2 Marcador de contenido">
            <a:extLst>
              <a:ext uri="{FF2B5EF4-FFF2-40B4-BE49-F238E27FC236}">
                <a16:creationId xmlns:a16="http://schemas.microsoft.com/office/drawing/2014/main" id="{D6ED90CB-F661-B804-9AEF-E7687BAC9FE9}"/>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104957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83426-027A-E8C3-7308-1692E631ADC1}"/>
            </a:ext>
          </a:extLst>
        </p:cNvPr>
        <p:cNvGrpSpPr/>
        <p:nvPr/>
      </p:nvGrpSpPr>
      <p:grpSpPr>
        <a:xfrm>
          <a:off x="0" y="0"/>
          <a:ext cx="0" cy="0"/>
          <a:chOff x="0" y="0"/>
          <a:chExt cx="0" cy="0"/>
        </a:xfrm>
      </p:grpSpPr>
      <p:pic>
        <p:nvPicPr>
          <p:cNvPr id="15" name="Picture 3" descr="C:\Users\hcp\Desktop\UOC Grado Arte\taller de dibujo\Practica FInal\desigualdad 2-bombay-india.jpg">
            <a:extLst>
              <a:ext uri="{FF2B5EF4-FFF2-40B4-BE49-F238E27FC236}">
                <a16:creationId xmlns:a16="http://schemas.microsoft.com/office/drawing/2014/main" id="{74E611B9-D6FA-DE5B-9B5D-769774455A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93" r="380" b="1068"/>
          <a:stretch/>
        </p:blipFill>
        <p:spPr bwMode="auto">
          <a:xfrm>
            <a:off x="1524000" y="10716"/>
            <a:ext cx="9144000" cy="6838154"/>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a:extLst>
              <a:ext uri="{FF2B5EF4-FFF2-40B4-BE49-F238E27FC236}">
                <a16:creationId xmlns:a16="http://schemas.microsoft.com/office/drawing/2014/main" id="{55DAEAE6-AE05-2E69-E0D1-2144F62EA2E1}"/>
              </a:ext>
            </a:extLst>
          </p:cNvPr>
          <p:cNvSpPr/>
          <p:nvPr/>
        </p:nvSpPr>
        <p:spPr>
          <a:xfrm>
            <a:off x="1880128" y="3517974"/>
            <a:ext cx="4608000" cy="33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ABBDA09C-82D1-468D-8EDE-A8DF07B7E03B" descr="ABBDA09C-82D1-468D-8EDE-A8DF07B7E03B">
            <a:extLst>
              <a:ext uri="{FF2B5EF4-FFF2-40B4-BE49-F238E27FC236}">
                <a16:creationId xmlns:a16="http://schemas.microsoft.com/office/drawing/2014/main" id="{0C33D3C3-ECB1-431F-CD8E-5D50E696AB65}"/>
              </a:ext>
            </a:extLst>
          </p:cNvPr>
          <p:cNvPicPr preferRelativeResize="0">
            <a:picLocks noChangeArrowheads="1"/>
          </p:cNvPicPr>
          <p:nvPr/>
        </p:nvPicPr>
        <p:blipFill rotWithShape="1">
          <a:blip r:embed="rId3">
            <a:clrChange>
              <a:clrFrom>
                <a:srgbClr val="FFF8EE"/>
              </a:clrFrom>
              <a:clrTo>
                <a:srgbClr val="FFF8EE">
                  <a:alpha val="0"/>
                </a:srgbClr>
              </a:clrTo>
            </a:clrChange>
            <a:extLst>
              <a:ext uri="{28A0092B-C50C-407E-A947-70E740481C1C}">
                <a14:useLocalDpi xmlns:a14="http://schemas.microsoft.com/office/drawing/2010/main" val="0"/>
              </a:ext>
            </a:extLst>
          </a:blip>
          <a:srcRect l="11339" t="8445" r="18223" b="17362"/>
          <a:stretch/>
        </p:blipFill>
        <p:spPr bwMode="auto">
          <a:xfrm rot="16200000">
            <a:off x="2535112" y="2834937"/>
            <a:ext cx="3315583" cy="47160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4" name="CaixaDeTexto 26">
            <a:extLst>
              <a:ext uri="{FF2B5EF4-FFF2-40B4-BE49-F238E27FC236}">
                <a16:creationId xmlns:a16="http://schemas.microsoft.com/office/drawing/2014/main" id="{5AD03FB3-F644-1604-2E9B-AEBC4F21DAE9}"/>
              </a:ext>
            </a:extLst>
          </p:cNvPr>
          <p:cNvSpPr txBox="1"/>
          <p:nvPr/>
        </p:nvSpPr>
        <p:spPr>
          <a:xfrm>
            <a:off x="10668000" y="651323"/>
            <a:ext cx="1021159" cy="336558"/>
          </a:xfrm>
          <a:prstGeom prst="rect">
            <a:avLst/>
          </a:prstGeom>
          <a:noFill/>
        </p:spPr>
        <p:txBody>
          <a:bodyPr wrap="square" rtlCol="0">
            <a:spAutoFit/>
          </a:bodyPr>
          <a:lstStyle/>
          <a:p>
            <a:pPr algn="r"/>
            <a:r>
              <a:rPr lang="pt-BR" sz="1600" b="1" dirty="0">
                <a:solidFill>
                  <a:srgbClr val="FFC000"/>
                </a:solidFill>
              </a:rPr>
              <a:t>SOCIAL</a:t>
            </a:r>
          </a:p>
        </p:txBody>
      </p:sp>
      <p:sp>
        <p:nvSpPr>
          <p:cNvPr id="2" name="CaixaDeTexto 27">
            <a:extLst>
              <a:ext uri="{FF2B5EF4-FFF2-40B4-BE49-F238E27FC236}">
                <a16:creationId xmlns:a16="http://schemas.microsoft.com/office/drawing/2014/main" id="{554E16E2-6FD5-FBBE-895B-8F93A97AD011}"/>
              </a:ext>
            </a:extLst>
          </p:cNvPr>
          <p:cNvSpPr txBox="1"/>
          <p:nvPr/>
        </p:nvSpPr>
        <p:spPr>
          <a:xfrm>
            <a:off x="-218695" y="5193615"/>
            <a:ext cx="2030799" cy="338554"/>
          </a:xfrm>
          <a:prstGeom prst="rect">
            <a:avLst/>
          </a:prstGeom>
          <a:noFill/>
        </p:spPr>
        <p:txBody>
          <a:bodyPr wrap="square" rtlCol="0">
            <a:spAutoFit/>
          </a:bodyPr>
          <a:lstStyle/>
          <a:p>
            <a:pPr algn="ctr"/>
            <a:r>
              <a:rPr lang="pt-BR" sz="1600" b="1" dirty="0">
                <a:solidFill>
                  <a:schemeClr val="accent2">
                    <a:lumMod val="75000"/>
                  </a:schemeClr>
                </a:solidFill>
              </a:rPr>
              <a:t>SOCIAL</a:t>
            </a:r>
          </a:p>
        </p:txBody>
      </p:sp>
    </p:spTree>
    <p:extLst>
      <p:ext uri="{BB962C8B-B14F-4D97-AF65-F5344CB8AC3E}">
        <p14:creationId xmlns:p14="http://schemas.microsoft.com/office/powerpoint/2010/main" val="3216478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7EF8299D-C82D-0259-D17F-27677D83F777}"/>
              </a:ext>
            </a:extLst>
          </p:cNvPr>
          <p:cNvGrpSpPr>
            <a:grpSpLocks noChangeAspect="1"/>
          </p:cNvGrpSpPr>
          <p:nvPr/>
        </p:nvGrpSpPr>
        <p:grpSpPr>
          <a:xfrm>
            <a:off x="204337" y="817142"/>
            <a:ext cx="11797940" cy="5650560"/>
            <a:chOff x="974804" y="1412776"/>
            <a:chExt cx="9217756" cy="4414795"/>
          </a:xfrm>
        </p:grpSpPr>
        <p:pic>
          <p:nvPicPr>
            <p:cNvPr id="10"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82921" y="3120315"/>
              <a:ext cx="1309638" cy="129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882921" y="4619186"/>
              <a:ext cx="1309639" cy="12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882921" y="1412776"/>
              <a:ext cx="1309638" cy="149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8">
              <a:lum contrast="-10000"/>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8917" b="20624"/>
            <a:stretch>
              <a:fillRect/>
            </a:stretch>
          </p:blipFill>
          <p:spPr bwMode="auto">
            <a:xfrm>
              <a:off x="5087960" y="1413569"/>
              <a:ext cx="2546757" cy="109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0" cstate="print">
              <a:lum contrast="-10000"/>
              <a:extLst>
                <a:ext uri="{28A0092B-C50C-407E-A947-70E740481C1C}">
                  <a14:useLocalDpi xmlns:a14="http://schemas.microsoft.com/office/drawing/2010/main" val="0"/>
                </a:ext>
              </a:extLst>
            </a:blip>
            <a:srcRect/>
            <a:stretch>
              <a:fillRect/>
            </a:stretch>
          </p:blipFill>
          <p:spPr bwMode="auto">
            <a:xfrm>
              <a:off x="974804" y="1412776"/>
              <a:ext cx="3991192" cy="2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1">
              <a:lum contrast="-10000"/>
              <a:extLst>
                <a:ext uri="{28A0092B-C50C-407E-A947-70E740481C1C}">
                  <a14:useLocalDpi xmlns:a14="http://schemas.microsoft.com/office/drawing/2010/main" val="0"/>
                </a:ext>
              </a:extLst>
            </a:blip>
            <a:srcRect/>
            <a:stretch>
              <a:fillRect/>
            </a:stretch>
          </p:blipFill>
          <p:spPr bwMode="auto">
            <a:xfrm>
              <a:off x="5087887" y="2598697"/>
              <a:ext cx="3673310" cy="1575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12">
              <a:lum contrast="-10000"/>
              <a:extLst>
                <a:ext uri="{28A0092B-C50C-407E-A947-70E740481C1C}">
                  <a14:useLocalDpi xmlns:a14="http://schemas.microsoft.com/office/drawing/2010/main" val="0"/>
                </a:ext>
              </a:extLst>
            </a:blip>
            <a:srcRect/>
            <a:stretch>
              <a:fillRect/>
            </a:stretch>
          </p:blipFill>
          <p:spPr bwMode="auto">
            <a:xfrm>
              <a:off x="6382126" y="4259086"/>
              <a:ext cx="2379071" cy="156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2 Marcador de contenido">
            <a:extLst>
              <a:ext uri="{FF2B5EF4-FFF2-40B4-BE49-F238E27FC236}">
                <a16:creationId xmlns:a16="http://schemas.microsoft.com/office/drawing/2014/main" id="{A0A185ED-F13E-7FC4-20F7-6FB3C2B86799}"/>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2109557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334963" y="997847"/>
            <a:ext cx="11522075" cy="5315499"/>
            <a:chOff x="700088" y="1285875"/>
            <a:chExt cx="10037762" cy="4630738"/>
          </a:xfrm>
        </p:grpSpPr>
        <p:pic>
          <p:nvPicPr>
            <p:cNvPr id="8" name="Picture 5"/>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700088" y="1290638"/>
              <a:ext cx="691832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SC063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663" y="1285875"/>
              <a:ext cx="3151187"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DSC000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900" y="3603625"/>
              <a:ext cx="3151188"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2 Marcador de contenido">
            <a:extLst>
              <a:ext uri="{FF2B5EF4-FFF2-40B4-BE49-F238E27FC236}">
                <a16:creationId xmlns:a16="http://schemas.microsoft.com/office/drawing/2014/main" id="{59E3AF9B-37D9-F33E-B985-6174532A1C0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 Details</a:t>
            </a:r>
          </a:p>
        </p:txBody>
      </p:sp>
    </p:spTree>
    <p:extLst>
      <p:ext uri="{BB962C8B-B14F-4D97-AF65-F5344CB8AC3E}">
        <p14:creationId xmlns:p14="http://schemas.microsoft.com/office/powerpoint/2010/main" val="3066257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1139058"/>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8620" b="201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6 Rectángulo">
            <a:extLst>
              <a:ext uri="{FF2B5EF4-FFF2-40B4-BE49-F238E27FC236}">
                <a16:creationId xmlns:a16="http://schemas.microsoft.com/office/drawing/2014/main" id="{A6B40664-0221-686C-3EA3-1B6E631626F9}"/>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E2DB1470-8632-966F-2AE9-39BE523960FF}"/>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3283029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1362679" y="728663"/>
            <a:ext cx="9421974" cy="5903912"/>
            <a:chOff x="652956" y="1411882"/>
            <a:chExt cx="7815755" cy="4897438"/>
          </a:xfrm>
        </p:grpSpPr>
        <p:pic>
          <p:nvPicPr>
            <p:cNvPr id="54275" name="Picture 3" descr="PuentePabellon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73" y="1411882"/>
              <a:ext cx="25658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PuentePabellon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56" y="1416630"/>
              <a:ext cx="5168462"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PuentePabellon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721" y="3982045"/>
              <a:ext cx="515269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78" name="Picture 8" descr="support2"/>
          <p:cNvPicPr>
            <a:picLocks noChangeAspect="1" noChangeArrowheads="1"/>
          </p:cNvPicPr>
          <p:nvPr/>
        </p:nvPicPr>
        <p:blipFill>
          <a:blip r:embed="rId6">
            <a:extLst>
              <a:ext uri="{28A0092B-C50C-407E-A947-70E740481C1C}">
                <a14:useLocalDpi xmlns:a14="http://schemas.microsoft.com/office/drawing/2010/main" val="0"/>
              </a:ext>
            </a:extLst>
          </a:blip>
          <a:srcRect r="1324" b="22075"/>
          <a:stretch>
            <a:fillRect/>
          </a:stretch>
        </p:blipFill>
        <p:spPr bwMode="auto">
          <a:xfrm>
            <a:off x="9987456" y="6381752"/>
            <a:ext cx="4690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a:extLst>
              <a:ext uri="{FF2B5EF4-FFF2-40B4-BE49-F238E27FC236}">
                <a16:creationId xmlns:a16="http://schemas.microsoft.com/office/drawing/2014/main" id="{D479F115-6A32-249E-0A81-33683E85B89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 Structural Project</a:t>
            </a:r>
          </a:p>
        </p:txBody>
      </p:sp>
    </p:spTree>
    <p:extLst>
      <p:ext uri="{BB962C8B-B14F-4D97-AF65-F5344CB8AC3E}">
        <p14:creationId xmlns:p14="http://schemas.microsoft.com/office/powerpoint/2010/main" val="1439120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descr="DSC01792.JPG">
            <a:extLst>
              <a:ext uri="{FF2B5EF4-FFF2-40B4-BE49-F238E27FC236}">
                <a16:creationId xmlns:a16="http://schemas.microsoft.com/office/drawing/2014/main" id="{D6A2C04F-F870-07F2-A266-BC3075A16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 t="12618" r="197" b="25408"/>
          <a:stretch/>
        </p:blipFill>
        <p:spPr bwMode="auto">
          <a:xfrm>
            <a:off x="-12027" y="17676"/>
            <a:ext cx="12179975" cy="684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a:extLst>
              <a:ext uri="{FF2B5EF4-FFF2-40B4-BE49-F238E27FC236}">
                <a16:creationId xmlns:a16="http://schemas.microsoft.com/office/drawing/2014/main" id="{9CCBB9F0-9D78-201E-2DEC-495135300BCE}"/>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6623A4A1-568C-C001-3A49-FC3009D966C6}"/>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430970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9EF8D-98D9-48F6-6C91-9092013AD510}"/>
            </a:ext>
          </a:extLst>
        </p:cNvPr>
        <p:cNvGrpSpPr/>
        <p:nvPr/>
      </p:nvGrpSpPr>
      <p:grpSpPr>
        <a:xfrm>
          <a:off x="0" y="0"/>
          <a:ext cx="0" cy="0"/>
          <a:chOff x="0" y="0"/>
          <a:chExt cx="0" cy="0"/>
        </a:xfrm>
      </p:grpSpPr>
      <p:sp>
        <p:nvSpPr>
          <p:cNvPr id="2" name="10 Rectángulo">
            <a:extLst>
              <a:ext uri="{FF2B5EF4-FFF2-40B4-BE49-F238E27FC236}">
                <a16:creationId xmlns:a16="http://schemas.microsoft.com/office/drawing/2014/main" id="{2B465AF5-F814-F1C8-AFC2-6AB803DB7459}"/>
              </a:ext>
            </a:extLst>
          </p:cNvPr>
          <p:cNvSpPr>
            <a:spLocks noChangeArrowheads="1"/>
          </p:cNvSpPr>
          <p:nvPr/>
        </p:nvSpPr>
        <p:spPr bwMode="auto">
          <a:xfrm>
            <a:off x="7194301" y="164638"/>
            <a:ext cx="4950372"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0" hangingPunct="0"/>
            <a:r>
              <a:rPr lang="it-IT" sz="1467" i="1" dirty="0">
                <a:latin typeface="Lato" panose="020F0502020204030203" pitchFamily="34" charset="0"/>
                <a:ea typeface="Lato" panose="020F0502020204030203" pitchFamily="34" charset="0"/>
                <a:cs typeface="Lato" panose="020F0502020204030203" pitchFamily="34" charset="0"/>
              </a:rPr>
              <a:t>Zaragoza Expo 2008. Pavilion Bridge</a:t>
            </a:r>
          </a:p>
        </p:txBody>
      </p:sp>
      <p:pic>
        <p:nvPicPr>
          <p:cNvPr id="3" name="5 Imagen" descr="aDSC01830_2.JPG">
            <a:extLst>
              <a:ext uri="{FF2B5EF4-FFF2-40B4-BE49-F238E27FC236}">
                <a16:creationId xmlns:a16="http://schemas.microsoft.com/office/drawing/2014/main" id="{8F1B33CF-AD85-DC52-2CA4-AA69526B58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 t="17710" r="5" b="20171"/>
          <a:stretch/>
        </p:blipFill>
        <p:spPr bwMode="auto">
          <a:xfrm>
            <a:off x="-12669" y="-3"/>
            <a:ext cx="12278863" cy="69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a:extLst>
              <a:ext uri="{FF2B5EF4-FFF2-40B4-BE49-F238E27FC236}">
                <a16:creationId xmlns:a16="http://schemas.microsoft.com/office/drawing/2014/main" id="{9B6816F2-35D7-6048-0B4D-5CD4968E141F}"/>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9E0025F8-40C9-FE1F-D3E8-89D72CAE470D}"/>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2066409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EB33D-21DE-7BBB-5455-F83E14DE06D1}"/>
            </a:ext>
          </a:extLst>
        </p:cNvPr>
        <p:cNvGrpSpPr/>
        <p:nvPr/>
      </p:nvGrpSpPr>
      <p:grpSpPr>
        <a:xfrm>
          <a:off x="0" y="0"/>
          <a:ext cx="0" cy="0"/>
          <a:chOff x="0" y="0"/>
          <a:chExt cx="0" cy="0"/>
        </a:xfrm>
      </p:grpSpPr>
      <p:pic>
        <p:nvPicPr>
          <p:cNvPr id="6" name="Picture 4" descr="DSC02545">
            <a:extLst>
              <a:ext uri="{FF2B5EF4-FFF2-40B4-BE49-F238E27FC236}">
                <a16:creationId xmlns:a16="http://schemas.microsoft.com/office/drawing/2014/main" id="{2AA174C6-0CA1-41C4-EC35-FC63BA9EA5B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65" b="23365"/>
          <a:stretch/>
        </p:blipFill>
        <p:spPr bwMode="auto">
          <a:xfrm>
            <a:off x="-12028" y="17676"/>
            <a:ext cx="12179974" cy="68403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a:extLst>
              <a:ext uri="{FF2B5EF4-FFF2-40B4-BE49-F238E27FC236}">
                <a16:creationId xmlns:a16="http://schemas.microsoft.com/office/drawing/2014/main" id="{28087EC3-B973-295C-4C09-1E6A19672A8A}"/>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893E2FCB-D7E0-6977-855A-8B93FF06AD8E}"/>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37238433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C03A3-23ED-F7E5-FB4D-7C7D3748486A}"/>
            </a:ext>
          </a:extLst>
        </p:cNvPr>
        <p:cNvGrpSpPr/>
        <p:nvPr/>
      </p:nvGrpSpPr>
      <p:grpSpPr>
        <a:xfrm>
          <a:off x="0" y="0"/>
          <a:ext cx="0" cy="0"/>
          <a:chOff x="0" y="0"/>
          <a:chExt cx="0" cy="0"/>
        </a:xfrm>
      </p:grpSpPr>
      <p:pic>
        <p:nvPicPr>
          <p:cNvPr id="2" name="Picture 4">
            <a:extLst>
              <a:ext uri="{FF2B5EF4-FFF2-40B4-BE49-F238E27FC236}">
                <a16:creationId xmlns:a16="http://schemas.microsoft.com/office/drawing/2014/main" id="{C3779F12-5A95-C744-E874-616FDE7FFB7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22" b="24312"/>
          <a:stretch/>
        </p:blipFill>
        <p:spPr bwMode="auto">
          <a:xfrm>
            <a:off x="-12028" y="17676"/>
            <a:ext cx="12179974" cy="684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6 Rectángulo">
            <a:extLst>
              <a:ext uri="{FF2B5EF4-FFF2-40B4-BE49-F238E27FC236}">
                <a16:creationId xmlns:a16="http://schemas.microsoft.com/office/drawing/2014/main" id="{35F35943-3474-8D5E-2243-A1AC142598DA}"/>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ABB15A90-C4BF-74E2-FC42-6B69D870643B}"/>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3244728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DE571-F0D8-C1A6-1AA0-113FB340FE6B}"/>
            </a:ext>
          </a:extLst>
        </p:cNvPr>
        <p:cNvGrpSpPr/>
        <p:nvPr/>
      </p:nvGrpSpPr>
      <p:grpSpPr>
        <a:xfrm>
          <a:off x="0" y="0"/>
          <a:ext cx="0" cy="0"/>
          <a:chOff x="0" y="0"/>
          <a:chExt cx="0" cy="0"/>
        </a:xfrm>
      </p:grpSpPr>
      <p:pic>
        <p:nvPicPr>
          <p:cNvPr id="3" name="4 Imagen" descr="aDSC02082_2.JPG">
            <a:extLst>
              <a:ext uri="{FF2B5EF4-FFF2-40B4-BE49-F238E27FC236}">
                <a16:creationId xmlns:a16="http://schemas.microsoft.com/office/drawing/2014/main" id="{5197BD2D-BB21-EE70-4912-291D63BC20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582" b="21991"/>
          <a:stretch/>
        </p:blipFill>
        <p:spPr bwMode="auto">
          <a:xfrm>
            <a:off x="12024" y="17677"/>
            <a:ext cx="12167950" cy="684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6 Rectángulo">
            <a:extLst>
              <a:ext uri="{FF2B5EF4-FFF2-40B4-BE49-F238E27FC236}">
                <a16:creationId xmlns:a16="http://schemas.microsoft.com/office/drawing/2014/main" id="{BC6FEA37-9D93-2C50-962D-BB474334928F}"/>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97CF1DAE-423B-0DF8-841E-DFF99F5CD62E}"/>
              </a:ext>
            </a:extLst>
          </p:cNvPr>
          <p:cNvSpPr txBox="1">
            <a:spLocks/>
          </p:cNvSpPr>
          <p:nvPr/>
        </p:nvSpPr>
        <p:spPr>
          <a:xfrm>
            <a:off x="-12027" y="17676"/>
            <a:ext cx="121920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s-ES" sz="2800" dirty="0">
                <a:solidFill>
                  <a:schemeClr val="bg1"/>
                </a:solidFill>
              </a:rPr>
              <a:t>Zaragoza Expo 2008. Pavilion Bridge. </a:t>
            </a:r>
            <a:r>
              <a:rPr lang="es-ES" sz="2800" dirty="0" err="1">
                <a:solidFill>
                  <a:schemeClr val="bg1"/>
                </a:solidFill>
              </a:rPr>
              <a:t>Construction</a:t>
            </a:r>
            <a:r>
              <a:rPr lang="es-ES" sz="2800" dirty="0">
                <a:solidFill>
                  <a:schemeClr val="bg1"/>
                </a:solidFill>
              </a:rPr>
              <a:t> </a:t>
            </a:r>
            <a:r>
              <a:rPr lang="es-ES" sz="2800" dirty="0" err="1">
                <a:solidFill>
                  <a:schemeClr val="bg1"/>
                </a:solidFill>
              </a:rPr>
              <a:t>Process</a:t>
            </a:r>
            <a:r>
              <a:rPr lang="es-ES" sz="2800" dirty="0">
                <a:solidFill>
                  <a:schemeClr val="bg1"/>
                </a:solidFill>
              </a:rPr>
              <a:t>: </a:t>
            </a:r>
            <a:r>
              <a:rPr lang="es-ES" sz="2800" dirty="0" err="1">
                <a:solidFill>
                  <a:schemeClr val="bg1"/>
                </a:solidFill>
              </a:rPr>
              <a:t>Launching</a:t>
            </a:r>
            <a:r>
              <a:rPr lang="es-ES" sz="2800" dirty="0">
                <a:solidFill>
                  <a:schemeClr val="bg1"/>
                </a:solidFill>
              </a:rPr>
              <a:t> </a:t>
            </a:r>
          </a:p>
        </p:txBody>
      </p:sp>
    </p:spTree>
    <p:extLst>
      <p:ext uri="{BB962C8B-B14F-4D97-AF65-F5344CB8AC3E}">
        <p14:creationId xmlns:p14="http://schemas.microsoft.com/office/powerpoint/2010/main" val="2248060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2 Imagen" descr="080529_DesdePIIIMilenio 009_2.jpg"/>
          <p:cNvPicPr>
            <a:picLocks noChangeAspect="1"/>
          </p:cNvPicPr>
          <p:nvPr/>
        </p:nvPicPr>
        <p:blipFill>
          <a:blip r:embed="rId3">
            <a:extLst>
              <a:ext uri="{28A0092B-C50C-407E-A947-70E740481C1C}">
                <a14:useLocalDpi xmlns:a14="http://schemas.microsoft.com/office/drawing/2010/main" val="0"/>
              </a:ext>
            </a:extLst>
          </a:blip>
          <a:srcRect t="18343" r="2074" b="20087"/>
          <a:stretch>
            <a:fillRect/>
          </a:stretch>
        </p:blipFill>
        <p:spPr bwMode="auto">
          <a:xfrm>
            <a:off x="1522936" y="3466252"/>
            <a:ext cx="9216000" cy="314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descr="Alzado"/>
          <p:cNvPicPr>
            <a:picLocks noChangeAspect="1" noChangeArrowheads="1"/>
          </p:cNvPicPr>
          <p:nvPr/>
        </p:nvPicPr>
        <p:blipFill>
          <a:blip r:embed="rId4">
            <a:lum bright="-24000"/>
            <a:extLst>
              <a:ext uri="{28A0092B-C50C-407E-A947-70E740481C1C}">
                <a14:useLocalDpi xmlns:a14="http://schemas.microsoft.com/office/drawing/2010/main" val="0"/>
              </a:ext>
            </a:extLst>
          </a:blip>
          <a:srcRect l="1228" t="16849" b="7492"/>
          <a:stretch>
            <a:fillRect/>
          </a:stretch>
        </p:blipFill>
        <p:spPr bwMode="auto">
          <a:xfrm>
            <a:off x="1522998" y="757685"/>
            <a:ext cx="9216000" cy="2556054"/>
          </a:xfrm>
          <a:prstGeom prst="rect">
            <a:avLst/>
          </a:prstGeom>
          <a:noFill/>
          <a:ln w="9525">
            <a:solidFill>
              <a:srgbClr val="3E3C3E"/>
            </a:solidFill>
            <a:miter lim="800000"/>
            <a:headEnd/>
            <a:tailEnd/>
          </a:ln>
          <a:extLst>
            <a:ext uri="{909E8E84-426E-40DD-AFC4-6F175D3DCCD1}">
              <a14:hiddenFill xmlns:a14="http://schemas.microsoft.com/office/drawing/2010/main">
                <a:solidFill>
                  <a:srgbClr val="FFFFFF"/>
                </a:solidFill>
              </a14:hiddenFill>
            </a:ext>
          </a:extLst>
        </p:spPr>
      </p:pic>
      <p:sp>
        <p:nvSpPr>
          <p:cNvPr id="2" name="2 Marcador de contenido">
            <a:extLst>
              <a:ext uri="{FF2B5EF4-FFF2-40B4-BE49-F238E27FC236}">
                <a16:creationId xmlns:a16="http://schemas.microsoft.com/office/drawing/2014/main" id="{31F9CC7D-3E88-570C-B339-1F8F0B97AE74}"/>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it-IT" sz="2800" dirty="0">
                <a:solidFill>
                  <a:schemeClr val="tx1">
                    <a:lumMod val="65000"/>
                    <a:lumOff val="35000"/>
                  </a:schemeClr>
                </a:solidFill>
              </a:rPr>
              <a:t>Zaragoza Expo 2008. Pavilion Bridge</a:t>
            </a:r>
          </a:p>
        </p:txBody>
      </p:sp>
    </p:spTree>
    <p:extLst>
      <p:ext uri="{BB962C8B-B14F-4D97-AF65-F5344CB8AC3E}">
        <p14:creationId xmlns:p14="http://schemas.microsoft.com/office/powerpoint/2010/main" val="4246623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96857-9581-F864-944B-D6D13A6360D7}"/>
            </a:ext>
          </a:extLst>
        </p:cNvPr>
        <p:cNvGrpSpPr/>
        <p:nvPr/>
      </p:nvGrpSpPr>
      <p:grpSpPr>
        <a:xfrm>
          <a:off x="0" y="0"/>
          <a:ext cx="0" cy="0"/>
          <a:chOff x="0" y="0"/>
          <a:chExt cx="0" cy="0"/>
        </a:xfrm>
      </p:grpSpPr>
      <p:pic>
        <p:nvPicPr>
          <p:cNvPr id="17411" name="Picture 3">
            <a:extLst>
              <a:ext uri="{FF2B5EF4-FFF2-40B4-BE49-F238E27FC236}">
                <a16:creationId xmlns:a16="http://schemas.microsoft.com/office/drawing/2014/main" id="{5C813595-F683-6A0F-6355-17CF58B005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92" b="1"/>
          <a:stretch/>
        </p:blipFill>
        <p:spPr bwMode="auto">
          <a:xfrm>
            <a:off x="1515281" y="0"/>
            <a:ext cx="9161437"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a:extLst>
              <a:ext uri="{FF2B5EF4-FFF2-40B4-BE49-F238E27FC236}">
                <a16:creationId xmlns:a16="http://schemas.microsoft.com/office/drawing/2014/main" id="{77ABAF8B-93AC-7207-895D-098B0FA447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0"/>
          <a:stretch/>
        </p:blipFill>
        <p:spPr bwMode="auto">
          <a:xfrm>
            <a:off x="839417" y="-90166"/>
            <a:ext cx="10253663" cy="694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86459DE5-2D3F-45F7-A782-A2590ABEC1A0" descr="86459DE5-2D3F-45F7-A782-A2590ABEC1A0">
            <a:extLst>
              <a:ext uri="{FF2B5EF4-FFF2-40B4-BE49-F238E27FC236}">
                <a16:creationId xmlns:a16="http://schemas.microsoft.com/office/drawing/2014/main" id="{A60DFEB1-87FE-59E1-1BC1-609CBD96B192}"/>
              </a:ext>
            </a:extLst>
          </p:cNvPr>
          <p:cNvPicPr>
            <a:picLocks noChangeAspect="1" noChangeArrowheads="1"/>
          </p:cNvPicPr>
          <p:nvPr/>
        </p:nvPicPr>
        <p:blipFill rotWithShape="1">
          <a:blip r:embed="rId5">
            <a:clrChange>
              <a:clrFrom>
                <a:srgbClr val="D7CDCB"/>
              </a:clrFrom>
              <a:clrTo>
                <a:srgbClr val="D7CDCB">
                  <a:alpha val="0"/>
                </a:srgbClr>
              </a:clrTo>
            </a:clrChange>
            <a:extLst>
              <a:ext uri="{28A0092B-C50C-407E-A947-70E740481C1C}">
                <a14:useLocalDpi xmlns:a14="http://schemas.microsoft.com/office/drawing/2010/main" val="0"/>
              </a:ext>
            </a:extLst>
          </a:blip>
          <a:srcRect l="9896" t="4973" r="7287" b="11959"/>
          <a:stretch/>
        </p:blipFill>
        <p:spPr bwMode="auto">
          <a:xfrm rot="16200000">
            <a:off x="2742709" y="-1207089"/>
            <a:ext cx="6858001" cy="927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B38A828B-A039-1DF6-FA21-3598BB243986}"/>
              </a:ext>
            </a:extLst>
          </p:cNvPr>
          <p:cNvSpPr txBox="1"/>
          <p:nvPr/>
        </p:nvSpPr>
        <p:spPr>
          <a:xfrm>
            <a:off x="7688187" y="1570142"/>
            <a:ext cx="609485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rPr>
              <a:t>ENVIRONMENTAL</a:t>
            </a:r>
          </a:p>
        </p:txBody>
      </p:sp>
      <p:sp>
        <p:nvSpPr>
          <p:cNvPr id="4" name="CaixaDeTexto 27">
            <a:extLst>
              <a:ext uri="{FF2B5EF4-FFF2-40B4-BE49-F238E27FC236}">
                <a16:creationId xmlns:a16="http://schemas.microsoft.com/office/drawing/2014/main" id="{DA6AA3DF-0771-56AB-0357-92D5E027D342}"/>
              </a:ext>
            </a:extLst>
          </p:cNvPr>
          <p:cNvSpPr txBox="1"/>
          <p:nvPr/>
        </p:nvSpPr>
        <p:spPr>
          <a:xfrm>
            <a:off x="-218695" y="5193615"/>
            <a:ext cx="2030799" cy="336558"/>
          </a:xfrm>
          <a:prstGeom prst="rect">
            <a:avLst/>
          </a:prstGeom>
          <a:noFill/>
        </p:spPr>
        <p:txBody>
          <a:bodyPr wrap="square" rtlCol="0">
            <a:spAutoFit/>
          </a:bodyPr>
          <a:lstStyle/>
          <a:p>
            <a:pPr algn="ctr"/>
            <a:r>
              <a:rPr lang="pt-BR" sz="1600" b="1" dirty="0">
                <a:solidFill>
                  <a:schemeClr val="accent2">
                    <a:lumMod val="75000"/>
                  </a:schemeClr>
                </a:solidFill>
              </a:rPr>
              <a:t>ECONOMICAL</a:t>
            </a:r>
          </a:p>
        </p:txBody>
      </p:sp>
    </p:spTree>
    <p:extLst>
      <p:ext uri="{BB962C8B-B14F-4D97-AF65-F5344CB8AC3E}">
        <p14:creationId xmlns:p14="http://schemas.microsoft.com/office/powerpoint/2010/main" val="1623577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1776480" y="1297356"/>
            <a:ext cx="8640000" cy="4432747"/>
            <a:chOff x="63500" y="1285875"/>
            <a:chExt cx="10370691" cy="5320677"/>
          </a:xfrm>
        </p:grpSpPr>
        <p:sp>
          <p:nvSpPr>
            <p:cNvPr id="8" name="AutoShape 61"/>
            <p:cNvSpPr>
              <a:spLocks noChangeArrowheads="1"/>
            </p:cNvSpPr>
            <p:nvPr/>
          </p:nvSpPr>
          <p:spPr bwMode="auto">
            <a:xfrm>
              <a:off x="9362629" y="6130206"/>
              <a:ext cx="1071562" cy="393700"/>
            </a:xfrm>
            <a:prstGeom prst="flowChartAlternateProcess">
              <a:avLst/>
            </a:prstGeom>
            <a:noFill/>
            <a:ln w="9525">
              <a:noFill/>
              <a:miter lim="800000"/>
              <a:headEnd/>
              <a:tailEnd/>
            </a:ln>
          </p:spPr>
          <p:txBody>
            <a:bodyPr/>
            <a:lstStyle/>
            <a:p>
              <a:pPr algn="ctr"/>
              <a:r>
                <a:rPr lang="es-ES" i="1" dirty="0">
                  <a:solidFill>
                    <a:srgbClr val="002060"/>
                  </a:solidFill>
                  <a:latin typeface="DTLCaspariST" pitchFamily="2" charset="0"/>
                </a:rPr>
                <a:t>Time</a:t>
              </a:r>
            </a:p>
          </p:txBody>
        </p:sp>
        <p:cxnSp>
          <p:nvCxnSpPr>
            <p:cNvPr id="9" name="AutoShape 54"/>
            <p:cNvCxnSpPr>
              <a:cxnSpLocks noChangeShapeType="1"/>
            </p:cNvCxnSpPr>
            <p:nvPr/>
          </p:nvCxnSpPr>
          <p:spPr bwMode="auto">
            <a:xfrm rot="10800000">
              <a:off x="2733675" y="4162425"/>
              <a:ext cx="771525" cy="0"/>
            </a:xfrm>
            <a:prstGeom prst="straightConnector1">
              <a:avLst/>
            </a:prstGeom>
            <a:noFill/>
            <a:ln w="9525">
              <a:noFill/>
              <a:round/>
              <a:headEnd/>
              <a:tailEnd type="triangle" w="med" len="med"/>
            </a:ln>
          </p:spPr>
        </p:cxnSp>
        <p:cxnSp>
          <p:nvCxnSpPr>
            <p:cNvPr id="10" name="AutoShape 60"/>
            <p:cNvCxnSpPr>
              <a:cxnSpLocks noChangeShapeType="1"/>
            </p:cNvCxnSpPr>
            <p:nvPr/>
          </p:nvCxnSpPr>
          <p:spPr bwMode="auto">
            <a:xfrm flipV="1">
              <a:off x="63500" y="5848350"/>
              <a:ext cx="10080625" cy="0"/>
            </a:xfrm>
            <a:prstGeom prst="straightConnector1">
              <a:avLst/>
            </a:prstGeom>
            <a:noFill/>
            <a:ln w="9525">
              <a:solidFill>
                <a:srgbClr val="FF0000"/>
              </a:solidFill>
              <a:round/>
              <a:headEnd/>
              <a:tailEnd type="triangle" w="med" len="med"/>
            </a:ln>
          </p:spPr>
        </p:cxnSp>
        <p:sp>
          <p:nvSpPr>
            <p:cNvPr id="11" name="AutoShape 43"/>
            <p:cNvSpPr>
              <a:spLocks noChangeArrowheads="1"/>
            </p:cNvSpPr>
            <p:nvPr/>
          </p:nvSpPr>
          <p:spPr bwMode="auto">
            <a:xfrm>
              <a:off x="428625" y="1285875"/>
              <a:ext cx="1428750" cy="1000125"/>
            </a:xfrm>
            <a:prstGeom prst="flowChartAlternateProcess">
              <a:avLst/>
            </a:prstGeom>
            <a:noFill/>
            <a:ln w="15875">
              <a:solidFill>
                <a:srgbClr val="FFFF00"/>
              </a:solidFill>
              <a:miter lim="800000"/>
              <a:headEnd/>
              <a:tailEnd/>
            </a:ln>
          </p:spPr>
          <p:txBody>
            <a:bodyPr tIns="54000" bIns="54000" anchor="ctr" anchorCtr="1"/>
            <a:lstStyle/>
            <a:p>
              <a:pPr algn="ctr">
                <a:spcAft>
                  <a:spcPts val="600"/>
                </a:spcAft>
                <a:defRPr/>
              </a:pPr>
              <a:r>
                <a:rPr lang="en-GB" sz="1400" dirty="0">
                  <a:solidFill>
                    <a:srgbClr val="002060"/>
                  </a:solidFill>
                  <a:latin typeface="DTLCaspariST" pitchFamily="2" charset="0"/>
                </a:rPr>
                <a:t>Decision for construction</a:t>
              </a:r>
              <a:endParaRPr lang="en-GB" sz="1400" dirty="0">
                <a:solidFill>
                  <a:srgbClr val="002060"/>
                </a:solidFill>
                <a:effectLst>
                  <a:outerShdw blurRad="38100" dist="38100" dir="2700000" algn="tl">
                    <a:srgbClr val="000000">
                      <a:alpha val="43137"/>
                    </a:srgbClr>
                  </a:outerShdw>
                </a:effectLst>
                <a:latin typeface="DTLCaspariST" pitchFamily="2" charset="0"/>
              </a:endParaRPr>
            </a:p>
          </p:txBody>
        </p:sp>
        <p:cxnSp>
          <p:nvCxnSpPr>
            <p:cNvPr id="12" name="56 Conector recto"/>
            <p:cNvCxnSpPr>
              <a:cxnSpLocks noChangeShapeType="1"/>
            </p:cNvCxnSpPr>
            <p:nvPr/>
          </p:nvCxnSpPr>
          <p:spPr bwMode="auto">
            <a:xfrm rot="5400000">
              <a:off x="9571038" y="5848350"/>
              <a:ext cx="287338" cy="1587"/>
            </a:xfrm>
            <a:prstGeom prst="line">
              <a:avLst/>
            </a:prstGeom>
            <a:noFill/>
            <a:ln w="19050" algn="ctr">
              <a:solidFill>
                <a:srgbClr val="FF0000"/>
              </a:solidFill>
              <a:round/>
              <a:headEnd/>
              <a:tailEnd/>
            </a:ln>
          </p:spPr>
        </p:cxnSp>
        <p:sp>
          <p:nvSpPr>
            <p:cNvPr id="13" name="15 CuadroTexto"/>
            <p:cNvSpPr txBox="1">
              <a:spLocks noChangeArrowheads="1"/>
            </p:cNvSpPr>
            <p:nvPr/>
          </p:nvSpPr>
          <p:spPr bwMode="auto">
            <a:xfrm>
              <a:off x="142875" y="5978525"/>
              <a:ext cx="10001250" cy="628027"/>
            </a:xfrm>
            <a:prstGeom prst="rect">
              <a:avLst/>
            </a:prstGeom>
            <a:noFill/>
            <a:ln w="9525">
              <a:noFill/>
              <a:miter lim="800000"/>
              <a:headEnd/>
              <a:tailEnd/>
            </a:ln>
          </p:spPr>
          <p:txBody>
            <a:bodyPr>
              <a:spAutoFit/>
            </a:bodyPr>
            <a:lstStyle/>
            <a:p>
              <a:pPr defTabSz="412750">
                <a:tabLst>
                  <a:tab pos="412750" algn="l"/>
                </a:tabLst>
              </a:pPr>
              <a:r>
                <a:rPr lang="en-GB" sz="1400">
                  <a:solidFill>
                    <a:srgbClr val="002060"/>
                  </a:solidFill>
                  <a:latin typeface="DTLCaspariST" pitchFamily="2" charset="0"/>
                </a:rPr>
                <a:t>0	5	10	15	20	25	30	35	40	45	50	55	60	65	70	75	80	85	90	95	100	110	120	</a:t>
              </a:r>
            </a:p>
          </p:txBody>
        </p:sp>
        <p:cxnSp>
          <p:nvCxnSpPr>
            <p:cNvPr id="14" name="16 Conector angular"/>
            <p:cNvCxnSpPr>
              <a:cxnSpLocks noChangeShapeType="1"/>
              <a:stCxn id="11" idx="1"/>
            </p:cNvCxnSpPr>
            <p:nvPr/>
          </p:nvCxnSpPr>
          <p:spPr bwMode="auto">
            <a:xfrm rot="10800000" flipV="1">
              <a:off x="274638" y="1785938"/>
              <a:ext cx="153987" cy="3986212"/>
            </a:xfrm>
            <a:prstGeom prst="bentConnector2">
              <a:avLst/>
            </a:prstGeom>
            <a:noFill/>
            <a:ln w="15875" algn="ctr">
              <a:solidFill>
                <a:srgbClr val="FFFF00"/>
              </a:solidFill>
              <a:round/>
              <a:headEnd/>
              <a:tailEnd type="arrow" w="med" len="med"/>
            </a:ln>
          </p:spPr>
        </p:cxnSp>
        <p:sp>
          <p:nvSpPr>
            <p:cNvPr id="15" name="14 Elipse"/>
            <p:cNvSpPr/>
            <p:nvPr/>
          </p:nvSpPr>
          <p:spPr bwMode="auto">
            <a:xfrm>
              <a:off x="203200" y="5783263"/>
              <a:ext cx="142875" cy="142875"/>
            </a:xfrm>
            <a:prstGeom prst="ellipse">
              <a:avLst/>
            </a:prstGeom>
            <a:solidFill>
              <a:srgbClr val="FFFF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cxnSp>
          <p:nvCxnSpPr>
            <p:cNvPr id="16" name="56 Conector recto"/>
            <p:cNvCxnSpPr>
              <a:cxnSpLocks noChangeShapeType="1"/>
            </p:cNvCxnSpPr>
            <p:nvPr/>
          </p:nvCxnSpPr>
          <p:spPr bwMode="auto">
            <a:xfrm rot="5400000">
              <a:off x="9571038" y="5856288"/>
              <a:ext cx="287337" cy="1587"/>
            </a:xfrm>
            <a:prstGeom prst="line">
              <a:avLst/>
            </a:prstGeom>
            <a:noFill/>
            <a:ln w="19050" algn="ctr">
              <a:solidFill>
                <a:srgbClr val="FF0000"/>
              </a:solidFill>
              <a:round/>
              <a:headEnd/>
              <a:tailEnd/>
            </a:ln>
          </p:spPr>
        </p:cxnSp>
        <p:sp>
          <p:nvSpPr>
            <p:cNvPr id="17" name="AutoShape 44"/>
            <p:cNvSpPr>
              <a:spLocks noChangeArrowheads="1"/>
            </p:cNvSpPr>
            <p:nvPr/>
          </p:nvSpPr>
          <p:spPr bwMode="auto">
            <a:xfrm>
              <a:off x="642938" y="2579688"/>
              <a:ext cx="1543050" cy="473075"/>
            </a:xfrm>
            <a:prstGeom prst="flowChartAlternateProcess">
              <a:avLst/>
            </a:prstGeom>
            <a:noFill/>
            <a:ln w="15875">
              <a:solidFill>
                <a:srgbClr val="FFC000"/>
              </a:solidFill>
              <a:miter lim="800000"/>
              <a:headEnd/>
              <a:tailEnd/>
            </a:ln>
          </p:spPr>
          <p:txBody>
            <a:bodyPr/>
            <a:lstStyle/>
            <a:p>
              <a:pPr algn="ctr"/>
              <a:r>
                <a:rPr lang="en-GB" sz="1400" dirty="0">
                  <a:solidFill>
                    <a:srgbClr val="002060"/>
                  </a:solidFill>
                  <a:latin typeface="DTLCaspariST" pitchFamily="2" charset="0"/>
                </a:rPr>
                <a:t>Design</a:t>
              </a:r>
            </a:p>
          </p:txBody>
        </p:sp>
        <p:cxnSp>
          <p:nvCxnSpPr>
            <p:cNvPr id="18" name="16 Conector angular"/>
            <p:cNvCxnSpPr>
              <a:cxnSpLocks noChangeShapeType="1"/>
              <a:stCxn id="17" idx="1"/>
            </p:cNvCxnSpPr>
            <p:nvPr/>
          </p:nvCxnSpPr>
          <p:spPr bwMode="auto">
            <a:xfrm rot="10800000" flipV="1">
              <a:off x="403225" y="2816225"/>
              <a:ext cx="239713" cy="2963863"/>
            </a:xfrm>
            <a:prstGeom prst="bentConnector2">
              <a:avLst/>
            </a:prstGeom>
            <a:noFill/>
            <a:ln w="15875" algn="ctr">
              <a:solidFill>
                <a:srgbClr val="FFC000"/>
              </a:solidFill>
              <a:round/>
              <a:headEnd/>
              <a:tailEnd type="arrow" w="med" len="med"/>
            </a:ln>
          </p:spPr>
        </p:cxnSp>
        <p:sp>
          <p:nvSpPr>
            <p:cNvPr id="19" name="18 Elipse"/>
            <p:cNvSpPr/>
            <p:nvPr/>
          </p:nvSpPr>
          <p:spPr bwMode="auto">
            <a:xfrm>
              <a:off x="331788" y="5794375"/>
              <a:ext cx="142875" cy="142875"/>
            </a:xfrm>
            <a:prstGeom prst="ellipse">
              <a:avLst/>
            </a:prstGeom>
            <a:solidFill>
              <a:srgbClr val="FF99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20" name="AutoShape 45"/>
            <p:cNvSpPr>
              <a:spLocks noChangeArrowheads="1"/>
            </p:cNvSpPr>
            <p:nvPr/>
          </p:nvSpPr>
          <p:spPr bwMode="auto">
            <a:xfrm>
              <a:off x="1000125" y="3344863"/>
              <a:ext cx="1800225" cy="511175"/>
            </a:xfrm>
            <a:prstGeom prst="flowChartAlternateProcess">
              <a:avLst/>
            </a:prstGeom>
            <a:noFill/>
            <a:ln w="15875">
              <a:solidFill>
                <a:srgbClr val="008000"/>
              </a:solidFill>
              <a:miter lim="800000"/>
              <a:headEnd/>
              <a:tailEnd/>
            </a:ln>
          </p:spPr>
          <p:txBody>
            <a:bodyPr anchor="ctr" anchorCtr="1"/>
            <a:lstStyle/>
            <a:p>
              <a:pPr algn="ctr"/>
              <a:r>
                <a:rPr lang="en-GB" sz="1400" dirty="0">
                  <a:solidFill>
                    <a:srgbClr val="002060"/>
                  </a:solidFill>
                  <a:latin typeface="DTLCaspariST" pitchFamily="2" charset="0"/>
                </a:rPr>
                <a:t>Construction</a:t>
              </a:r>
            </a:p>
          </p:txBody>
        </p:sp>
        <p:cxnSp>
          <p:nvCxnSpPr>
            <p:cNvPr id="21" name="16 Conector angular"/>
            <p:cNvCxnSpPr>
              <a:cxnSpLocks noChangeShapeType="1"/>
            </p:cNvCxnSpPr>
            <p:nvPr/>
          </p:nvCxnSpPr>
          <p:spPr bwMode="auto">
            <a:xfrm rot="10800000" flipV="1">
              <a:off x="536575" y="3600450"/>
              <a:ext cx="441325" cy="2166938"/>
            </a:xfrm>
            <a:prstGeom prst="bentConnector2">
              <a:avLst/>
            </a:prstGeom>
            <a:noFill/>
            <a:ln w="15875" algn="ctr">
              <a:solidFill>
                <a:srgbClr val="008000"/>
              </a:solidFill>
              <a:round/>
              <a:headEnd/>
              <a:tailEnd type="arrow" w="med" len="med"/>
            </a:ln>
          </p:spPr>
        </p:cxnSp>
        <p:cxnSp>
          <p:nvCxnSpPr>
            <p:cNvPr id="22" name="16 Conector angular"/>
            <p:cNvCxnSpPr>
              <a:cxnSpLocks noChangeShapeType="1"/>
              <a:stCxn id="20" idx="1"/>
            </p:cNvCxnSpPr>
            <p:nvPr/>
          </p:nvCxnSpPr>
          <p:spPr bwMode="auto">
            <a:xfrm rot="10800000" flipV="1">
              <a:off x="620713" y="3600450"/>
              <a:ext cx="379412" cy="2171700"/>
            </a:xfrm>
            <a:prstGeom prst="bentConnector2">
              <a:avLst/>
            </a:prstGeom>
            <a:noFill/>
            <a:ln w="15875" algn="ctr">
              <a:solidFill>
                <a:srgbClr val="008000"/>
              </a:solidFill>
              <a:round/>
              <a:headEnd/>
              <a:tailEnd type="arrow" w="med" len="med"/>
            </a:ln>
          </p:spPr>
        </p:cxnSp>
        <p:sp>
          <p:nvSpPr>
            <p:cNvPr id="23" name="22 Elipse"/>
            <p:cNvSpPr/>
            <p:nvPr/>
          </p:nvSpPr>
          <p:spPr bwMode="auto">
            <a:xfrm>
              <a:off x="473075"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24" name="23 Elipse"/>
            <p:cNvSpPr/>
            <p:nvPr/>
          </p:nvSpPr>
          <p:spPr bwMode="auto">
            <a:xfrm>
              <a:off x="557213"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cxnSp>
          <p:nvCxnSpPr>
            <p:cNvPr id="25" name="16 Conector angular"/>
            <p:cNvCxnSpPr>
              <a:cxnSpLocks noChangeShapeType="1"/>
            </p:cNvCxnSpPr>
            <p:nvPr/>
          </p:nvCxnSpPr>
          <p:spPr bwMode="auto">
            <a:xfrm rot="10800000" flipV="1">
              <a:off x="690563" y="4891088"/>
              <a:ext cx="1323975" cy="900112"/>
            </a:xfrm>
            <a:prstGeom prst="bentConnector2">
              <a:avLst/>
            </a:prstGeom>
            <a:noFill/>
            <a:ln w="15875" algn="ctr">
              <a:solidFill>
                <a:srgbClr val="FF0000"/>
              </a:solidFill>
              <a:round/>
              <a:headEnd/>
              <a:tailEnd type="arrow" w="med" len="med"/>
            </a:ln>
          </p:spPr>
        </p:cxnSp>
        <p:sp>
          <p:nvSpPr>
            <p:cNvPr id="26" name="25 Elipse"/>
            <p:cNvSpPr/>
            <p:nvPr/>
          </p:nvSpPr>
          <p:spPr bwMode="auto">
            <a:xfrm>
              <a:off x="625475" y="579596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27" name="26 Elipse"/>
            <p:cNvSpPr/>
            <p:nvPr/>
          </p:nvSpPr>
          <p:spPr bwMode="auto">
            <a:xfrm>
              <a:off x="9640888" y="578961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28" name="AutoShape 46"/>
            <p:cNvSpPr>
              <a:spLocks noChangeArrowheads="1"/>
            </p:cNvSpPr>
            <p:nvPr/>
          </p:nvSpPr>
          <p:spPr bwMode="auto">
            <a:xfrm>
              <a:off x="2014538" y="4392613"/>
              <a:ext cx="6343650" cy="977900"/>
            </a:xfrm>
            <a:prstGeom prst="flowChartAlternateProcess">
              <a:avLst/>
            </a:prstGeom>
            <a:solidFill>
              <a:srgbClr val="FF0000">
                <a:alpha val="45882"/>
              </a:srgbClr>
            </a:solidFill>
            <a:ln w="15875">
              <a:solidFill>
                <a:srgbClr val="FF0000"/>
              </a:solidFill>
              <a:miter lim="800000"/>
              <a:headEnd/>
              <a:tailEnd/>
            </a:ln>
          </p:spPr>
          <p:txBody>
            <a:bodyPr anchor="ctr"/>
            <a:lstStyle/>
            <a:p>
              <a:pPr algn="ctr"/>
              <a:r>
                <a:rPr lang="en-GB" sz="2000" dirty="0">
                  <a:solidFill>
                    <a:srgbClr val="002060"/>
                  </a:solidFill>
                  <a:latin typeface="DTLCaspariST" pitchFamily="2" charset="0"/>
                </a:rPr>
                <a:t>Life span</a:t>
              </a:r>
            </a:p>
          </p:txBody>
        </p:sp>
        <p:cxnSp>
          <p:nvCxnSpPr>
            <p:cNvPr id="29" name="56 Conector angular"/>
            <p:cNvCxnSpPr>
              <a:cxnSpLocks noChangeShapeType="1"/>
            </p:cNvCxnSpPr>
            <p:nvPr/>
          </p:nvCxnSpPr>
          <p:spPr bwMode="auto">
            <a:xfrm>
              <a:off x="8358188" y="4892675"/>
              <a:ext cx="1354137" cy="908050"/>
            </a:xfrm>
            <a:prstGeom prst="bentConnector2">
              <a:avLst/>
            </a:prstGeom>
            <a:noFill/>
            <a:ln w="15875" algn="ctr">
              <a:solidFill>
                <a:srgbClr val="FF0000"/>
              </a:solidFill>
              <a:round/>
              <a:headEnd/>
              <a:tailEnd type="arrow" w="med" len="med"/>
            </a:ln>
          </p:spPr>
        </p:cxnSp>
        <p:sp>
          <p:nvSpPr>
            <p:cNvPr id="30" name="29 Elipse"/>
            <p:cNvSpPr/>
            <p:nvPr/>
          </p:nvSpPr>
          <p:spPr bwMode="auto">
            <a:xfrm>
              <a:off x="9702800" y="5778500"/>
              <a:ext cx="142875" cy="142875"/>
            </a:xfrm>
            <a:prstGeom prst="ellipse">
              <a:avLst/>
            </a:prstGeom>
            <a:solidFill>
              <a:srgbClr val="00206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31" name="30 Elipse"/>
            <p:cNvSpPr/>
            <p:nvPr/>
          </p:nvSpPr>
          <p:spPr bwMode="auto">
            <a:xfrm>
              <a:off x="6072188" y="5772150"/>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a:solidFill>
                  <a:srgbClr val="002060"/>
                </a:solidFill>
                <a:effectLst>
                  <a:outerShdw blurRad="38100" dist="38100" dir="2700000" algn="tl">
                    <a:srgbClr val="000000">
                      <a:alpha val="43137"/>
                    </a:srgbClr>
                  </a:outerShdw>
                </a:effectLst>
                <a:latin typeface="Arial" charset="0"/>
              </a:endParaRPr>
            </a:p>
          </p:txBody>
        </p:sp>
        <p:sp>
          <p:nvSpPr>
            <p:cNvPr id="32" name="31 Flecha derecha"/>
            <p:cNvSpPr/>
            <p:nvPr/>
          </p:nvSpPr>
          <p:spPr bwMode="auto">
            <a:xfrm>
              <a:off x="629280" y="5846168"/>
              <a:ext cx="5871542" cy="226037"/>
            </a:xfrm>
            <a:prstGeom prst="rightArrow">
              <a:avLst/>
            </a:prstGeom>
            <a:solidFill>
              <a:srgbClr val="009900"/>
            </a:solidFill>
            <a:ln w="9525" cap="flat" cmpd="sng" algn="ctr">
              <a:solidFill>
                <a:schemeClr val="tx1"/>
              </a:solidFill>
              <a:prstDash val="solid"/>
              <a:round/>
              <a:headEnd type="none" w="med" len="med"/>
              <a:tailEnd type="none" w="med" len="med"/>
            </a:ln>
            <a:effectLst/>
          </p:spPr>
          <p:txBody>
            <a:bodyPr/>
            <a:lstStyle/>
            <a:p>
              <a:pPr>
                <a:defRPr/>
              </a:pPr>
              <a:endParaRPr lang="en-GB">
                <a:solidFill>
                  <a:srgbClr val="002060"/>
                </a:solidFill>
                <a:latin typeface="Arial" charset="0"/>
              </a:endParaRPr>
            </a:p>
          </p:txBody>
        </p:sp>
      </p:grpSp>
      <p:sp>
        <p:nvSpPr>
          <p:cNvPr id="4" name="2 Marcador de contenido">
            <a:extLst>
              <a:ext uri="{FF2B5EF4-FFF2-40B4-BE49-F238E27FC236}">
                <a16:creationId xmlns:a16="http://schemas.microsoft.com/office/drawing/2014/main" id="{E6613AF8-613E-0E5F-07A7-C23E4B5839A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Widening of Los Santos Bridge</a:t>
            </a:r>
            <a:endParaRPr lang="it-IT" sz="2800" dirty="0">
              <a:solidFill>
                <a:schemeClr val="tx1">
                  <a:lumMod val="65000"/>
                  <a:lumOff val="35000"/>
                </a:schemeClr>
              </a:solidFill>
            </a:endParaRPr>
          </a:p>
        </p:txBody>
      </p:sp>
      <p:pic>
        <p:nvPicPr>
          <p:cNvPr id="5" name="Imagen 4">
            <a:extLst>
              <a:ext uri="{FF2B5EF4-FFF2-40B4-BE49-F238E27FC236}">
                <a16:creationId xmlns:a16="http://schemas.microsoft.com/office/drawing/2014/main" id="{DB9B78E1-63EC-A9BF-B746-A2E3B5FE065B}"/>
              </a:ext>
            </a:extLst>
          </p:cNvPr>
          <p:cNvPicPr>
            <a:picLocks noChangeAspect="1"/>
          </p:cNvPicPr>
          <p:nvPr/>
        </p:nvPicPr>
        <p:blipFill>
          <a:blip r:embed="rId3"/>
          <a:stretch>
            <a:fillRect/>
          </a:stretch>
        </p:blipFill>
        <p:spPr>
          <a:xfrm>
            <a:off x="478010" y="744161"/>
            <a:ext cx="11267492" cy="5903912"/>
          </a:xfrm>
          <a:prstGeom prst="rect">
            <a:avLst/>
          </a:prstGeom>
          <a:solidFill>
            <a:schemeClr val="bg1"/>
          </a:solidFill>
        </p:spPr>
      </p:pic>
    </p:spTree>
    <p:extLst>
      <p:ext uri="{BB962C8B-B14F-4D97-AF65-F5344CB8AC3E}">
        <p14:creationId xmlns:p14="http://schemas.microsoft.com/office/powerpoint/2010/main" val="29181344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644BD-A1CB-17A2-DD82-0857DD7418AB}"/>
            </a:ext>
          </a:extLst>
        </p:cNvPr>
        <p:cNvGrpSpPr/>
        <p:nvPr/>
      </p:nvGrpSpPr>
      <p:grpSpPr>
        <a:xfrm>
          <a:off x="0" y="0"/>
          <a:ext cx="0" cy="0"/>
          <a:chOff x="0" y="0"/>
          <a:chExt cx="0" cy="0"/>
        </a:xfrm>
      </p:grpSpPr>
      <p:pic>
        <p:nvPicPr>
          <p:cNvPr id="3" name="Picture 6" descr="Resultado de imagen de puente de rande">
            <a:extLst>
              <a:ext uri="{FF2B5EF4-FFF2-40B4-BE49-F238E27FC236}">
                <a16:creationId xmlns:a16="http://schemas.microsoft.com/office/drawing/2014/main" id="{EC4E9304-BB13-79A7-E8F1-2A1930DCE5F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9" r="1824" b="12510"/>
          <a:stretch/>
        </p:blipFill>
        <p:spPr bwMode="auto">
          <a:xfrm>
            <a:off x="0" y="1"/>
            <a:ext cx="12192000" cy="6840323"/>
          </a:xfrm>
          <a:prstGeom prst="rect">
            <a:avLst/>
          </a:prstGeom>
          <a:noFill/>
          <a:extLst>
            <a:ext uri="{909E8E84-426E-40DD-AFC4-6F175D3DCCD1}">
              <a14:hiddenFill xmlns:a14="http://schemas.microsoft.com/office/drawing/2010/main">
                <a:solidFill>
                  <a:srgbClr val="FFFFFF"/>
                </a:solidFill>
              </a14:hiddenFill>
            </a:ext>
          </a:extLst>
        </p:spPr>
      </p:pic>
      <p:sp>
        <p:nvSpPr>
          <p:cNvPr id="4" name="6 Rectángulo">
            <a:extLst>
              <a:ext uri="{FF2B5EF4-FFF2-40B4-BE49-F238E27FC236}">
                <a16:creationId xmlns:a16="http://schemas.microsoft.com/office/drawing/2014/main" id="{20A16997-DFFB-E97C-0711-B2619D3409DE}"/>
              </a:ext>
            </a:extLst>
          </p:cNvPr>
          <p:cNvSpPr/>
          <p:nvPr/>
        </p:nvSpPr>
        <p:spPr>
          <a:xfrm rot="5400000" flipH="1">
            <a:off x="5343860" y="-5343864"/>
            <a:ext cx="1492252" cy="12179976"/>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Marcador de contenido">
            <a:extLst>
              <a:ext uri="{FF2B5EF4-FFF2-40B4-BE49-F238E27FC236}">
                <a16:creationId xmlns:a16="http://schemas.microsoft.com/office/drawing/2014/main" id="{82D03A4D-A4DC-436E-DFDC-999F126FE623}"/>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4089849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2AE1-2538-592C-2C1F-09B247695B2D}"/>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2F7E2B75-153F-9606-0D7D-C25BB7B585C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pic>
        <p:nvPicPr>
          <p:cNvPr id="4" name="Imagen 4">
            <a:extLst>
              <a:ext uri="{FF2B5EF4-FFF2-40B4-BE49-F238E27FC236}">
                <a16:creationId xmlns:a16="http://schemas.microsoft.com/office/drawing/2014/main" id="{9ACF1E3D-CA18-FDA2-BE53-887B1ED90EA3}"/>
              </a:ext>
            </a:extLst>
          </p:cNvPr>
          <p:cNvPicPr>
            <a:picLocks noChangeAspect="1"/>
          </p:cNvPicPr>
          <p:nvPr/>
        </p:nvPicPr>
        <p:blipFill rotWithShape="1">
          <a:blip r:embed="rId2"/>
          <a:srcRect l="1818"/>
          <a:stretch/>
        </p:blipFill>
        <p:spPr>
          <a:xfrm>
            <a:off x="1514096" y="789658"/>
            <a:ext cx="9197447" cy="5837698"/>
          </a:xfrm>
          <a:prstGeom prst="rect">
            <a:avLst/>
          </a:prstGeom>
        </p:spPr>
      </p:pic>
    </p:spTree>
    <p:extLst>
      <p:ext uri="{BB962C8B-B14F-4D97-AF65-F5344CB8AC3E}">
        <p14:creationId xmlns:p14="http://schemas.microsoft.com/office/powerpoint/2010/main" val="28746009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20C7-7AF6-BD50-5831-43D0AF2E732E}"/>
            </a:ext>
          </a:extLst>
        </p:cNvPr>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8883CE8F-1668-5DA2-AB05-7ABC5F743EB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grpSp>
        <p:nvGrpSpPr>
          <p:cNvPr id="4" name="Grupo 3">
            <a:extLst>
              <a:ext uri="{FF2B5EF4-FFF2-40B4-BE49-F238E27FC236}">
                <a16:creationId xmlns:a16="http://schemas.microsoft.com/office/drawing/2014/main" id="{A90A318A-A479-4BA1-9D1A-814D3131AC51}"/>
              </a:ext>
            </a:extLst>
          </p:cNvPr>
          <p:cNvGrpSpPr>
            <a:grpSpLocks noChangeAspect="1"/>
          </p:cNvGrpSpPr>
          <p:nvPr/>
        </p:nvGrpSpPr>
        <p:grpSpPr>
          <a:xfrm>
            <a:off x="3617573" y="730509"/>
            <a:ext cx="5012403" cy="5902066"/>
            <a:chOff x="2555776" y="1676400"/>
            <a:chExt cx="4014952" cy="4727575"/>
          </a:xfrm>
        </p:grpSpPr>
        <p:pic>
          <p:nvPicPr>
            <p:cNvPr id="5" name="Picture 5" descr="01_Rande_SOLUCION 2-ALR-1">
              <a:extLst>
                <a:ext uri="{FF2B5EF4-FFF2-40B4-BE49-F238E27FC236}">
                  <a16:creationId xmlns:a16="http://schemas.microsoft.com/office/drawing/2014/main" id="{8E91EDE5-4BB7-C8B0-B92D-A337000FA63F}"/>
                </a:ext>
              </a:extLst>
            </p:cNvPr>
            <p:cNvPicPr>
              <a:picLocks noChangeAspect="1" noChangeArrowheads="1"/>
            </p:cNvPicPr>
            <p:nvPr/>
          </p:nvPicPr>
          <p:blipFill>
            <a:blip r:embed="rId2" cstate="print">
              <a:lum bright="-18000"/>
              <a:extLst>
                <a:ext uri="{28A0092B-C50C-407E-A947-70E740481C1C}">
                  <a14:useLocalDpi xmlns:a14="http://schemas.microsoft.com/office/drawing/2010/main" val="0"/>
                </a:ext>
              </a:extLst>
            </a:blip>
            <a:srcRect l="25249" t="50447" r="19020" b="37930"/>
            <a:stretch>
              <a:fillRect/>
            </a:stretch>
          </p:blipFill>
          <p:spPr bwMode="auto">
            <a:xfrm>
              <a:off x="2555776" y="1676400"/>
              <a:ext cx="397291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01_Rande_SOLUCION 1-ALE-1">
              <a:extLst>
                <a:ext uri="{FF2B5EF4-FFF2-40B4-BE49-F238E27FC236}">
                  <a16:creationId xmlns:a16="http://schemas.microsoft.com/office/drawing/2014/main" id="{D042A391-1B1A-35C2-504B-D66389CB410D}"/>
                </a:ext>
              </a:extLst>
            </p:cNvPr>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27806" t="50685" r="16631" b="38025"/>
            <a:stretch>
              <a:fillRect/>
            </a:stretch>
          </p:blipFill>
          <p:spPr bwMode="auto">
            <a:xfrm>
              <a:off x="2555776" y="3276601"/>
              <a:ext cx="3972910" cy="1381125"/>
            </a:xfrm>
            <a:prstGeom prst="rect">
              <a:avLst/>
            </a:prstGeom>
            <a:noFill/>
            <a:ln w="9525">
              <a:solidFill>
                <a:srgbClr val="AEBDF4"/>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figura 1">
              <a:extLst>
                <a:ext uri="{FF2B5EF4-FFF2-40B4-BE49-F238E27FC236}">
                  <a16:creationId xmlns:a16="http://schemas.microsoft.com/office/drawing/2014/main" id="{723DDDDA-238D-BB68-3453-0C0921894FCE}"/>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t="54062" b="29462"/>
            <a:stretch>
              <a:fillRect/>
            </a:stretch>
          </p:blipFill>
          <p:spPr bwMode="auto">
            <a:xfrm>
              <a:off x="2555776" y="4854575"/>
              <a:ext cx="401495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9">
            <a:extLst>
              <a:ext uri="{FF2B5EF4-FFF2-40B4-BE49-F238E27FC236}">
                <a16:creationId xmlns:a16="http://schemas.microsoft.com/office/drawing/2014/main" id="{AAE42CD5-6024-E287-30ED-7BED6277DC2F}"/>
              </a:ext>
            </a:extLst>
          </p:cNvPr>
          <p:cNvSpPr>
            <a:spLocks noChangeArrowheads="1"/>
          </p:cNvSpPr>
          <p:nvPr/>
        </p:nvSpPr>
        <p:spPr bwMode="auto">
          <a:xfrm rot="16200000">
            <a:off x="114859" y="3512265"/>
            <a:ext cx="5902067"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Possibilities to improve the capacity of existing structure</a:t>
            </a:r>
          </a:p>
        </p:txBody>
      </p:sp>
    </p:spTree>
    <p:extLst>
      <p:ext uri="{BB962C8B-B14F-4D97-AF65-F5344CB8AC3E}">
        <p14:creationId xmlns:p14="http://schemas.microsoft.com/office/powerpoint/2010/main" val="3459834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0204"/>
          <a:stretch>
            <a:fillRect/>
          </a:stretch>
        </p:blipFill>
        <p:spPr bwMode="auto">
          <a:xfrm>
            <a:off x="4822082" y="3645959"/>
            <a:ext cx="2530837" cy="876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581561" y="836712"/>
            <a:ext cx="7024843" cy="143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2" name="Picture 2"/>
          <p:cNvPicPr>
            <a:picLocks noChangeAspect="1" noChangeArrowheads="1"/>
          </p:cNvPicPr>
          <p:nvPr/>
        </p:nvPicPr>
        <p:blipFill>
          <a:blip r:embed="rId5">
            <a:extLst>
              <a:ext uri="{28A0092B-C50C-407E-A947-70E740481C1C}">
                <a14:useLocalDpi xmlns:a14="http://schemas.microsoft.com/office/drawing/2010/main" val="0"/>
              </a:ext>
            </a:extLst>
          </a:blip>
          <a:srcRect t="9647" b="10289"/>
          <a:stretch>
            <a:fillRect/>
          </a:stretch>
        </p:blipFill>
        <p:spPr bwMode="auto">
          <a:xfrm>
            <a:off x="2693126" y="4733252"/>
            <a:ext cx="6796156" cy="17920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4693" name="Picture 6"/>
          <p:cNvPicPr>
            <a:picLocks noChangeAspect="1" noChangeArrowheads="1"/>
          </p:cNvPicPr>
          <p:nvPr/>
        </p:nvPicPr>
        <p:blipFill>
          <a:blip r:embed="rId6">
            <a:extLst>
              <a:ext uri="{28A0092B-C50C-407E-A947-70E740481C1C}">
                <a14:useLocalDpi xmlns:a14="http://schemas.microsoft.com/office/drawing/2010/main" val="0"/>
              </a:ext>
            </a:extLst>
          </a:blip>
          <a:srcRect t="30746" r="9459" b="38506"/>
          <a:stretch>
            <a:fillRect/>
          </a:stretch>
        </p:blipFill>
        <p:spPr bwMode="auto">
          <a:xfrm>
            <a:off x="5822978" y="2889940"/>
            <a:ext cx="3797437" cy="58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4" name="Line 8"/>
          <p:cNvSpPr>
            <a:spLocks noChangeShapeType="1"/>
          </p:cNvSpPr>
          <p:nvPr/>
        </p:nvSpPr>
        <p:spPr bwMode="auto">
          <a:xfrm>
            <a:off x="6074457" y="724118"/>
            <a:ext cx="8618" cy="5873872"/>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4695" name="Line 9"/>
          <p:cNvSpPr>
            <a:spLocks noChangeShapeType="1"/>
          </p:cNvSpPr>
          <p:nvPr/>
        </p:nvSpPr>
        <p:spPr bwMode="auto">
          <a:xfrm>
            <a:off x="8007804" y="2357854"/>
            <a:ext cx="0" cy="3961077"/>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4696" name="Line 10"/>
          <p:cNvSpPr>
            <a:spLocks noChangeShapeType="1"/>
          </p:cNvSpPr>
          <p:nvPr/>
        </p:nvSpPr>
        <p:spPr bwMode="auto">
          <a:xfrm>
            <a:off x="7262080" y="2636913"/>
            <a:ext cx="0" cy="3961077"/>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14697" name="Text Box 11"/>
          <p:cNvSpPr txBox="1">
            <a:spLocks noChangeArrowheads="1"/>
          </p:cNvSpPr>
          <p:nvPr/>
        </p:nvSpPr>
        <p:spPr bwMode="auto">
          <a:xfrm>
            <a:off x="1641448" y="2604359"/>
            <a:ext cx="4441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spcBef>
                <a:spcPct val="50000"/>
              </a:spcBef>
              <a:defRPr b="1">
                <a:solidFill>
                  <a:srgbClr val="3C3D56"/>
                </a:solidFill>
                <a:latin typeface="DTLCaspariST" pitchFamily="2" charset="0"/>
              </a:defRPr>
            </a:lvl1pPr>
            <a:lvl2pPr marL="742950" indent="-285750" algn="r">
              <a:spcBef>
                <a:spcPct val="50000"/>
              </a:spcBef>
              <a:defRPr b="1">
                <a:solidFill>
                  <a:srgbClr val="3C3D56"/>
                </a:solidFill>
                <a:latin typeface="DTLCaspariST" pitchFamily="2" charset="0"/>
              </a:defRPr>
            </a:lvl2pPr>
            <a:lvl3pPr marL="1143000" indent="-228600" algn="r">
              <a:spcBef>
                <a:spcPct val="50000"/>
              </a:spcBef>
              <a:defRPr b="1">
                <a:solidFill>
                  <a:srgbClr val="3C3D56"/>
                </a:solidFill>
                <a:latin typeface="DTLCaspariST" pitchFamily="2" charset="0"/>
              </a:defRPr>
            </a:lvl3pPr>
            <a:lvl4pPr marL="1600200" indent="-228600" algn="r">
              <a:spcBef>
                <a:spcPct val="50000"/>
              </a:spcBef>
              <a:defRPr b="1">
                <a:solidFill>
                  <a:srgbClr val="3C3D56"/>
                </a:solidFill>
                <a:latin typeface="DTLCaspariST" pitchFamily="2" charset="0"/>
              </a:defRPr>
            </a:lvl4pPr>
            <a:lvl5pPr marL="2057400" indent="-228600" algn="r">
              <a:spcBef>
                <a:spcPct val="50000"/>
              </a:spcBef>
              <a:defRPr b="1">
                <a:solidFill>
                  <a:srgbClr val="3C3D56"/>
                </a:solidFill>
                <a:latin typeface="DTLCaspariST" pitchFamily="2" charset="0"/>
              </a:defRPr>
            </a:lvl5pPr>
            <a:lvl6pPr marL="2514600" indent="-228600" algn="r" eaLnBrk="0" fontAlgn="base" hangingPunct="0">
              <a:spcBef>
                <a:spcPct val="50000"/>
              </a:spcBef>
              <a:spcAft>
                <a:spcPct val="0"/>
              </a:spcAft>
              <a:defRPr b="1">
                <a:solidFill>
                  <a:srgbClr val="3C3D56"/>
                </a:solidFill>
                <a:latin typeface="DTLCaspariST" pitchFamily="2" charset="0"/>
              </a:defRPr>
            </a:lvl6pPr>
            <a:lvl7pPr marL="2971800" indent="-228600" algn="r" eaLnBrk="0" fontAlgn="base" hangingPunct="0">
              <a:spcBef>
                <a:spcPct val="50000"/>
              </a:spcBef>
              <a:spcAft>
                <a:spcPct val="0"/>
              </a:spcAft>
              <a:defRPr b="1">
                <a:solidFill>
                  <a:srgbClr val="3C3D56"/>
                </a:solidFill>
                <a:latin typeface="DTLCaspariST" pitchFamily="2" charset="0"/>
              </a:defRPr>
            </a:lvl7pPr>
            <a:lvl8pPr marL="3429000" indent="-228600" algn="r" eaLnBrk="0" fontAlgn="base" hangingPunct="0">
              <a:spcBef>
                <a:spcPct val="50000"/>
              </a:spcBef>
              <a:spcAft>
                <a:spcPct val="0"/>
              </a:spcAft>
              <a:defRPr b="1">
                <a:solidFill>
                  <a:srgbClr val="3C3D56"/>
                </a:solidFill>
                <a:latin typeface="DTLCaspariST" pitchFamily="2" charset="0"/>
              </a:defRPr>
            </a:lvl8pPr>
            <a:lvl9pPr marL="3886200" indent="-228600" algn="r" eaLnBrk="0" fontAlgn="base" hangingPunct="0">
              <a:spcBef>
                <a:spcPct val="50000"/>
              </a:spcBef>
              <a:spcAft>
                <a:spcPct val="0"/>
              </a:spcAft>
              <a:defRPr b="1">
                <a:solidFill>
                  <a:srgbClr val="3C3D56"/>
                </a:solidFill>
                <a:latin typeface="DTLCaspariST" pitchFamily="2" charset="0"/>
              </a:defRPr>
            </a:lvl9pPr>
          </a:lstStyle>
          <a:p>
            <a:pPr algn="l" eaLnBrk="1" hangingPunct="1"/>
            <a:r>
              <a:rPr lang="es-ES" altLang="es-ES" sz="1600" b="0" i="1" dirty="0" err="1">
                <a:solidFill>
                  <a:schemeClr val="tx1">
                    <a:lumMod val="65000"/>
                    <a:lumOff val="35000"/>
                  </a:schemeClr>
                </a:solidFill>
                <a:latin typeface="+mn-lt"/>
              </a:rPr>
              <a:t>Bending</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moments</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Before</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widening</a:t>
            </a:r>
            <a:endParaRPr lang="es-ES" altLang="es-ES" sz="1600" b="0" i="1" dirty="0">
              <a:solidFill>
                <a:schemeClr val="tx1">
                  <a:lumMod val="65000"/>
                  <a:lumOff val="35000"/>
                </a:schemeClr>
              </a:solidFill>
              <a:latin typeface="+mn-lt"/>
            </a:endParaRPr>
          </a:p>
        </p:txBody>
      </p:sp>
      <p:sp>
        <p:nvSpPr>
          <p:cNvPr id="114698" name="Text Box 12"/>
          <p:cNvSpPr txBox="1">
            <a:spLocks noChangeArrowheads="1"/>
          </p:cNvSpPr>
          <p:nvPr/>
        </p:nvSpPr>
        <p:spPr bwMode="auto">
          <a:xfrm>
            <a:off x="1656421" y="4476043"/>
            <a:ext cx="44416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a:spcBef>
                <a:spcPct val="50000"/>
              </a:spcBef>
              <a:defRPr b="1">
                <a:solidFill>
                  <a:srgbClr val="3C3D56"/>
                </a:solidFill>
                <a:latin typeface="DTLCaspariST" pitchFamily="2" charset="0"/>
              </a:defRPr>
            </a:lvl1pPr>
            <a:lvl2pPr marL="742950" indent="-285750" algn="r">
              <a:spcBef>
                <a:spcPct val="50000"/>
              </a:spcBef>
              <a:defRPr b="1">
                <a:solidFill>
                  <a:srgbClr val="3C3D56"/>
                </a:solidFill>
                <a:latin typeface="DTLCaspariST" pitchFamily="2" charset="0"/>
              </a:defRPr>
            </a:lvl2pPr>
            <a:lvl3pPr marL="1143000" indent="-228600" algn="r">
              <a:spcBef>
                <a:spcPct val="50000"/>
              </a:spcBef>
              <a:defRPr b="1">
                <a:solidFill>
                  <a:srgbClr val="3C3D56"/>
                </a:solidFill>
                <a:latin typeface="DTLCaspariST" pitchFamily="2" charset="0"/>
              </a:defRPr>
            </a:lvl3pPr>
            <a:lvl4pPr marL="1600200" indent="-228600" algn="r">
              <a:spcBef>
                <a:spcPct val="50000"/>
              </a:spcBef>
              <a:defRPr b="1">
                <a:solidFill>
                  <a:srgbClr val="3C3D56"/>
                </a:solidFill>
                <a:latin typeface="DTLCaspariST" pitchFamily="2" charset="0"/>
              </a:defRPr>
            </a:lvl4pPr>
            <a:lvl5pPr marL="2057400" indent="-228600" algn="r">
              <a:spcBef>
                <a:spcPct val="50000"/>
              </a:spcBef>
              <a:defRPr b="1">
                <a:solidFill>
                  <a:srgbClr val="3C3D56"/>
                </a:solidFill>
                <a:latin typeface="DTLCaspariST" pitchFamily="2" charset="0"/>
              </a:defRPr>
            </a:lvl5pPr>
            <a:lvl6pPr marL="2514600" indent="-228600" algn="r" eaLnBrk="0" fontAlgn="base" hangingPunct="0">
              <a:spcBef>
                <a:spcPct val="50000"/>
              </a:spcBef>
              <a:spcAft>
                <a:spcPct val="0"/>
              </a:spcAft>
              <a:defRPr b="1">
                <a:solidFill>
                  <a:srgbClr val="3C3D56"/>
                </a:solidFill>
                <a:latin typeface="DTLCaspariST" pitchFamily="2" charset="0"/>
              </a:defRPr>
            </a:lvl6pPr>
            <a:lvl7pPr marL="2971800" indent="-228600" algn="r" eaLnBrk="0" fontAlgn="base" hangingPunct="0">
              <a:spcBef>
                <a:spcPct val="50000"/>
              </a:spcBef>
              <a:spcAft>
                <a:spcPct val="0"/>
              </a:spcAft>
              <a:defRPr b="1">
                <a:solidFill>
                  <a:srgbClr val="3C3D56"/>
                </a:solidFill>
                <a:latin typeface="DTLCaspariST" pitchFamily="2" charset="0"/>
              </a:defRPr>
            </a:lvl7pPr>
            <a:lvl8pPr marL="3429000" indent="-228600" algn="r" eaLnBrk="0" fontAlgn="base" hangingPunct="0">
              <a:spcBef>
                <a:spcPct val="50000"/>
              </a:spcBef>
              <a:spcAft>
                <a:spcPct val="0"/>
              </a:spcAft>
              <a:defRPr b="1">
                <a:solidFill>
                  <a:srgbClr val="3C3D56"/>
                </a:solidFill>
                <a:latin typeface="DTLCaspariST" pitchFamily="2" charset="0"/>
              </a:defRPr>
            </a:lvl8pPr>
            <a:lvl9pPr marL="3886200" indent="-228600" algn="r" eaLnBrk="0" fontAlgn="base" hangingPunct="0">
              <a:spcBef>
                <a:spcPct val="50000"/>
              </a:spcBef>
              <a:spcAft>
                <a:spcPct val="0"/>
              </a:spcAft>
              <a:defRPr b="1">
                <a:solidFill>
                  <a:srgbClr val="3C3D56"/>
                </a:solidFill>
                <a:latin typeface="DTLCaspariST" pitchFamily="2" charset="0"/>
              </a:defRPr>
            </a:lvl9pPr>
          </a:lstStyle>
          <a:p>
            <a:pPr algn="l" eaLnBrk="1" hangingPunct="1"/>
            <a:r>
              <a:rPr lang="es-ES" altLang="es-ES" sz="1600" b="0" i="1" dirty="0" err="1">
                <a:solidFill>
                  <a:schemeClr val="tx1">
                    <a:lumMod val="65000"/>
                    <a:lumOff val="35000"/>
                  </a:schemeClr>
                </a:solidFill>
                <a:latin typeface="+mn-lt"/>
              </a:rPr>
              <a:t>Bending</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moments</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After</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widening</a:t>
            </a:r>
            <a:endParaRPr lang="es-ES" altLang="es-ES" sz="1600" b="0" i="1" dirty="0">
              <a:solidFill>
                <a:schemeClr val="tx1">
                  <a:lumMod val="65000"/>
                  <a:lumOff val="35000"/>
                </a:schemeClr>
              </a:solidFill>
              <a:latin typeface="+mn-lt"/>
            </a:endParaRPr>
          </a:p>
        </p:txBody>
      </p:sp>
      <p:sp>
        <p:nvSpPr>
          <p:cNvPr id="2" name="2 Marcador de contenido">
            <a:extLst>
              <a:ext uri="{FF2B5EF4-FFF2-40B4-BE49-F238E27FC236}">
                <a16:creationId xmlns:a16="http://schemas.microsoft.com/office/drawing/2014/main" id="{6A96FA93-8855-6E6D-7FD2-1F869C429CF0}"/>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
        <p:nvSpPr>
          <p:cNvPr id="3" name="Rectangle 9">
            <a:extLst>
              <a:ext uri="{FF2B5EF4-FFF2-40B4-BE49-F238E27FC236}">
                <a16:creationId xmlns:a16="http://schemas.microsoft.com/office/drawing/2014/main" id="{B2A22A8E-EF3F-7E2D-36D2-2BD8C406684A}"/>
              </a:ext>
            </a:extLst>
          </p:cNvPr>
          <p:cNvSpPr>
            <a:spLocks noChangeArrowheads="1"/>
          </p:cNvSpPr>
          <p:nvPr/>
        </p:nvSpPr>
        <p:spPr bwMode="auto">
          <a:xfrm rot="16200000">
            <a:off x="-2175721"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Works carried out in the superstructure</a:t>
            </a:r>
          </a:p>
        </p:txBody>
      </p:sp>
    </p:spTree>
    <p:extLst>
      <p:ext uri="{BB962C8B-B14F-4D97-AF65-F5344CB8AC3E}">
        <p14:creationId xmlns:p14="http://schemas.microsoft.com/office/powerpoint/2010/main" val="1993600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5795011" y="6038817"/>
            <a:ext cx="324255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a:spcBef>
                <a:spcPct val="50000"/>
              </a:spcBef>
              <a:defRPr b="1">
                <a:solidFill>
                  <a:srgbClr val="3C3D56"/>
                </a:solidFill>
                <a:latin typeface="DTLCaspariST" pitchFamily="2" charset="0"/>
              </a:defRPr>
            </a:lvl1pPr>
            <a:lvl2pPr marL="742950" indent="-285750" algn="r">
              <a:spcBef>
                <a:spcPct val="50000"/>
              </a:spcBef>
              <a:defRPr b="1">
                <a:solidFill>
                  <a:srgbClr val="3C3D56"/>
                </a:solidFill>
                <a:latin typeface="DTLCaspariST" pitchFamily="2" charset="0"/>
              </a:defRPr>
            </a:lvl2pPr>
            <a:lvl3pPr marL="1143000" indent="-228600" algn="r">
              <a:spcBef>
                <a:spcPct val="50000"/>
              </a:spcBef>
              <a:defRPr b="1">
                <a:solidFill>
                  <a:srgbClr val="3C3D56"/>
                </a:solidFill>
                <a:latin typeface="DTLCaspariST" pitchFamily="2" charset="0"/>
              </a:defRPr>
            </a:lvl3pPr>
            <a:lvl4pPr marL="1600200" indent="-228600" algn="r">
              <a:spcBef>
                <a:spcPct val="50000"/>
              </a:spcBef>
              <a:defRPr b="1">
                <a:solidFill>
                  <a:srgbClr val="3C3D56"/>
                </a:solidFill>
                <a:latin typeface="DTLCaspariST" pitchFamily="2" charset="0"/>
              </a:defRPr>
            </a:lvl4pPr>
            <a:lvl5pPr marL="2057400" indent="-228600" algn="r">
              <a:spcBef>
                <a:spcPct val="50000"/>
              </a:spcBef>
              <a:defRPr b="1">
                <a:solidFill>
                  <a:srgbClr val="3C3D56"/>
                </a:solidFill>
                <a:latin typeface="DTLCaspariST" pitchFamily="2" charset="0"/>
              </a:defRPr>
            </a:lvl5pPr>
            <a:lvl6pPr marL="2514600" indent="-228600" algn="r" eaLnBrk="0" fontAlgn="base" hangingPunct="0">
              <a:spcBef>
                <a:spcPct val="50000"/>
              </a:spcBef>
              <a:spcAft>
                <a:spcPct val="0"/>
              </a:spcAft>
              <a:defRPr b="1">
                <a:solidFill>
                  <a:srgbClr val="3C3D56"/>
                </a:solidFill>
                <a:latin typeface="DTLCaspariST" pitchFamily="2" charset="0"/>
              </a:defRPr>
            </a:lvl6pPr>
            <a:lvl7pPr marL="2971800" indent="-228600" algn="r" eaLnBrk="0" fontAlgn="base" hangingPunct="0">
              <a:spcBef>
                <a:spcPct val="50000"/>
              </a:spcBef>
              <a:spcAft>
                <a:spcPct val="0"/>
              </a:spcAft>
              <a:defRPr b="1">
                <a:solidFill>
                  <a:srgbClr val="3C3D56"/>
                </a:solidFill>
                <a:latin typeface="DTLCaspariST" pitchFamily="2" charset="0"/>
              </a:defRPr>
            </a:lvl7pPr>
            <a:lvl8pPr marL="3429000" indent="-228600" algn="r" eaLnBrk="0" fontAlgn="base" hangingPunct="0">
              <a:spcBef>
                <a:spcPct val="50000"/>
              </a:spcBef>
              <a:spcAft>
                <a:spcPct val="0"/>
              </a:spcAft>
              <a:defRPr b="1">
                <a:solidFill>
                  <a:srgbClr val="3C3D56"/>
                </a:solidFill>
                <a:latin typeface="DTLCaspariST" pitchFamily="2" charset="0"/>
              </a:defRPr>
            </a:lvl8pPr>
            <a:lvl9pPr marL="3886200" indent="-228600" algn="r" eaLnBrk="0" fontAlgn="base" hangingPunct="0">
              <a:spcBef>
                <a:spcPct val="50000"/>
              </a:spcBef>
              <a:spcAft>
                <a:spcPct val="0"/>
              </a:spcAft>
              <a:defRPr b="1">
                <a:solidFill>
                  <a:srgbClr val="3C3D56"/>
                </a:solidFill>
                <a:latin typeface="DTLCaspariST" pitchFamily="2" charset="0"/>
              </a:defRPr>
            </a:lvl9pPr>
          </a:lstStyle>
          <a:p>
            <a:pPr algn="l" eaLnBrk="1" hangingPunct="1">
              <a:spcBef>
                <a:spcPct val="30000"/>
              </a:spcBef>
            </a:pPr>
            <a:r>
              <a:rPr lang="es-ES" altLang="es-ES" sz="1600" b="0" i="1" dirty="0" err="1">
                <a:solidFill>
                  <a:schemeClr val="tx1">
                    <a:lumMod val="65000"/>
                    <a:lumOff val="35000"/>
                  </a:schemeClr>
                </a:solidFill>
                <a:latin typeface="+mn-lt"/>
              </a:rPr>
              <a:t>Widening</a:t>
            </a:r>
            <a:r>
              <a:rPr lang="es-ES" altLang="es-ES" sz="1600" b="0" i="1" dirty="0">
                <a:solidFill>
                  <a:schemeClr val="tx1">
                    <a:lumMod val="65000"/>
                    <a:lumOff val="35000"/>
                  </a:schemeClr>
                </a:solidFill>
                <a:latin typeface="+mn-lt"/>
              </a:rPr>
              <a:t> of </a:t>
            </a:r>
            <a:r>
              <a:rPr lang="es-ES" altLang="es-ES" sz="1600" b="0" i="1" dirty="0" err="1">
                <a:solidFill>
                  <a:schemeClr val="tx1">
                    <a:lumMod val="65000"/>
                    <a:lumOff val="35000"/>
                  </a:schemeClr>
                </a:solidFill>
                <a:latin typeface="+mn-lt"/>
              </a:rPr>
              <a:t>the</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Existing</a:t>
            </a:r>
            <a:r>
              <a:rPr lang="es-ES" altLang="es-ES" sz="1600" b="0" i="1" dirty="0">
                <a:solidFill>
                  <a:schemeClr val="tx1">
                    <a:lumMod val="65000"/>
                    <a:lumOff val="35000"/>
                  </a:schemeClr>
                </a:solidFill>
                <a:latin typeface="+mn-lt"/>
              </a:rPr>
              <a:t> </a:t>
            </a:r>
            <a:r>
              <a:rPr lang="es-ES" altLang="es-ES" sz="1600" b="0" i="1" dirty="0" err="1">
                <a:solidFill>
                  <a:schemeClr val="tx1">
                    <a:lumMod val="65000"/>
                    <a:lumOff val="35000"/>
                  </a:schemeClr>
                </a:solidFill>
                <a:latin typeface="+mn-lt"/>
              </a:rPr>
              <a:t>Structures</a:t>
            </a:r>
            <a:endParaRPr lang="es-ES" altLang="es-ES" sz="1600" b="0" i="1" dirty="0">
              <a:solidFill>
                <a:schemeClr val="tx1">
                  <a:lumMod val="65000"/>
                  <a:lumOff val="35000"/>
                </a:schemeClr>
              </a:solidFill>
              <a:latin typeface="+mn-lt"/>
            </a:endParaRPr>
          </a:p>
        </p:txBody>
      </p:sp>
      <p:pic>
        <p:nvPicPr>
          <p:cNvPr id="65540" name="Picture 5" descr="01_Rande_SOLUCION 5-1"/>
          <p:cNvPicPr>
            <a:picLocks noChangeAspect="1" noChangeArrowheads="1"/>
          </p:cNvPicPr>
          <p:nvPr/>
        </p:nvPicPr>
        <p:blipFill rotWithShape="1">
          <a:blip r:embed="rId3" cstate="print">
            <a:lum bright="-18000"/>
            <a:extLst>
              <a:ext uri="{28A0092B-C50C-407E-A947-70E740481C1C}">
                <a14:useLocalDpi xmlns:a14="http://schemas.microsoft.com/office/drawing/2010/main" val="0"/>
              </a:ext>
            </a:extLst>
          </a:blip>
          <a:srcRect/>
          <a:stretch/>
        </p:blipFill>
        <p:spPr bwMode="auto">
          <a:xfrm>
            <a:off x="899886" y="967953"/>
            <a:ext cx="4827313" cy="5305847"/>
          </a:xfrm>
          <a:prstGeom prst="rect">
            <a:avLst/>
          </a:prstGeom>
          <a:noFill/>
          <a:ln w="9525">
            <a:solidFill>
              <a:srgbClr val="AEBDF4"/>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6" descr="01_Rande_SOLUCION 7-1"/>
          <p:cNvPicPr>
            <a:picLocks noChangeAspect="1" noChangeArrowheads="1"/>
          </p:cNvPicPr>
          <p:nvPr/>
        </p:nvPicPr>
        <p:blipFill>
          <a:blip r:embed="rId4">
            <a:lum bright="-18000"/>
            <a:extLst>
              <a:ext uri="{28A0092B-C50C-407E-A947-70E740481C1C}">
                <a14:useLocalDpi xmlns:a14="http://schemas.microsoft.com/office/drawing/2010/main" val="0"/>
              </a:ext>
            </a:extLst>
          </a:blip>
          <a:srcRect l="31354" t="54126" r="31473" b="28859"/>
          <a:stretch>
            <a:fillRect/>
          </a:stretch>
        </p:blipFill>
        <p:spPr bwMode="auto">
          <a:xfrm>
            <a:off x="5941982" y="967954"/>
            <a:ext cx="5993899" cy="4692618"/>
          </a:xfrm>
          <a:prstGeom prst="rect">
            <a:avLst/>
          </a:prstGeom>
          <a:noFill/>
          <a:ln w="9525">
            <a:solidFill>
              <a:srgbClr val="AEBDF4"/>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4914472" y="-1383198"/>
            <a:ext cx="5583120"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514350" indent="-514350" algn="r" eaLnBrk="1" hangingPunct="1">
              <a:lnSpc>
                <a:spcPct val="150000"/>
              </a:lnSpc>
              <a:spcBef>
                <a:spcPct val="20000"/>
              </a:spcBef>
              <a:defRPr/>
            </a:pPr>
            <a:r>
              <a:rPr lang="es-ES" sz="1400" dirty="0">
                <a:solidFill>
                  <a:srgbClr val="0004AC"/>
                </a:solidFill>
                <a:latin typeface="Calibri" panose="020F0502020204030204" pitchFamily="34" charset="0"/>
              </a:rPr>
              <a:t>POSSIBILITIES TO IMPROVE THE CAPACITY OF EXISTING STRUCTURE</a:t>
            </a:r>
          </a:p>
        </p:txBody>
      </p:sp>
      <p:sp>
        <p:nvSpPr>
          <p:cNvPr id="2" name="2 Marcador de contenido">
            <a:extLst>
              <a:ext uri="{FF2B5EF4-FFF2-40B4-BE49-F238E27FC236}">
                <a16:creationId xmlns:a16="http://schemas.microsoft.com/office/drawing/2014/main" id="{D6B1846F-0835-60E3-4971-03C91243536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
        <p:nvSpPr>
          <p:cNvPr id="3" name="Rectangle 9">
            <a:extLst>
              <a:ext uri="{FF2B5EF4-FFF2-40B4-BE49-F238E27FC236}">
                <a16:creationId xmlns:a16="http://schemas.microsoft.com/office/drawing/2014/main" id="{38DA59F7-8881-CA0C-8D98-F6A9799B0571}"/>
              </a:ext>
            </a:extLst>
          </p:cNvPr>
          <p:cNvSpPr>
            <a:spLocks noChangeArrowheads="1"/>
          </p:cNvSpPr>
          <p:nvPr/>
        </p:nvSpPr>
        <p:spPr bwMode="auto">
          <a:xfrm rot="16200000">
            <a:off x="-2553085"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Possibilities to improve the capacity of existing structure</a:t>
            </a:r>
          </a:p>
        </p:txBody>
      </p:sp>
    </p:spTree>
    <p:extLst>
      <p:ext uri="{BB962C8B-B14F-4D97-AF65-F5344CB8AC3E}">
        <p14:creationId xmlns:p14="http://schemas.microsoft.com/office/powerpoint/2010/main" val="23300809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5" descr="01_Rande_SOLUCION 4-DIS-1"/>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l="13930" t="49638" r="7260" b="35646"/>
          <a:stretch>
            <a:fillRect/>
          </a:stretch>
        </p:blipFill>
        <p:spPr bwMode="auto">
          <a:xfrm>
            <a:off x="3719737" y="3417181"/>
            <a:ext cx="4827429" cy="1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figura 2"/>
          <p:cNvPicPr>
            <a:picLocks noChangeAspect="1" noChangeArrowheads="1"/>
          </p:cNvPicPr>
          <p:nvPr/>
        </p:nvPicPr>
        <p:blipFill>
          <a:blip r:embed="rId4" cstate="print">
            <a:lum bright="-18000"/>
            <a:extLst>
              <a:ext uri="{28A0092B-C50C-407E-A947-70E740481C1C}">
                <a14:useLocalDpi xmlns:a14="http://schemas.microsoft.com/office/drawing/2010/main" val="0"/>
              </a:ext>
            </a:extLst>
          </a:blip>
          <a:srcRect t="40440" b="25687"/>
          <a:stretch>
            <a:fillRect/>
          </a:stretch>
        </p:blipFill>
        <p:spPr bwMode="auto">
          <a:xfrm>
            <a:off x="3979892" y="779780"/>
            <a:ext cx="4312496" cy="255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7" descr="01_Rande_SOLUCION 3-DIP Y DAD-1"/>
          <p:cNvPicPr>
            <a:picLocks noChangeAspect="1" noChangeArrowheads="1"/>
          </p:cNvPicPr>
          <p:nvPr/>
        </p:nvPicPr>
        <p:blipFill>
          <a:blip r:embed="rId5" cstate="print">
            <a:lum bright="-18000"/>
            <a:extLst>
              <a:ext uri="{28A0092B-C50C-407E-A947-70E740481C1C}">
                <a14:useLocalDpi xmlns:a14="http://schemas.microsoft.com/office/drawing/2010/main" val="0"/>
              </a:ext>
            </a:extLst>
          </a:blip>
          <a:srcRect l="23564" t="47853" r="20804" b="37050"/>
          <a:stretch>
            <a:fillRect/>
          </a:stretch>
        </p:blipFill>
        <p:spPr bwMode="auto">
          <a:xfrm>
            <a:off x="4457746" y="5055147"/>
            <a:ext cx="3340058" cy="155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6136140" y="-1528341"/>
            <a:ext cx="4358983" cy="38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514350" indent="-514350" algn="r" eaLnBrk="1" hangingPunct="1">
              <a:lnSpc>
                <a:spcPct val="150000"/>
              </a:lnSpc>
              <a:spcBef>
                <a:spcPct val="20000"/>
              </a:spcBef>
              <a:defRPr/>
            </a:pPr>
            <a:r>
              <a:rPr lang="es-ES" sz="1400" dirty="0">
                <a:solidFill>
                  <a:srgbClr val="0004AC"/>
                </a:solidFill>
                <a:latin typeface="Calibri" panose="020F0502020204030204" pitchFamily="34" charset="0"/>
              </a:rPr>
              <a:t>SOLUTIONS THAT ARE PARALLEL TO EXISTING BRIDGE</a:t>
            </a:r>
          </a:p>
        </p:txBody>
      </p:sp>
      <p:sp>
        <p:nvSpPr>
          <p:cNvPr id="2" name="Rectangle 9">
            <a:extLst>
              <a:ext uri="{FF2B5EF4-FFF2-40B4-BE49-F238E27FC236}">
                <a16:creationId xmlns:a16="http://schemas.microsoft.com/office/drawing/2014/main" id="{9EF27174-B92C-4398-C2E7-1271971DA6FB}"/>
              </a:ext>
            </a:extLst>
          </p:cNvPr>
          <p:cNvSpPr>
            <a:spLocks noChangeArrowheads="1"/>
          </p:cNvSpPr>
          <p:nvPr/>
        </p:nvSpPr>
        <p:spPr bwMode="auto">
          <a:xfrm rot="16200000">
            <a:off x="-1812852" y="3411265"/>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Possibilities to improve the capacity of existing structure</a:t>
            </a:r>
          </a:p>
        </p:txBody>
      </p:sp>
      <p:sp>
        <p:nvSpPr>
          <p:cNvPr id="3" name="2 Marcador de contenido">
            <a:extLst>
              <a:ext uri="{FF2B5EF4-FFF2-40B4-BE49-F238E27FC236}">
                <a16:creationId xmlns:a16="http://schemas.microsoft.com/office/drawing/2014/main" id="{98292C38-DD2E-1BBA-B2CA-939C4E5CB59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Tree>
    <p:extLst>
      <p:ext uri="{BB962C8B-B14F-4D97-AF65-F5344CB8AC3E}">
        <p14:creationId xmlns:p14="http://schemas.microsoft.com/office/powerpoint/2010/main" val="1362867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9588" y="607298"/>
            <a:ext cx="4017884" cy="614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2 Marcador de contenido">
            <a:extLst>
              <a:ext uri="{FF2B5EF4-FFF2-40B4-BE49-F238E27FC236}">
                <a16:creationId xmlns:a16="http://schemas.microsoft.com/office/drawing/2014/main" id="{DF9286A0-0A0E-179C-9C85-099DEF9F2765}"/>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Tree>
    <p:extLst>
      <p:ext uri="{BB962C8B-B14F-4D97-AF65-F5344CB8AC3E}">
        <p14:creationId xmlns:p14="http://schemas.microsoft.com/office/powerpoint/2010/main" val="31296897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3" y="925805"/>
            <a:ext cx="11916228" cy="543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2 Marcador de contenido">
            <a:extLst>
              <a:ext uri="{FF2B5EF4-FFF2-40B4-BE49-F238E27FC236}">
                <a16:creationId xmlns:a16="http://schemas.microsoft.com/office/drawing/2014/main" id="{A2302CF6-0EBF-3529-3490-ACE62013C7D7}"/>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Tree>
    <p:extLst>
      <p:ext uri="{BB962C8B-B14F-4D97-AF65-F5344CB8AC3E}">
        <p14:creationId xmlns:p14="http://schemas.microsoft.com/office/powerpoint/2010/main" val="96461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8495" r="16773"/>
          <a:stretch/>
        </p:blipFill>
        <p:spPr>
          <a:xfrm>
            <a:off x="1775521" y="720723"/>
            <a:ext cx="5544616" cy="5905500"/>
          </a:xfrm>
          <a:prstGeom prst="rect">
            <a:avLst/>
          </a:prstGeom>
        </p:spPr>
      </p:pic>
      <p:pic>
        <p:nvPicPr>
          <p:cNvPr id="14" name="Imagen 13"/>
          <p:cNvPicPr>
            <a:picLocks noChangeAspect="1"/>
          </p:cNvPicPr>
          <p:nvPr/>
        </p:nvPicPr>
        <p:blipFill rotWithShape="1">
          <a:blip r:embed="rId3"/>
          <a:srcRect t="12886" b="12200"/>
          <a:stretch/>
        </p:blipFill>
        <p:spPr>
          <a:xfrm rot="5400000">
            <a:off x="7307613" y="3234233"/>
            <a:ext cx="1779608" cy="4582141"/>
          </a:xfrm>
          <a:prstGeom prst="rect">
            <a:avLst/>
          </a:prstGeom>
        </p:spPr>
      </p:pic>
      <p:cxnSp>
        <p:nvCxnSpPr>
          <p:cNvPr id="15" name="Conector recto de flecha 14"/>
          <p:cNvCxnSpPr/>
          <p:nvPr/>
        </p:nvCxnSpPr>
        <p:spPr>
          <a:xfrm>
            <a:off x="6325446" y="4854573"/>
            <a:ext cx="0" cy="4762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10041490" y="4854573"/>
            <a:ext cx="0" cy="4762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flipV="1">
            <a:off x="6584526" y="4498338"/>
            <a:ext cx="0" cy="8324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9800166" y="4519293"/>
            <a:ext cx="0" cy="8324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7087448" y="4854573"/>
            <a:ext cx="0" cy="4762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p:nvPr/>
        </p:nvCxnSpPr>
        <p:spPr>
          <a:xfrm>
            <a:off x="9282007" y="4875529"/>
            <a:ext cx="0" cy="47625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2 Marcador de contenido">
            <a:extLst>
              <a:ext uri="{FF2B5EF4-FFF2-40B4-BE49-F238E27FC236}">
                <a16:creationId xmlns:a16="http://schemas.microsoft.com/office/drawing/2014/main" id="{33ECAB0D-C0C1-83EE-3A15-852F394F44FB}"/>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Tree>
    <p:extLst>
      <p:ext uri="{BB962C8B-B14F-4D97-AF65-F5344CB8AC3E}">
        <p14:creationId xmlns:p14="http://schemas.microsoft.com/office/powerpoint/2010/main" val="1619610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A43B-D7E4-2908-D9B9-D839FE12A1E9}"/>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3DF4BDE-9DCD-0CDB-8CEF-EB98B0A083AF}"/>
              </a:ext>
            </a:extLst>
          </p:cNvPr>
          <p:cNvPicPr>
            <a:picLocks noChangeAspect="1"/>
          </p:cNvPicPr>
          <p:nvPr/>
        </p:nvPicPr>
        <p:blipFill>
          <a:blip r:embed="rId3">
            <a:alphaModFix amt="50000"/>
          </a:blip>
          <a:srcRect l="24543" t="18500" r="24752" b="22892"/>
          <a:stretch/>
        </p:blipFill>
        <p:spPr>
          <a:xfrm>
            <a:off x="2601934" y="91674"/>
            <a:ext cx="4654408" cy="44847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n 1">
            <a:extLst>
              <a:ext uri="{FF2B5EF4-FFF2-40B4-BE49-F238E27FC236}">
                <a16:creationId xmlns:a16="http://schemas.microsoft.com/office/drawing/2014/main" id="{45FD0299-6FDD-7042-F1B3-A7B44E29F25A}"/>
              </a:ext>
            </a:extLst>
          </p:cNvPr>
          <p:cNvPicPr>
            <a:picLocks noChangeAspect="1"/>
          </p:cNvPicPr>
          <p:nvPr/>
        </p:nvPicPr>
        <p:blipFill>
          <a:blip r:embed="rId4">
            <a:alphaModFix amt="50000"/>
          </a:blip>
          <a:srcRect l="25069" t="17980" r="24146" b="16979"/>
          <a:stretch/>
        </p:blipFill>
        <p:spPr>
          <a:xfrm>
            <a:off x="4883491" y="94638"/>
            <a:ext cx="4706575" cy="4449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EE238CB4-C5DD-5F98-0AAC-4A462EF111BC}"/>
              </a:ext>
            </a:extLst>
          </p:cNvPr>
          <p:cNvPicPr>
            <a:picLocks noChangeAspect="1"/>
          </p:cNvPicPr>
          <p:nvPr/>
        </p:nvPicPr>
        <p:blipFill>
          <a:blip r:embed="rId5">
            <a:alphaModFix amt="50000"/>
          </a:blip>
          <a:srcRect l="29184" t="13569" r="24192" b="20651"/>
          <a:stretch/>
        </p:blipFill>
        <p:spPr>
          <a:xfrm>
            <a:off x="3744508" y="2279173"/>
            <a:ext cx="4674516" cy="4484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Elipse 14">
            <a:extLst>
              <a:ext uri="{FF2B5EF4-FFF2-40B4-BE49-F238E27FC236}">
                <a16:creationId xmlns:a16="http://schemas.microsoft.com/office/drawing/2014/main" id="{76325901-1843-8F8E-7A27-A49722A3F612}"/>
              </a:ext>
            </a:extLst>
          </p:cNvPr>
          <p:cNvSpPr/>
          <p:nvPr/>
        </p:nvSpPr>
        <p:spPr>
          <a:xfrm>
            <a:off x="2627450" y="75413"/>
            <a:ext cx="4674517" cy="4459638"/>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cxnSp>
        <p:nvCxnSpPr>
          <p:cNvPr id="5" name="Conector reto 4">
            <a:extLst>
              <a:ext uri="{FF2B5EF4-FFF2-40B4-BE49-F238E27FC236}">
                <a16:creationId xmlns:a16="http://schemas.microsoft.com/office/drawing/2014/main" id="{2F44C0EF-689D-7530-99FE-DA171174B757}"/>
              </a:ext>
            </a:extLst>
          </p:cNvPr>
          <p:cNvCxnSpPr/>
          <p:nvPr/>
        </p:nvCxnSpPr>
        <p:spPr>
          <a:xfrm>
            <a:off x="6019867" y="5893657"/>
            <a:ext cx="36485" cy="3261"/>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ipse 12">
            <a:extLst>
              <a:ext uri="{FF2B5EF4-FFF2-40B4-BE49-F238E27FC236}">
                <a16:creationId xmlns:a16="http://schemas.microsoft.com/office/drawing/2014/main" id="{F35E6ABD-4CD7-F8DD-4973-658AECEB35D4}"/>
              </a:ext>
            </a:extLst>
          </p:cNvPr>
          <p:cNvSpPr/>
          <p:nvPr/>
        </p:nvSpPr>
        <p:spPr>
          <a:xfrm>
            <a:off x="3744507" y="2308806"/>
            <a:ext cx="4674517" cy="4459638"/>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19" name="CaixaDeTexto 18">
            <a:extLst>
              <a:ext uri="{FF2B5EF4-FFF2-40B4-BE49-F238E27FC236}">
                <a16:creationId xmlns:a16="http://schemas.microsoft.com/office/drawing/2014/main" id="{B2F2DAA1-E24E-E09D-1C4D-EFA666E94952}"/>
              </a:ext>
            </a:extLst>
          </p:cNvPr>
          <p:cNvSpPr txBox="1"/>
          <p:nvPr/>
        </p:nvSpPr>
        <p:spPr>
          <a:xfrm>
            <a:off x="5150192" y="2933604"/>
            <a:ext cx="2030799" cy="370213"/>
          </a:xfrm>
          <a:prstGeom prst="rect">
            <a:avLst/>
          </a:prstGeom>
          <a:noFill/>
        </p:spPr>
        <p:txBody>
          <a:bodyPr wrap="square" rtlCol="0">
            <a:spAutoFit/>
          </a:bodyPr>
          <a:lstStyle/>
          <a:p>
            <a:pPr algn="ctr"/>
            <a:r>
              <a:rPr lang="pt-BR" sz="1600" b="1" dirty="0">
                <a:solidFill>
                  <a:srgbClr val="FF0000"/>
                </a:solidFill>
                <a:effectLst>
                  <a:outerShdw blurRad="38100" dist="38100" dir="2700000" algn="tl">
                    <a:srgbClr val="000000">
                      <a:alpha val="43137"/>
                    </a:srgbClr>
                  </a:outerShdw>
                </a:effectLst>
              </a:rPr>
              <a:t>SUSTAINABILITY</a:t>
            </a:r>
          </a:p>
        </p:txBody>
      </p:sp>
      <p:sp>
        <p:nvSpPr>
          <p:cNvPr id="26" name="CaixaDeTexto 25">
            <a:extLst>
              <a:ext uri="{FF2B5EF4-FFF2-40B4-BE49-F238E27FC236}">
                <a16:creationId xmlns:a16="http://schemas.microsoft.com/office/drawing/2014/main" id="{D99B030A-5023-E44A-B77C-F5B6C50AEE6E}"/>
              </a:ext>
            </a:extLst>
          </p:cNvPr>
          <p:cNvSpPr txBox="1"/>
          <p:nvPr/>
        </p:nvSpPr>
        <p:spPr>
          <a:xfrm>
            <a:off x="1230141" y="724113"/>
            <a:ext cx="2030799" cy="336558"/>
          </a:xfrm>
          <a:prstGeom prst="rect">
            <a:avLst/>
          </a:prstGeom>
          <a:noFill/>
        </p:spPr>
        <p:txBody>
          <a:bodyPr wrap="square" rtlCol="0">
            <a:spAutoFit/>
          </a:bodyPr>
          <a:lstStyle/>
          <a:p>
            <a:r>
              <a:rPr lang="pt-BR" sz="1600" b="1" dirty="0">
                <a:solidFill>
                  <a:schemeClr val="accent6">
                    <a:lumMod val="60000"/>
                    <a:lumOff val="40000"/>
                  </a:schemeClr>
                </a:solidFill>
              </a:rPr>
              <a:t>ENVIRONMENTAL</a:t>
            </a:r>
          </a:p>
        </p:txBody>
      </p:sp>
      <p:sp>
        <p:nvSpPr>
          <p:cNvPr id="28" name="CaixaDeTexto 27">
            <a:extLst>
              <a:ext uri="{FF2B5EF4-FFF2-40B4-BE49-F238E27FC236}">
                <a16:creationId xmlns:a16="http://schemas.microsoft.com/office/drawing/2014/main" id="{FC9C1E71-D7BF-784A-9FE5-DF18A991A46B}"/>
              </a:ext>
            </a:extLst>
          </p:cNvPr>
          <p:cNvSpPr txBox="1"/>
          <p:nvPr/>
        </p:nvSpPr>
        <p:spPr>
          <a:xfrm>
            <a:off x="1905742" y="5193615"/>
            <a:ext cx="2030799" cy="336558"/>
          </a:xfrm>
          <a:prstGeom prst="rect">
            <a:avLst/>
          </a:prstGeom>
          <a:noFill/>
        </p:spPr>
        <p:txBody>
          <a:bodyPr wrap="square" rtlCol="0">
            <a:spAutoFit/>
          </a:bodyPr>
          <a:lstStyle/>
          <a:p>
            <a:pPr algn="ctr"/>
            <a:r>
              <a:rPr lang="pt-BR" sz="1600" b="1" dirty="0">
                <a:solidFill>
                  <a:schemeClr val="accent2">
                    <a:lumMod val="75000"/>
                  </a:schemeClr>
                </a:solidFill>
              </a:rPr>
              <a:t>ECONOMICAL</a:t>
            </a:r>
          </a:p>
        </p:txBody>
      </p:sp>
      <p:sp>
        <p:nvSpPr>
          <p:cNvPr id="16" name="Elipse 15">
            <a:extLst>
              <a:ext uri="{FF2B5EF4-FFF2-40B4-BE49-F238E27FC236}">
                <a16:creationId xmlns:a16="http://schemas.microsoft.com/office/drawing/2014/main" id="{94D96DC2-B2CF-40DD-8D05-48BDF37FC564}"/>
              </a:ext>
            </a:extLst>
          </p:cNvPr>
          <p:cNvSpPr/>
          <p:nvPr/>
        </p:nvSpPr>
        <p:spPr>
          <a:xfrm>
            <a:off x="4865408" y="104043"/>
            <a:ext cx="4674517" cy="4459638"/>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rgbClr val="7030A0"/>
              </a:solidFill>
            </a:endParaRPr>
          </a:p>
        </p:txBody>
      </p:sp>
      <p:sp>
        <p:nvSpPr>
          <p:cNvPr id="27" name="CaixaDeTexto 26">
            <a:extLst>
              <a:ext uri="{FF2B5EF4-FFF2-40B4-BE49-F238E27FC236}">
                <a16:creationId xmlns:a16="http://schemas.microsoft.com/office/drawing/2014/main" id="{966588D8-0F35-31F5-E37C-3170299C81E3}"/>
              </a:ext>
            </a:extLst>
          </p:cNvPr>
          <p:cNvSpPr txBox="1"/>
          <p:nvPr/>
        </p:nvSpPr>
        <p:spPr>
          <a:xfrm>
            <a:off x="9170203" y="720075"/>
            <a:ext cx="1021159" cy="336558"/>
          </a:xfrm>
          <a:prstGeom prst="rect">
            <a:avLst/>
          </a:prstGeom>
          <a:noFill/>
        </p:spPr>
        <p:txBody>
          <a:bodyPr wrap="square" rtlCol="0">
            <a:spAutoFit/>
          </a:bodyPr>
          <a:lstStyle/>
          <a:p>
            <a:pPr algn="r"/>
            <a:r>
              <a:rPr lang="pt-BR" sz="1600" b="1" dirty="0">
                <a:solidFill>
                  <a:srgbClr val="FFC000"/>
                </a:solidFill>
              </a:rPr>
              <a:t>SOCIAL</a:t>
            </a:r>
          </a:p>
        </p:txBody>
      </p:sp>
    </p:spTree>
    <p:extLst>
      <p:ext uri="{BB962C8B-B14F-4D97-AF65-F5344CB8AC3E}">
        <p14:creationId xmlns:p14="http://schemas.microsoft.com/office/powerpoint/2010/main" val="12451299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que contiene exterior, naturaleza, nieve, montaña&#10;&#10;El contenido generado por IA puede ser incorrecto.">
            <a:extLst>
              <a:ext uri="{FF2B5EF4-FFF2-40B4-BE49-F238E27FC236}">
                <a16:creationId xmlns:a16="http://schemas.microsoft.com/office/drawing/2014/main" id="{642D77C2-C9B5-F7E6-CF5B-097DB94B7269}"/>
              </a:ext>
            </a:extLst>
          </p:cNvPr>
          <p:cNvPicPr>
            <a:picLocks noChangeAspect="1"/>
          </p:cNvPicPr>
          <p:nvPr/>
        </p:nvPicPr>
        <p:blipFill>
          <a:blip r:embed="rId3">
            <a:extLst>
              <a:ext uri="{28A0092B-C50C-407E-A947-70E740481C1C}">
                <a14:useLocalDpi xmlns:a14="http://schemas.microsoft.com/office/drawing/2010/main" val="0"/>
              </a:ext>
            </a:extLst>
          </a:blip>
          <a:srcRect b="18003"/>
          <a:stretch/>
        </p:blipFill>
        <p:spPr>
          <a:xfrm>
            <a:off x="0" y="-1"/>
            <a:ext cx="12191999" cy="6858001"/>
          </a:xfrm>
          <a:prstGeom prst="rect">
            <a:avLst/>
          </a:prstGeom>
        </p:spPr>
      </p:pic>
      <p:sp>
        <p:nvSpPr>
          <p:cNvPr id="6" name="6 Rectángulo">
            <a:extLst>
              <a:ext uri="{FF2B5EF4-FFF2-40B4-BE49-F238E27FC236}">
                <a16:creationId xmlns:a16="http://schemas.microsoft.com/office/drawing/2014/main" id="{E2933C36-B306-0893-6E4D-096C8CF624F4}"/>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D54456CE-2DCA-DB7D-4990-C85BDF6100A4}"/>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2289584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3550" r="19396"/>
          <a:stretch/>
        </p:blipFill>
        <p:spPr>
          <a:xfrm>
            <a:off x="6960097" y="725513"/>
            <a:ext cx="3312617" cy="2586121"/>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597" y="696485"/>
            <a:ext cx="4533417" cy="26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0478" y="3472052"/>
            <a:ext cx="4387872" cy="240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350" y="3282136"/>
            <a:ext cx="4183706" cy="324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2 Marcador de contenido">
            <a:extLst>
              <a:ext uri="{FF2B5EF4-FFF2-40B4-BE49-F238E27FC236}">
                <a16:creationId xmlns:a16="http://schemas.microsoft.com/office/drawing/2014/main" id="{4B0A9F41-2BE8-E6A4-8F02-4A8719410D2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
        <p:nvSpPr>
          <p:cNvPr id="3" name="Rectangle 9">
            <a:extLst>
              <a:ext uri="{FF2B5EF4-FFF2-40B4-BE49-F238E27FC236}">
                <a16:creationId xmlns:a16="http://schemas.microsoft.com/office/drawing/2014/main" id="{06355252-37B5-9BCD-B0EC-97238FD8E54C}"/>
              </a:ext>
            </a:extLst>
          </p:cNvPr>
          <p:cNvSpPr>
            <a:spLocks noChangeArrowheads="1"/>
          </p:cNvSpPr>
          <p:nvPr/>
        </p:nvSpPr>
        <p:spPr bwMode="auto">
          <a:xfrm rot="16200000">
            <a:off x="-1827384"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Hinges</a:t>
            </a:r>
          </a:p>
        </p:txBody>
      </p:sp>
    </p:spTree>
    <p:extLst>
      <p:ext uri="{BB962C8B-B14F-4D97-AF65-F5344CB8AC3E}">
        <p14:creationId xmlns:p14="http://schemas.microsoft.com/office/powerpoint/2010/main" val="32976876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4772" cy="6858000"/>
          </a:xfrm>
          <a:prstGeom prst="rect">
            <a:avLst/>
          </a:prstGeom>
        </p:spPr>
      </p:pic>
      <p:sp>
        <p:nvSpPr>
          <p:cNvPr id="7" name="6 Rectángulo">
            <a:extLst>
              <a:ext uri="{FF2B5EF4-FFF2-40B4-BE49-F238E27FC236}">
                <a16:creationId xmlns:a16="http://schemas.microsoft.com/office/drawing/2014/main" id="{370D0E1A-79A2-21BA-A604-6BF8CD2F1541}"/>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 Marcador de contenido">
            <a:extLst>
              <a:ext uri="{FF2B5EF4-FFF2-40B4-BE49-F238E27FC236}">
                <a16:creationId xmlns:a16="http://schemas.microsoft.com/office/drawing/2014/main" id="{671CA3FA-561A-E781-835B-D25859254CA1}"/>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15516122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A4DB57-B8BA-4C8E-B6F6-F62E17C4C505}"/>
              </a:ext>
            </a:extLst>
          </p:cNvPr>
          <p:cNvPicPr>
            <a:picLocks noChangeAspect="1"/>
          </p:cNvPicPr>
          <p:nvPr/>
        </p:nvPicPr>
        <p:blipFill>
          <a:blip r:embed="rId3">
            <a:extLst>
              <a:ext uri="{28A0092B-C50C-407E-A947-70E740481C1C}">
                <a14:useLocalDpi xmlns:a14="http://schemas.microsoft.com/office/drawing/2010/main" val="0"/>
              </a:ext>
            </a:extLst>
          </a:blip>
          <a:srcRect l="83333" r="6667"/>
          <a:stretch/>
        </p:blipFill>
        <p:spPr>
          <a:xfrm>
            <a:off x="0" y="0"/>
            <a:ext cx="12192000" cy="68580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6" name="6 Rectángulo">
            <a:extLst>
              <a:ext uri="{FF2B5EF4-FFF2-40B4-BE49-F238E27FC236}">
                <a16:creationId xmlns:a16="http://schemas.microsoft.com/office/drawing/2014/main" id="{D7EE6553-257D-11A2-8366-5B4EE5939AC7}"/>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18E279FA-1311-CCA8-57B4-128BDC3C0EC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802719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4" name="6 Rectángulo">
            <a:extLst>
              <a:ext uri="{FF2B5EF4-FFF2-40B4-BE49-F238E27FC236}">
                <a16:creationId xmlns:a16="http://schemas.microsoft.com/office/drawing/2014/main" id="{C152742D-9B44-3F6E-FFDF-52DADA8806F2}"/>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2 Marcador de contenido">
            <a:extLst>
              <a:ext uri="{FF2B5EF4-FFF2-40B4-BE49-F238E27FC236}">
                <a16:creationId xmlns:a16="http://schemas.microsoft.com/office/drawing/2014/main" id="{48679C67-794F-9F10-2CB0-9CB0E48AA9E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4239360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A2C81-E67F-8500-1186-E6EC519C7D65}"/>
            </a:ext>
          </a:extLst>
        </p:cNvPr>
        <p:cNvGrpSpPr/>
        <p:nvPr/>
      </p:nvGrpSpPr>
      <p:grpSpPr>
        <a:xfrm>
          <a:off x="0" y="0"/>
          <a:ext cx="0" cy="0"/>
          <a:chOff x="0" y="0"/>
          <a:chExt cx="0" cy="0"/>
        </a:xfrm>
      </p:grpSpPr>
      <p:pic>
        <p:nvPicPr>
          <p:cNvPr id="9" name="Imagen 8" descr="Un puente sobre el agua&#10;&#10;El contenido generado por IA puede ser incorrecto.">
            <a:extLst>
              <a:ext uri="{FF2B5EF4-FFF2-40B4-BE49-F238E27FC236}">
                <a16:creationId xmlns:a16="http://schemas.microsoft.com/office/drawing/2014/main" id="{370214B6-AA2B-7B4C-9BA6-EE9F2C639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6 Rectángulo">
            <a:extLst>
              <a:ext uri="{FF2B5EF4-FFF2-40B4-BE49-F238E27FC236}">
                <a16:creationId xmlns:a16="http://schemas.microsoft.com/office/drawing/2014/main" id="{E6D744B8-B55C-8A73-F4AA-913B3580770B}"/>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3EE42F7A-2C88-8825-2496-DD453CB72189}"/>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1944611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704" y="692697"/>
            <a:ext cx="8477250" cy="264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705" y="3573017"/>
            <a:ext cx="5232951" cy="2953347"/>
          </a:xfrm>
          <a:prstGeom prst="rect">
            <a:avLst/>
          </a:prstGeom>
        </p:spPr>
      </p:pic>
      <p:pic>
        <p:nvPicPr>
          <p:cNvPr id="5" name="Picture 2" descr="C:\Users\brp\Desktop\Fotos presentación Rande\DSC0123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8498"/>
          <a:stretch/>
        </p:blipFill>
        <p:spPr bwMode="auto">
          <a:xfrm rot="5400000">
            <a:off x="7315607" y="3248861"/>
            <a:ext cx="2953348" cy="3601660"/>
          </a:xfrm>
          <a:prstGeom prst="rect">
            <a:avLst/>
          </a:prstGeom>
          <a:noFill/>
          <a:extLst>
            <a:ext uri="{909E8E84-426E-40DD-AFC4-6F175D3DCCD1}">
              <a14:hiddenFill xmlns:a14="http://schemas.microsoft.com/office/drawing/2010/main">
                <a:solidFill>
                  <a:srgbClr val="FFFFFF"/>
                </a:solidFill>
              </a14:hiddenFill>
            </a:ext>
          </a:extLst>
        </p:spPr>
      </p:pic>
      <p:sp>
        <p:nvSpPr>
          <p:cNvPr id="4" name="2 Marcador de contenido">
            <a:extLst>
              <a:ext uri="{FF2B5EF4-FFF2-40B4-BE49-F238E27FC236}">
                <a16:creationId xmlns:a16="http://schemas.microsoft.com/office/drawing/2014/main" id="{15D05B6F-64E8-6362-BCD6-2DA1D7B3E6E8}"/>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
        <p:nvSpPr>
          <p:cNvPr id="6" name="Rectangle 9">
            <a:extLst>
              <a:ext uri="{FF2B5EF4-FFF2-40B4-BE49-F238E27FC236}">
                <a16:creationId xmlns:a16="http://schemas.microsoft.com/office/drawing/2014/main" id="{B3F20E50-687D-7541-0C41-E30F99C4F07A}"/>
              </a:ext>
            </a:extLst>
          </p:cNvPr>
          <p:cNvSpPr>
            <a:spLocks noChangeArrowheads="1"/>
          </p:cNvSpPr>
          <p:nvPr/>
        </p:nvSpPr>
        <p:spPr bwMode="auto">
          <a:xfrm rot="16200000">
            <a:off x="-1841898"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Travelers</a:t>
            </a:r>
          </a:p>
        </p:txBody>
      </p:sp>
    </p:spTree>
    <p:extLst>
      <p:ext uri="{BB962C8B-B14F-4D97-AF65-F5344CB8AC3E}">
        <p14:creationId xmlns:p14="http://schemas.microsoft.com/office/powerpoint/2010/main" val="3195191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p\Desktop\Fotos presentación Rande\DSC01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3697" y="1448711"/>
            <a:ext cx="5924313" cy="444341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018" y="728663"/>
            <a:ext cx="3482178" cy="5898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2 Marcador de contenido">
            <a:extLst>
              <a:ext uri="{FF2B5EF4-FFF2-40B4-BE49-F238E27FC236}">
                <a16:creationId xmlns:a16="http://schemas.microsoft.com/office/drawing/2014/main" id="{88D185B5-04EF-AAAA-8E97-74C10A70D00C}"/>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tx1">
                    <a:lumMod val="65000"/>
                    <a:lumOff val="35000"/>
                  </a:schemeClr>
                </a:solidFill>
              </a:rPr>
              <a:t>Rande Cable-stayed Bridge</a:t>
            </a:r>
          </a:p>
        </p:txBody>
      </p:sp>
      <p:sp>
        <p:nvSpPr>
          <p:cNvPr id="3" name="Rectangle 9">
            <a:extLst>
              <a:ext uri="{FF2B5EF4-FFF2-40B4-BE49-F238E27FC236}">
                <a16:creationId xmlns:a16="http://schemas.microsoft.com/office/drawing/2014/main" id="{5FBB9BA1-BBAE-3EC3-8C54-0AFAEE03F96A}"/>
              </a:ext>
            </a:extLst>
          </p:cNvPr>
          <p:cNvSpPr>
            <a:spLocks noChangeArrowheads="1"/>
          </p:cNvSpPr>
          <p:nvPr/>
        </p:nvSpPr>
        <p:spPr bwMode="auto">
          <a:xfrm rot="16200000">
            <a:off x="-1841898" y="3388582"/>
            <a:ext cx="6137821"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Travelers</a:t>
            </a:r>
          </a:p>
        </p:txBody>
      </p:sp>
    </p:spTree>
    <p:extLst>
      <p:ext uri="{BB962C8B-B14F-4D97-AF65-F5344CB8AC3E}">
        <p14:creationId xmlns:p14="http://schemas.microsoft.com/office/powerpoint/2010/main" val="28916536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64D45-0FB7-88FA-405E-5453528A5353}"/>
            </a:ext>
          </a:extLst>
        </p:cNvPr>
        <p:cNvGrpSpPr/>
        <p:nvPr/>
      </p:nvGrpSpPr>
      <p:grpSpPr>
        <a:xfrm>
          <a:off x="0" y="0"/>
          <a:ext cx="0" cy="0"/>
          <a:chOff x="0" y="0"/>
          <a:chExt cx="0" cy="0"/>
        </a:xfrm>
      </p:grpSpPr>
      <p:pic>
        <p:nvPicPr>
          <p:cNvPr id="5" name="Imagen 4" descr="Un puente sobre un cuerpo de agua junto a una carretera&#10;&#10;El contenido generado por IA puede ser incorrecto.">
            <a:extLst>
              <a:ext uri="{FF2B5EF4-FFF2-40B4-BE49-F238E27FC236}">
                <a16:creationId xmlns:a16="http://schemas.microsoft.com/office/drawing/2014/main" id="{70EC7683-8951-A4AC-961E-492B7A37FD02}"/>
              </a:ext>
            </a:extLst>
          </p:cNvPr>
          <p:cNvPicPr>
            <a:picLocks noChangeAspect="1"/>
          </p:cNvPicPr>
          <p:nvPr/>
        </p:nvPicPr>
        <p:blipFill>
          <a:blip r:embed="rId2">
            <a:extLst>
              <a:ext uri="{28A0092B-C50C-407E-A947-70E740481C1C}">
                <a14:useLocalDpi xmlns:a14="http://schemas.microsoft.com/office/drawing/2010/main" val="0"/>
              </a:ext>
            </a:extLst>
          </a:blip>
          <a:srcRect t="5475" b="5379"/>
          <a:stretch/>
        </p:blipFill>
        <p:spPr>
          <a:xfrm>
            <a:off x="0" y="1"/>
            <a:ext cx="10230909" cy="684032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0885" y="35353"/>
            <a:ext cx="1925266" cy="3411324"/>
          </a:xfrm>
          <a:prstGeom prst="rect">
            <a:avLst/>
          </a:prstGeom>
          <a:ln>
            <a:solidFill>
              <a:schemeClr val="bg1"/>
            </a:solidFill>
          </a:ln>
        </p:spPr>
      </p:pic>
      <p:sp>
        <p:nvSpPr>
          <p:cNvPr id="8" name="6 Rectángulo">
            <a:extLst>
              <a:ext uri="{FF2B5EF4-FFF2-40B4-BE49-F238E27FC236}">
                <a16:creationId xmlns:a16="http://schemas.microsoft.com/office/drawing/2014/main" id="{5C14840A-E509-E323-AA78-A5E467A5261A}"/>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Marcador de contenido">
            <a:extLst>
              <a:ext uri="{FF2B5EF4-FFF2-40B4-BE49-F238E27FC236}">
                <a16:creationId xmlns:a16="http://schemas.microsoft.com/office/drawing/2014/main" id="{4E7531D9-55B3-00DA-1676-D95F2CEBDEEF}"/>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885" y="3446676"/>
            <a:ext cx="1935242" cy="3429000"/>
          </a:xfrm>
          <a:prstGeom prst="rect">
            <a:avLst/>
          </a:prstGeom>
          <a:ln>
            <a:solidFill>
              <a:schemeClr val="bg1"/>
            </a:solidFill>
          </a:ln>
        </p:spPr>
      </p:pic>
    </p:spTree>
    <p:extLst>
      <p:ext uri="{BB962C8B-B14F-4D97-AF65-F5344CB8AC3E}">
        <p14:creationId xmlns:p14="http://schemas.microsoft.com/office/powerpoint/2010/main" val="14966952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A3CF6-9982-7F60-F111-7E0C4F3881E2}"/>
            </a:ext>
          </a:extLst>
        </p:cNvPr>
        <p:cNvGrpSpPr/>
        <p:nvPr/>
      </p:nvGrpSpPr>
      <p:grpSpPr>
        <a:xfrm>
          <a:off x="0" y="0"/>
          <a:ext cx="0" cy="0"/>
          <a:chOff x="0" y="0"/>
          <a:chExt cx="0" cy="0"/>
        </a:xfrm>
      </p:grpSpPr>
      <p:pic>
        <p:nvPicPr>
          <p:cNvPr id="8" name="Imagen 7" descr="Imagen que contiene exterior, naturaleza, nieve, montaña&#10;&#10;El contenido generado por IA puede ser incorrecto.">
            <a:extLst>
              <a:ext uri="{FF2B5EF4-FFF2-40B4-BE49-F238E27FC236}">
                <a16:creationId xmlns:a16="http://schemas.microsoft.com/office/drawing/2014/main" id="{7AD8AEEB-A900-B02D-4739-1D7BF59C083F}"/>
              </a:ext>
            </a:extLst>
          </p:cNvPr>
          <p:cNvPicPr>
            <a:picLocks noChangeAspect="1"/>
          </p:cNvPicPr>
          <p:nvPr/>
        </p:nvPicPr>
        <p:blipFill>
          <a:blip r:embed="rId3">
            <a:extLst>
              <a:ext uri="{28A0092B-C50C-407E-A947-70E740481C1C}">
                <a14:useLocalDpi xmlns:a14="http://schemas.microsoft.com/office/drawing/2010/main" val="0"/>
              </a:ext>
            </a:extLst>
          </a:blip>
          <a:srcRect b="18003"/>
          <a:stretch/>
        </p:blipFill>
        <p:spPr>
          <a:xfrm>
            <a:off x="0" y="-1"/>
            <a:ext cx="12191999" cy="6858001"/>
          </a:xfrm>
          <a:prstGeom prst="rect">
            <a:avLst/>
          </a:prstGeom>
        </p:spPr>
      </p:pic>
      <p:sp>
        <p:nvSpPr>
          <p:cNvPr id="6" name="6 Rectángulo">
            <a:extLst>
              <a:ext uri="{FF2B5EF4-FFF2-40B4-BE49-F238E27FC236}">
                <a16:creationId xmlns:a16="http://schemas.microsoft.com/office/drawing/2014/main" id="{ED3D7828-16B9-68A5-0D75-1847731D6479}"/>
              </a:ext>
            </a:extLst>
          </p:cNvPr>
          <p:cNvSpPr/>
          <p:nvPr/>
        </p:nvSpPr>
        <p:spPr>
          <a:xfrm rot="5400000" flipH="1">
            <a:off x="5349874" y="-5349877"/>
            <a:ext cx="1492252" cy="12192000"/>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09A73564-BC50-734D-8E9F-255D31D6C960}"/>
              </a:ext>
            </a:extLst>
          </p:cNvPr>
          <p:cNvSpPr txBox="1">
            <a:spLocks/>
          </p:cNvSpPr>
          <p:nvPr/>
        </p:nvSpPr>
        <p:spPr>
          <a:xfrm>
            <a:off x="492127" y="17676"/>
            <a:ext cx="11263313"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800" dirty="0">
                <a:solidFill>
                  <a:schemeClr val="bg1"/>
                </a:solidFill>
              </a:rPr>
              <a:t>Rande Cable-stayed Bridge</a:t>
            </a:r>
          </a:p>
        </p:txBody>
      </p:sp>
    </p:spTree>
    <p:extLst>
      <p:ext uri="{BB962C8B-B14F-4D97-AF65-F5344CB8AC3E}">
        <p14:creationId xmlns:p14="http://schemas.microsoft.com/office/powerpoint/2010/main" val="268976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to 4"/>
          <p:cNvCxnSpPr/>
          <p:nvPr/>
        </p:nvCxnSpPr>
        <p:spPr>
          <a:xfrm>
            <a:off x="6019867" y="5893657"/>
            <a:ext cx="36485" cy="3261"/>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3744507" y="2308806"/>
            <a:ext cx="4674517" cy="4459638"/>
          </a:xfrm>
          <a:prstGeom prst="ellipse">
            <a:avLst/>
          </a:prstGeom>
          <a:solidFill>
            <a:srgbClr val="F4C9C0">
              <a:alpha val="5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15" name="Elipse 14"/>
          <p:cNvSpPr/>
          <p:nvPr/>
        </p:nvSpPr>
        <p:spPr>
          <a:xfrm>
            <a:off x="2627450" y="75413"/>
            <a:ext cx="4674517" cy="4459638"/>
          </a:xfrm>
          <a:prstGeom prst="ellipse">
            <a:avLst/>
          </a:prstGeom>
          <a:solidFill>
            <a:schemeClr val="accent6">
              <a:lumMod val="40000"/>
              <a:lumOff val="60000"/>
              <a:alpha val="5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16" name="Elipse 15"/>
          <p:cNvSpPr/>
          <p:nvPr/>
        </p:nvSpPr>
        <p:spPr>
          <a:xfrm>
            <a:off x="4865408" y="104043"/>
            <a:ext cx="4674517" cy="4459638"/>
          </a:xfrm>
          <a:prstGeom prst="ellipse">
            <a:avLst/>
          </a:prstGeom>
          <a:solidFill>
            <a:srgbClr val="F5FAC8">
              <a:alpha val="50000"/>
            </a:srgb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rgbClr val="7030A0"/>
              </a:solidFill>
            </a:endParaRPr>
          </a:p>
        </p:txBody>
      </p:sp>
      <p:sp>
        <p:nvSpPr>
          <p:cNvPr id="19" name="CaixaDeTexto 18"/>
          <p:cNvSpPr txBox="1"/>
          <p:nvPr/>
        </p:nvSpPr>
        <p:spPr>
          <a:xfrm>
            <a:off x="5150192" y="2933604"/>
            <a:ext cx="2030799" cy="370213"/>
          </a:xfrm>
          <a:prstGeom prst="rect">
            <a:avLst/>
          </a:prstGeom>
          <a:noFill/>
        </p:spPr>
        <p:txBody>
          <a:bodyPr wrap="square" rtlCol="0">
            <a:spAutoFit/>
          </a:bodyPr>
          <a:lstStyle/>
          <a:p>
            <a:pPr algn="ctr"/>
            <a:r>
              <a:rPr lang="pt-BR" sz="1600" b="1">
                <a:solidFill>
                  <a:srgbClr val="FF0000"/>
                </a:solidFill>
                <a:effectLst>
                  <a:outerShdw blurRad="38100" dist="38100" dir="2700000" algn="tl">
                    <a:srgbClr val="000000">
                      <a:alpha val="43137"/>
                    </a:srgbClr>
                  </a:outerShdw>
                </a:effectLst>
              </a:rPr>
              <a:t>SUSTAINABILITY</a:t>
            </a:r>
            <a:endParaRPr lang="pt-BR" sz="1600" b="1" dirty="0">
              <a:solidFill>
                <a:srgbClr val="FF0000"/>
              </a:solidFill>
              <a:effectLst>
                <a:outerShdw blurRad="38100" dist="38100" dir="2700000" algn="tl">
                  <a:srgbClr val="000000">
                    <a:alpha val="43137"/>
                  </a:srgbClr>
                </a:outerShdw>
              </a:effectLst>
            </a:endParaRPr>
          </a:p>
        </p:txBody>
      </p:sp>
      <p:sp>
        <p:nvSpPr>
          <p:cNvPr id="26" name="CaixaDeTexto 25"/>
          <p:cNvSpPr txBox="1"/>
          <p:nvPr/>
        </p:nvSpPr>
        <p:spPr>
          <a:xfrm>
            <a:off x="3330547" y="941571"/>
            <a:ext cx="2030799" cy="336558"/>
          </a:xfrm>
          <a:prstGeom prst="rect">
            <a:avLst/>
          </a:prstGeom>
          <a:noFill/>
        </p:spPr>
        <p:txBody>
          <a:bodyPr wrap="square" rtlCol="0">
            <a:spAutoFit/>
          </a:bodyPr>
          <a:lstStyle/>
          <a:p>
            <a:r>
              <a:rPr lang="pt-BR" sz="1400" b="1">
                <a:solidFill>
                  <a:srgbClr val="0070C0"/>
                </a:solidFill>
              </a:rPr>
              <a:t>ENVIRONMENTAL</a:t>
            </a:r>
            <a:endParaRPr lang="pt-BR" sz="1400" b="1" dirty="0">
              <a:solidFill>
                <a:srgbClr val="0070C0"/>
              </a:solidFill>
            </a:endParaRPr>
          </a:p>
        </p:txBody>
      </p:sp>
      <p:sp>
        <p:nvSpPr>
          <p:cNvPr id="27" name="CaixaDeTexto 26"/>
          <p:cNvSpPr txBox="1"/>
          <p:nvPr/>
        </p:nvSpPr>
        <p:spPr>
          <a:xfrm>
            <a:off x="7370972" y="941571"/>
            <a:ext cx="1021159" cy="336558"/>
          </a:xfrm>
          <a:prstGeom prst="rect">
            <a:avLst/>
          </a:prstGeom>
          <a:noFill/>
        </p:spPr>
        <p:txBody>
          <a:bodyPr wrap="square" rtlCol="0">
            <a:spAutoFit/>
          </a:bodyPr>
          <a:lstStyle/>
          <a:p>
            <a:pPr algn="r"/>
            <a:r>
              <a:rPr lang="pt-BR" sz="1400" b="1">
                <a:solidFill>
                  <a:schemeClr val="accent6"/>
                </a:solidFill>
              </a:rPr>
              <a:t>SOCIAL</a:t>
            </a:r>
            <a:endParaRPr lang="pt-BR" sz="1400" b="1" dirty="0">
              <a:solidFill>
                <a:schemeClr val="accent6"/>
              </a:solidFill>
            </a:endParaRPr>
          </a:p>
        </p:txBody>
      </p:sp>
      <p:sp>
        <p:nvSpPr>
          <p:cNvPr id="28" name="CaixaDeTexto 27"/>
          <p:cNvSpPr txBox="1"/>
          <p:nvPr/>
        </p:nvSpPr>
        <p:spPr>
          <a:xfrm>
            <a:off x="5040952" y="4799907"/>
            <a:ext cx="2030799" cy="336558"/>
          </a:xfrm>
          <a:prstGeom prst="rect">
            <a:avLst/>
          </a:prstGeom>
          <a:noFill/>
        </p:spPr>
        <p:txBody>
          <a:bodyPr wrap="square" rtlCol="0">
            <a:spAutoFit/>
          </a:bodyPr>
          <a:lstStyle/>
          <a:p>
            <a:pPr algn="ctr"/>
            <a:r>
              <a:rPr lang="pt-BR" sz="1400" b="1">
                <a:solidFill>
                  <a:schemeClr val="accent3">
                    <a:lumMod val="50000"/>
                  </a:schemeClr>
                </a:solidFill>
              </a:rPr>
              <a:t>ECONOMICAL</a:t>
            </a:r>
            <a:endParaRPr lang="pt-BR" sz="1400" b="1" dirty="0">
              <a:solidFill>
                <a:schemeClr val="accent3">
                  <a:lumMod val="50000"/>
                </a:schemeClr>
              </a:solidFill>
            </a:endParaRPr>
          </a:p>
        </p:txBody>
      </p:sp>
      <p:sp>
        <p:nvSpPr>
          <p:cNvPr id="29" name="CaixaDeTexto 28"/>
          <p:cNvSpPr txBox="1"/>
          <p:nvPr/>
        </p:nvSpPr>
        <p:spPr>
          <a:xfrm>
            <a:off x="3949082" y="3855008"/>
            <a:ext cx="2030799" cy="336558"/>
          </a:xfrm>
          <a:prstGeom prst="rect">
            <a:avLst/>
          </a:prstGeom>
          <a:noFill/>
        </p:spPr>
        <p:txBody>
          <a:bodyPr wrap="square" rtlCol="0">
            <a:spAutoFit/>
          </a:bodyPr>
          <a:lstStyle/>
          <a:p>
            <a:r>
              <a:rPr lang="pt-BR" sz="1400" b="1">
                <a:solidFill>
                  <a:schemeClr val="accent4">
                    <a:lumMod val="75000"/>
                  </a:schemeClr>
                </a:solidFill>
              </a:rPr>
              <a:t>ECO-EFFICIENCY</a:t>
            </a:r>
            <a:endParaRPr lang="pt-BR" sz="1400" b="1" dirty="0">
              <a:solidFill>
                <a:schemeClr val="accent4">
                  <a:lumMod val="75000"/>
                </a:schemeClr>
              </a:solidFill>
            </a:endParaRPr>
          </a:p>
        </p:txBody>
      </p:sp>
      <p:sp>
        <p:nvSpPr>
          <p:cNvPr id="31" name="CaixaDeTexto 30"/>
          <p:cNvSpPr txBox="1"/>
          <p:nvPr/>
        </p:nvSpPr>
        <p:spPr>
          <a:xfrm>
            <a:off x="3122845" y="1518665"/>
            <a:ext cx="2350635" cy="336558"/>
          </a:xfrm>
          <a:prstGeom prst="rect">
            <a:avLst/>
          </a:prstGeom>
          <a:noFill/>
        </p:spPr>
        <p:txBody>
          <a:bodyPr wrap="square" rtlCol="0">
            <a:spAutoFit/>
          </a:bodyPr>
          <a:lstStyle/>
          <a:p>
            <a:r>
              <a:rPr lang="pt-BR" sz="1400">
                <a:solidFill>
                  <a:srgbClr val="0070C0"/>
                </a:solidFill>
              </a:rPr>
              <a:t>USE OF RESOURCES</a:t>
            </a:r>
            <a:endParaRPr lang="pt-BR" sz="1400" dirty="0">
              <a:solidFill>
                <a:srgbClr val="0070C0"/>
              </a:solidFill>
            </a:endParaRPr>
          </a:p>
        </p:txBody>
      </p:sp>
      <p:sp>
        <p:nvSpPr>
          <p:cNvPr id="32" name="CaixaDeTexto 31"/>
          <p:cNvSpPr txBox="1"/>
          <p:nvPr/>
        </p:nvSpPr>
        <p:spPr>
          <a:xfrm>
            <a:off x="3013492" y="2043953"/>
            <a:ext cx="2238045" cy="336558"/>
          </a:xfrm>
          <a:prstGeom prst="rect">
            <a:avLst/>
          </a:prstGeom>
          <a:noFill/>
        </p:spPr>
        <p:txBody>
          <a:bodyPr wrap="square" rtlCol="0">
            <a:spAutoFit/>
          </a:bodyPr>
          <a:lstStyle/>
          <a:p>
            <a:r>
              <a:rPr lang="pt-BR" sz="1400">
                <a:solidFill>
                  <a:srgbClr val="0070C0"/>
                </a:solidFill>
              </a:rPr>
              <a:t>CONTAMINATION</a:t>
            </a:r>
            <a:endParaRPr lang="pt-BR" sz="1400" dirty="0">
              <a:solidFill>
                <a:srgbClr val="0070C0"/>
              </a:solidFill>
            </a:endParaRPr>
          </a:p>
        </p:txBody>
      </p:sp>
      <p:sp>
        <p:nvSpPr>
          <p:cNvPr id="33" name="CaixaDeTexto 32"/>
          <p:cNvSpPr txBox="1"/>
          <p:nvPr/>
        </p:nvSpPr>
        <p:spPr>
          <a:xfrm>
            <a:off x="3059525" y="2652294"/>
            <a:ext cx="2030799" cy="336558"/>
          </a:xfrm>
          <a:prstGeom prst="rect">
            <a:avLst/>
          </a:prstGeom>
          <a:noFill/>
        </p:spPr>
        <p:txBody>
          <a:bodyPr wrap="square" rtlCol="0">
            <a:spAutoFit/>
          </a:bodyPr>
          <a:lstStyle/>
          <a:p>
            <a:r>
              <a:rPr lang="pt-BR" sz="1400">
                <a:solidFill>
                  <a:srgbClr val="0070C0"/>
                </a:solidFill>
              </a:rPr>
              <a:t>WASTE</a:t>
            </a:r>
            <a:endParaRPr lang="pt-BR" sz="1400" dirty="0">
              <a:solidFill>
                <a:srgbClr val="0070C0"/>
              </a:solidFill>
            </a:endParaRPr>
          </a:p>
        </p:txBody>
      </p:sp>
      <p:sp>
        <p:nvSpPr>
          <p:cNvPr id="34" name="CaixaDeTexto 33"/>
          <p:cNvSpPr txBox="1"/>
          <p:nvPr/>
        </p:nvSpPr>
        <p:spPr>
          <a:xfrm>
            <a:off x="7470133" y="1526560"/>
            <a:ext cx="1248945" cy="336558"/>
          </a:xfrm>
          <a:prstGeom prst="rect">
            <a:avLst/>
          </a:prstGeom>
          <a:noFill/>
        </p:spPr>
        <p:txBody>
          <a:bodyPr wrap="square" rtlCol="0">
            <a:spAutoFit/>
          </a:bodyPr>
          <a:lstStyle/>
          <a:p>
            <a:pPr algn="r"/>
            <a:r>
              <a:rPr lang="pt-BR" sz="1400">
                <a:solidFill>
                  <a:schemeClr val="accent6"/>
                </a:solidFill>
              </a:rPr>
              <a:t>SAFETY</a:t>
            </a:r>
            <a:endParaRPr lang="pt-BR" sz="1400" dirty="0">
              <a:solidFill>
                <a:schemeClr val="accent6"/>
              </a:solidFill>
            </a:endParaRPr>
          </a:p>
        </p:txBody>
      </p:sp>
      <p:sp>
        <p:nvSpPr>
          <p:cNvPr id="35" name="CaixaDeTexto 34"/>
          <p:cNvSpPr txBox="1"/>
          <p:nvPr/>
        </p:nvSpPr>
        <p:spPr>
          <a:xfrm>
            <a:off x="7794228" y="2043953"/>
            <a:ext cx="1248945" cy="336558"/>
          </a:xfrm>
          <a:prstGeom prst="rect">
            <a:avLst/>
          </a:prstGeom>
          <a:noFill/>
        </p:spPr>
        <p:txBody>
          <a:bodyPr wrap="square" rtlCol="0">
            <a:spAutoFit/>
          </a:bodyPr>
          <a:lstStyle/>
          <a:p>
            <a:pPr algn="r"/>
            <a:r>
              <a:rPr lang="pt-BR" sz="1400">
                <a:solidFill>
                  <a:schemeClr val="accent6"/>
                </a:solidFill>
              </a:rPr>
              <a:t>COMFORT</a:t>
            </a:r>
            <a:endParaRPr lang="pt-BR" sz="1400" dirty="0">
              <a:solidFill>
                <a:schemeClr val="accent6"/>
              </a:solidFill>
            </a:endParaRPr>
          </a:p>
        </p:txBody>
      </p:sp>
      <p:sp>
        <p:nvSpPr>
          <p:cNvPr id="36" name="CaixaDeTexto 35"/>
          <p:cNvSpPr txBox="1"/>
          <p:nvPr/>
        </p:nvSpPr>
        <p:spPr>
          <a:xfrm>
            <a:off x="7884091" y="2641878"/>
            <a:ext cx="1248945" cy="336558"/>
          </a:xfrm>
          <a:prstGeom prst="rect">
            <a:avLst/>
          </a:prstGeom>
          <a:noFill/>
        </p:spPr>
        <p:txBody>
          <a:bodyPr wrap="square" rtlCol="0">
            <a:spAutoFit/>
          </a:bodyPr>
          <a:lstStyle/>
          <a:p>
            <a:pPr algn="r"/>
            <a:r>
              <a:rPr lang="pt-BR" sz="1400">
                <a:solidFill>
                  <a:schemeClr val="accent6"/>
                </a:solidFill>
              </a:rPr>
              <a:t>CREATIVITY</a:t>
            </a:r>
            <a:endParaRPr lang="pt-BR" sz="1400" dirty="0">
              <a:solidFill>
                <a:schemeClr val="accent6"/>
              </a:solidFill>
            </a:endParaRPr>
          </a:p>
        </p:txBody>
      </p:sp>
      <p:sp>
        <p:nvSpPr>
          <p:cNvPr id="37" name="CaixaDeTexto 36"/>
          <p:cNvSpPr txBox="1"/>
          <p:nvPr/>
        </p:nvSpPr>
        <p:spPr>
          <a:xfrm>
            <a:off x="4903590" y="5250764"/>
            <a:ext cx="2350635" cy="336558"/>
          </a:xfrm>
          <a:prstGeom prst="rect">
            <a:avLst/>
          </a:prstGeom>
          <a:noFill/>
        </p:spPr>
        <p:txBody>
          <a:bodyPr wrap="square" rtlCol="0">
            <a:spAutoFit/>
          </a:bodyPr>
          <a:lstStyle/>
          <a:p>
            <a:pPr algn="ctr"/>
            <a:r>
              <a:rPr lang="pt-BR" sz="1400">
                <a:solidFill>
                  <a:schemeClr val="accent3">
                    <a:lumMod val="50000"/>
                  </a:schemeClr>
                </a:solidFill>
              </a:rPr>
              <a:t>COST</a:t>
            </a:r>
            <a:endParaRPr lang="pt-BR" sz="1400" dirty="0">
              <a:solidFill>
                <a:schemeClr val="accent3">
                  <a:lumMod val="50000"/>
                </a:schemeClr>
              </a:solidFill>
            </a:endParaRPr>
          </a:p>
        </p:txBody>
      </p:sp>
      <p:sp>
        <p:nvSpPr>
          <p:cNvPr id="38" name="CaixaDeTexto 37"/>
          <p:cNvSpPr txBox="1"/>
          <p:nvPr/>
        </p:nvSpPr>
        <p:spPr>
          <a:xfrm>
            <a:off x="4922638" y="5624961"/>
            <a:ext cx="2350635" cy="336558"/>
          </a:xfrm>
          <a:prstGeom prst="rect">
            <a:avLst/>
          </a:prstGeom>
          <a:noFill/>
        </p:spPr>
        <p:txBody>
          <a:bodyPr wrap="square" rtlCol="0">
            <a:spAutoFit/>
          </a:bodyPr>
          <a:lstStyle/>
          <a:p>
            <a:pPr algn="ctr"/>
            <a:r>
              <a:rPr lang="pt-BR" sz="1400">
                <a:solidFill>
                  <a:schemeClr val="accent3">
                    <a:lumMod val="50000"/>
                  </a:schemeClr>
                </a:solidFill>
              </a:rPr>
              <a:t>MAINTENANCE</a:t>
            </a:r>
            <a:endParaRPr lang="pt-BR" sz="1400" dirty="0">
              <a:solidFill>
                <a:schemeClr val="accent3">
                  <a:lumMod val="50000"/>
                </a:schemeClr>
              </a:solidFill>
            </a:endParaRPr>
          </a:p>
        </p:txBody>
      </p:sp>
      <p:sp>
        <p:nvSpPr>
          <p:cNvPr id="39" name="CaixaDeTexto 38"/>
          <p:cNvSpPr txBox="1"/>
          <p:nvPr/>
        </p:nvSpPr>
        <p:spPr>
          <a:xfrm>
            <a:off x="4903590" y="6038180"/>
            <a:ext cx="2350635" cy="336558"/>
          </a:xfrm>
          <a:prstGeom prst="rect">
            <a:avLst/>
          </a:prstGeom>
          <a:noFill/>
        </p:spPr>
        <p:txBody>
          <a:bodyPr wrap="square" rtlCol="0">
            <a:spAutoFit/>
          </a:bodyPr>
          <a:lstStyle/>
          <a:p>
            <a:pPr algn="ctr"/>
            <a:r>
              <a:rPr lang="pt-BR" sz="1400">
                <a:solidFill>
                  <a:schemeClr val="accent3">
                    <a:lumMod val="50000"/>
                  </a:schemeClr>
                </a:solidFill>
              </a:rPr>
              <a:t>DURABILITY</a:t>
            </a:r>
            <a:endParaRPr lang="pt-BR" sz="1400" dirty="0">
              <a:solidFill>
                <a:schemeClr val="accent3">
                  <a:lumMod val="50000"/>
                </a:schemeClr>
              </a:solidFill>
            </a:endParaRPr>
          </a:p>
        </p:txBody>
      </p:sp>
      <p:sp>
        <p:nvSpPr>
          <p:cNvPr id="40" name="CaixaDeTexto 39"/>
          <p:cNvSpPr txBox="1"/>
          <p:nvPr/>
        </p:nvSpPr>
        <p:spPr>
          <a:xfrm>
            <a:off x="6515624" y="3912157"/>
            <a:ext cx="2030799" cy="572147"/>
          </a:xfrm>
          <a:prstGeom prst="rect">
            <a:avLst/>
          </a:prstGeom>
          <a:noFill/>
        </p:spPr>
        <p:txBody>
          <a:bodyPr wrap="square" rtlCol="0">
            <a:spAutoFit/>
          </a:bodyPr>
          <a:lstStyle/>
          <a:p>
            <a:r>
              <a:rPr lang="pt-BR" sz="1400" b="1">
                <a:solidFill>
                  <a:schemeClr val="accent4">
                    <a:lumMod val="75000"/>
                  </a:schemeClr>
                </a:solidFill>
              </a:rPr>
              <a:t>SOCIAL INCLUSION</a:t>
            </a:r>
            <a:endParaRPr lang="pt-BR" sz="1400" b="1" dirty="0">
              <a:solidFill>
                <a:schemeClr val="accent4">
                  <a:lumMod val="75000"/>
                </a:schemeClr>
              </a:solidFill>
            </a:endParaRPr>
          </a:p>
        </p:txBody>
      </p:sp>
      <p:sp>
        <p:nvSpPr>
          <p:cNvPr id="41" name="CaixaDeTexto 40"/>
          <p:cNvSpPr txBox="1"/>
          <p:nvPr/>
        </p:nvSpPr>
        <p:spPr>
          <a:xfrm>
            <a:off x="5069174" y="1256536"/>
            <a:ext cx="2105933" cy="807737"/>
          </a:xfrm>
          <a:prstGeom prst="rect">
            <a:avLst/>
          </a:prstGeom>
          <a:noFill/>
        </p:spPr>
        <p:txBody>
          <a:bodyPr wrap="square" rtlCol="0">
            <a:spAutoFit/>
          </a:bodyPr>
          <a:lstStyle/>
          <a:p>
            <a:pPr algn="ctr"/>
            <a:r>
              <a:rPr lang="pt-BR" sz="1400" b="1">
                <a:solidFill>
                  <a:schemeClr val="accent4">
                    <a:lumMod val="75000"/>
                  </a:schemeClr>
                </a:solidFill>
              </a:rPr>
              <a:t>SOCIO-ENVIRONMENTAL JUSTICE</a:t>
            </a:r>
            <a:endParaRPr lang="pt-BR" sz="1400" b="1" dirty="0">
              <a:solidFill>
                <a:schemeClr val="accent4">
                  <a:lumMod val="75000"/>
                </a:schemeClr>
              </a:solidFill>
            </a:endParaRPr>
          </a:p>
        </p:txBody>
      </p:sp>
    </p:spTree>
    <p:extLst>
      <p:ext uri="{BB962C8B-B14F-4D97-AF65-F5344CB8AC3E}">
        <p14:creationId xmlns:p14="http://schemas.microsoft.com/office/powerpoint/2010/main" val="3201032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a:grpSpLocks noChangeAspect="1"/>
          </p:cNvGrpSpPr>
          <p:nvPr/>
        </p:nvGrpSpPr>
        <p:grpSpPr>
          <a:xfrm>
            <a:off x="1776480" y="1297357"/>
            <a:ext cx="8640000" cy="4363893"/>
            <a:chOff x="63500" y="1285875"/>
            <a:chExt cx="10370691" cy="5238031"/>
          </a:xfrm>
        </p:grpSpPr>
        <p:sp>
          <p:nvSpPr>
            <p:cNvPr id="13" name="15 CuadroTexto"/>
            <p:cNvSpPr txBox="1">
              <a:spLocks noChangeArrowheads="1"/>
            </p:cNvSpPr>
            <p:nvPr/>
          </p:nvSpPr>
          <p:spPr bwMode="auto">
            <a:xfrm>
              <a:off x="142874" y="5978525"/>
              <a:ext cx="10204884" cy="332485"/>
            </a:xfrm>
            <a:prstGeom prst="rect">
              <a:avLst/>
            </a:prstGeom>
            <a:noFill/>
            <a:ln w="9525">
              <a:noFill/>
              <a:miter lim="800000"/>
              <a:headEnd/>
              <a:tailEnd/>
            </a:ln>
          </p:spPr>
          <p:txBody>
            <a:bodyPr wrap="square">
              <a:spAutoFit/>
            </a:bodyPr>
            <a:lstStyle/>
            <a:p>
              <a:pPr defTabSz="412750">
                <a:tabLst>
                  <a:tab pos="412750" algn="l"/>
                </a:tabLst>
              </a:pPr>
              <a:r>
                <a:rPr lang="en-GB" sz="1200" dirty="0">
                  <a:solidFill>
                    <a:srgbClr val="002060"/>
                  </a:solidFill>
                  <a:latin typeface="+mj-lt"/>
                </a:rPr>
                <a:t>0     5       10      15      20  	25      30      35     40     45      50	 55   60     65     70     75	80	85	90	95	100	110	120</a:t>
              </a:r>
            </a:p>
          </p:txBody>
        </p:sp>
        <p:sp>
          <p:nvSpPr>
            <p:cNvPr id="8" name="AutoShape 61"/>
            <p:cNvSpPr>
              <a:spLocks noChangeArrowheads="1"/>
            </p:cNvSpPr>
            <p:nvPr/>
          </p:nvSpPr>
          <p:spPr bwMode="auto">
            <a:xfrm>
              <a:off x="9362629" y="6130206"/>
              <a:ext cx="1071562" cy="393700"/>
            </a:xfrm>
            <a:prstGeom prst="flowChartAlternateProcess">
              <a:avLst/>
            </a:prstGeom>
            <a:noFill/>
            <a:ln w="9525">
              <a:noFill/>
              <a:miter lim="800000"/>
              <a:headEnd/>
              <a:tailEnd/>
            </a:ln>
          </p:spPr>
          <p:txBody>
            <a:bodyPr/>
            <a:lstStyle/>
            <a:p>
              <a:pPr algn="ctr"/>
              <a:r>
                <a:rPr lang="es-ES" sz="1200" i="1" dirty="0">
                  <a:solidFill>
                    <a:srgbClr val="002060"/>
                  </a:solidFill>
                  <a:latin typeface="+mj-lt"/>
                </a:rPr>
                <a:t>Time</a:t>
              </a:r>
            </a:p>
          </p:txBody>
        </p:sp>
        <p:cxnSp>
          <p:nvCxnSpPr>
            <p:cNvPr id="9" name="AutoShape 54"/>
            <p:cNvCxnSpPr>
              <a:cxnSpLocks noChangeShapeType="1"/>
            </p:cNvCxnSpPr>
            <p:nvPr/>
          </p:nvCxnSpPr>
          <p:spPr bwMode="auto">
            <a:xfrm rot="10800000">
              <a:off x="2733675" y="4162425"/>
              <a:ext cx="771525" cy="0"/>
            </a:xfrm>
            <a:prstGeom prst="straightConnector1">
              <a:avLst/>
            </a:prstGeom>
            <a:noFill/>
            <a:ln w="9525">
              <a:noFill/>
              <a:round/>
              <a:headEnd/>
              <a:tailEnd type="triangle" w="med" len="med"/>
            </a:ln>
          </p:spPr>
        </p:cxnSp>
        <p:cxnSp>
          <p:nvCxnSpPr>
            <p:cNvPr id="10" name="AutoShape 60"/>
            <p:cNvCxnSpPr>
              <a:cxnSpLocks noChangeShapeType="1"/>
            </p:cNvCxnSpPr>
            <p:nvPr/>
          </p:nvCxnSpPr>
          <p:spPr bwMode="auto">
            <a:xfrm flipV="1">
              <a:off x="63500" y="5848350"/>
              <a:ext cx="10080625" cy="0"/>
            </a:xfrm>
            <a:prstGeom prst="straightConnector1">
              <a:avLst/>
            </a:prstGeom>
            <a:noFill/>
            <a:ln w="9525">
              <a:solidFill>
                <a:srgbClr val="FF0000"/>
              </a:solidFill>
              <a:round/>
              <a:headEnd/>
              <a:tailEnd type="triangle" w="med" len="med"/>
            </a:ln>
          </p:spPr>
        </p:cxnSp>
        <p:sp>
          <p:nvSpPr>
            <p:cNvPr id="11" name="AutoShape 43"/>
            <p:cNvSpPr>
              <a:spLocks noChangeArrowheads="1"/>
            </p:cNvSpPr>
            <p:nvPr/>
          </p:nvSpPr>
          <p:spPr bwMode="auto">
            <a:xfrm>
              <a:off x="428624" y="1285875"/>
              <a:ext cx="1399079" cy="1000125"/>
            </a:xfrm>
            <a:prstGeom prst="flowChartAlternateProcess">
              <a:avLst/>
            </a:prstGeom>
            <a:noFill/>
            <a:ln w="15875">
              <a:solidFill>
                <a:srgbClr val="FFFF00"/>
              </a:solidFill>
              <a:miter lim="800000"/>
              <a:headEnd/>
              <a:tailEnd/>
            </a:ln>
          </p:spPr>
          <p:txBody>
            <a:bodyPr tIns="54000" bIns="54000" anchor="ctr" anchorCtr="1"/>
            <a:lstStyle/>
            <a:p>
              <a:pPr algn="ctr">
                <a:spcAft>
                  <a:spcPts val="600"/>
                </a:spcAft>
                <a:defRPr/>
              </a:pPr>
              <a:r>
                <a:rPr lang="en-GB" sz="1200" dirty="0">
                  <a:solidFill>
                    <a:srgbClr val="002060"/>
                  </a:solidFill>
                  <a:latin typeface="+mj-lt"/>
                </a:rPr>
                <a:t>Decision for construction</a:t>
              </a:r>
              <a:endParaRPr lang="en-GB" sz="1200" dirty="0">
                <a:solidFill>
                  <a:srgbClr val="002060"/>
                </a:solidFill>
                <a:effectLst>
                  <a:outerShdw blurRad="38100" dist="38100" dir="2700000" algn="tl">
                    <a:srgbClr val="000000">
                      <a:alpha val="43137"/>
                    </a:srgbClr>
                  </a:outerShdw>
                </a:effectLst>
                <a:latin typeface="+mj-lt"/>
              </a:endParaRPr>
            </a:p>
          </p:txBody>
        </p:sp>
        <p:cxnSp>
          <p:nvCxnSpPr>
            <p:cNvPr id="12" name="56 Conector recto"/>
            <p:cNvCxnSpPr>
              <a:cxnSpLocks noChangeShapeType="1"/>
            </p:cNvCxnSpPr>
            <p:nvPr/>
          </p:nvCxnSpPr>
          <p:spPr bwMode="auto">
            <a:xfrm rot="5400000">
              <a:off x="9571038" y="5848350"/>
              <a:ext cx="287338" cy="1587"/>
            </a:xfrm>
            <a:prstGeom prst="line">
              <a:avLst/>
            </a:prstGeom>
            <a:noFill/>
            <a:ln w="19050" algn="ctr">
              <a:solidFill>
                <a:srgbClr val="FF0000"/>
              </a:solidFill>
              <a:round/>
              <a:headEnd/>
              <a:tailEnd/>
            </a:ln>
          </p:spPr>
        </p:cxnSp>
        <p:cxnSp>
          <p:nvCxnSpPr>
            <p:cNvPr id="14" name="16 Conector angular"/>
            <p:cNvCxnSpPr>
              <a:cxnSpLocks noChangeShapeType="1"/>
              <a:stCxn id="11" idx="1"/>
            </p:cNvCxnSpPr>
            <p:nvPr/>
          </p:nvCxnSpPr>
          <p:spPr bwMode="auto">
            <a:xfrm rot="10800000" flipV="1">
              <a:off x="274658" y="1785938"/>
              <a:ext cx="153968" cy="3986211"/>
            </a:xfrm>
            <a:prstGeom prst="bentConnector2">
              <a:avLst/>
            </a:prstGeom>
            <a:noFill/>
            <a:ln w="15875" algn="ctr">
              <a:solidFill>
                <a:srgbClr val="FFFF00"/>
              </a:solidFill>
              <a:round/>
              <a:headEnd/>
              <a:tailEnd type="arrow" w="med" len="med"/>
            </a:ln>
          </p:spPr>
        </p:cxnSp>
        <p:sp>
          <p:nvSpPr>
            <p:cNvPr id="15" name="14 Elipse"/>
            <p:cNvSpPr/>
            <p:nvPr/>
          </p:nvSpPr>
          <p:spPr bwMode="auto">
            <a:xfrm>
              <a:off x="203200" y="5783263"/>
              <a:ext cx="142875" cy="142875"/>
            </a:xfrm>
            <a:prstGeom prst="ellipse">
              <a:avLst/>
            </a:prstGeom>
            <a:solidFill>
              <a:srgbClr val="FFFF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cxnSp>
          <p:nvCxnSpPr>
            <p:cNvPr id="16" name="56 Conector recto"/>
            <p:cNvCxnSpPr>
              <a:cxnSpLocks noChangeShapeType="1"/>
            </p:cNvCxnSpPr>
            <p:nvPr/>
          </p:nvCxnSpPr>
          <p:spPr bwMode="auto">
            <a:xfrm rot="5400000">
              <a:off x="9571038" y="5856288"/>
              <a:ext cx="287337" cy="1587"/>
            </a:xfrm>
            <a:prstGeom prst="line">
              <a:avLst/>
            </a:prstGeom>
            <a:noFill/>
            <a:ln w="19050" algn="ctr">
              <a:solidFill>
                <a:srgbClr val="FF0000"/>
              </a:solidFill>
              <a:round/>
              <a:headEnd/>
              <a:tailEnd/>
            </a:ln>
          </p:spPr>
        </p:cxnSp>
        <p:sp>
          <p:nvSpPr>
            <p:cNvPr id="17" name="AutoShape 44"/>
            <p:cNvSpPr>
              <a:spLocks noChangeArrowheads="1"/>
            </p:cNvSpPr>
            <p:nvPr/>
          </p:nvSpPr>
          <p:spPr bwMode="auto">
            <a:xfrm>
              <a:off x="642938" y="2579688"/>
              <a:ext cx="1543050" cy="473075"/>
            </a:xfrm>
            <a:prstGeom prst="flowChartAlternateProcess">
              <a:avLst/>
            </a:prstGeom>
            <a:noFill/>
            <a:ln w="15875">
              <a:solidFill>
                <a:srgbClr val="FFC000"/>
              </a:solidFill>
              <a:miter lim="800000"/>
              <a:headEnd/>
              <a:tailEnd/>
            </a:ln>
          </p:spPr>
          <p:txBody>
            <a:bodyPr/>
            <a:lstStyle/>
            <a:p>
              <a:pPr algn="ctr"/>
              <a:r>
                <a:rPr lang="en-GB" sz="1200" dirty="0">
                  <a:solidFill>
                    <a:srgbClr val="002060"/>
                  </a:solidFill>
                  <a:latin typeface="+mj-lt"/>
                </a:rPr>
                <a:t>Design</a:t>
              </a:r>
            </a:p>
          </p:txBody>
        </p:sp>
        <p:cxnSp>
          <p:nvCxnSpPr>
            <p:cNvPr id="18" name="16 Conector angular"/>
            <p:cNvCxnSpPr>
              <a:cxnSpLocks noChangeShapeType="1"/>
              <a:stCxn id="17" idx="1"/>
            </p:cNvCxnSpPr>
            <p:nvPr/>
          </p:nvCxnSpPr>
          <p:spPr bwMode="auto">
            <a:xfrm rot="10800000" flipV="1">
              <a:off x="403225" y="2816225"/>
              <a:ext cx="239713" cy="2963863"/>
            </a:xfrm>
            <a:prstGeom prst="bentConnector2">
              <a:avLst/>
            </a:prstGeom>
            <a:noFill/>
            <a:ln w="15875" algn="ctr">
              <a:solidFill>
                <a:srgbClr val="FFC000"/>
              </a:solidFill>
              <a:round/>
              <a:headEnd/>
              <a:tailEnd type="arrow" w="med" len="med"/>
            </a:ln>
          </p:spPr>
        </p:cxnSp>
        <p:sp>
          <p:nvSpPr>
            <p:cNvPr id="19" name="18 Elipse"/>
            <p:cNvSpPr/>
            <p:nvPr/>
          </p:nvSpPr>
          <p:spPr bwMode="auto">
            <a:xfrm>
              <a:off x="331788" y="5794375"/>
              <a:ext cx="142875" cy="142875"/>
            </a:xfrm>
            <a:prstGeom prst="ellipse">
              <a:avLst/>
            </a:prstGeom>
            <a:solidFill>
              <a:srgbClr val="FF99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20" name="AutoShape 45"/>
            <p:cNvSpPr>
              <a:spLocks noChangeArrowheads="1"/>
            </p:cNvSpPr>
            <p:nvPr/>
          </p:nvSpPr>
          <p:spPr bwMode="auto">
            <a:xfrm>
              <a:off x="1000125" y="3344863"/>
              <a:ext cx="1800225" cy="511175"/>
            </a:xfrm>
            <a:prstGeom prst="flowChartAlternateProcess">
              <a:avLst/>
            </a:prstGeom>
            <a:noFill/>
            <a:ln w="15875">
              <a:solidFill>
                <a:srgbClr val="008000"/>
              </a:solidFill>
              <a:miter lim="800000"/>
              <a:headEnd/>
              <a:tailEnd/>
            </a:ln>
          </p:spPr>
          <p:txBody>
            <a:bodyPr anchor="ctr" anchorCtr="1"/>
            <a:lstStyle/>
            <a:p>
              <a:pPr algn="ctr"/>
              <a:r>
                <a:rPr lang="en-GB" sz="1200" dirty="0">
                  <a:solidFill>
                    <a:srgbClr val="002060"/>
                  </a:solidFill>
                  <a:latin typeface="+mj-lt"/>
                </a:rPr>
                <a:t>Construction</a:t>
              </a:r>
            </a:p>
          </p:txBody>
        </p:sp>
        <p:cxnSp>
          <p:nvCxnSpPr>
            <p:cNvPr id="21" name="16 Conector angular"/>
            <p:cNvCxnSpPr>
              <a:cxnSpLocks noChangeShapeType="1"/>
            </p:cNvCxnSpPr>
            <p:nvPr/>
          </p:nvCxnSpPr>
          <p:spPr bwMode="auto">
            <a:xfrm rot="10800000" flipV="1">
              <a:off x="536575" y="3600450"/>
              <a:ext cx="441325" cy="2166938"/>
            </a:xfrm>
            <a:prstGeom prst="bentConnector2">
              <a:avLst/>
            </a:prstGeom>
            <a:noFill/>
            <a:ln w="15875" algn="ctr">
              <a:solidFill>
                <a:srgbClr val="008000"/>
              </a:solidFill>
              <a:round/>
              <a:headEnd/>
              <a:tailEnd type="arrow" w="med" len="med"/>
            </a:ln>
          </p:spPr>
        </p:cxnSp>
        <p:cxnSp>
          <p:nvCxnSpPr>
            <p:cNvPr id="22" name="16 Conector angular"/>
            <p:cNvCxnSpPr>
              <a:cxnSpLocks noChangeShapeType="1"/>
              <a:stCxn id="20" idx="1"/>
            </p:cNvCxnSpPr>
            <p:nvPr/>
          </p:nvCxnSpPr>
          <p:spPr bwMode="auto">
            <a:xfrm rot="10800000" flipV="1">
              <a:off x="620713" y="3600450"/>
              <a:ext cx="379412" cy="2171700"/>
            </a:xfrm>
            <a:prstGeom prst="bentConnector2">
              <a:avLst/>
            </a:prstGeom>
            <a:noFill/>
            <a:ln w="15875" algn="ctr">
              <a:solidFill>
                <a:srgbClr val="008000"/>
              </a:solidFill>
              <a:round/>
              <a:headEnd/>
              <a:tailEnd type="arrow" w="med" len="med"/>
            </a:ln>
          </p:spPr>
        </p:cxnSp>
        <p:sp>
          <p:nvSpPr>
            <p:cNvPr id="23" name="22 Elipse"/>
            <p:cNvSpPr/>
            <p:nvPr/>
          </p:nvSpPr>
          <p:spPr bwMode="auto">
            <a:xfrm>
              <a:off x="473075"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24" name="23 Elipse"/>
            <p:cNvSpPr/>
            <p:nvPr/>
          </p:nvSpPr>
          <p:spPr bwMode="auto">
            <a:xfrm>
              <a:off x="557213" y="5786438"/>
              <a:ext cx="142875" cy="142875"/>
            </a:xfrm>
            <a:prstGeom prst="ellipse">
              <a:avLst/>
            </a:prstGeom>
            <a:solidFill>
              <a:srgbClr val="008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cxnSp>
          <p:nvCxnSpPr>
            <p:cNvPr id="25" name="16 Conector angular"/>
            <p:cNvCxnSpPr>
              <a:cxnSpLocks noChangeShapeType="1"/>
            </p:cNvCxnSpPr>
            <p:nvPr/>
          </p:nvCxnSpPr>
          <p:spPr bwMode="auto">
            <a:xfrm rot="10800000" flipV="1">
              <a:off x="690563" y="4891088"/>
              <a:ext cx="1323975" cy="900112"/>
            </a:xfrm>
            <a:prstGeom prst="bentConnector2">
              <a:avLst/>
            </a:prstGeom>
            <a:noFill/>
            <a:ln w="15875" algn="ctr">
              <a:solidFill>
                <a:srgbClr val="FF0000"/>
              </a:solidFill>
              <a:round/>
              <a:headEnd/>
              <a:tailEnd type="arrow" w="med" len="med"/>
            </a:ln>
          </p:spPr>
        </p:cxnSp>
        <p:sp>
          <p:nvSpPr>
            <p:cNvPr id="26" name="25 Elipse"/>
            <p:cNvSpPr/>
            <p:nvPr/>
          </p:nvSpPr>
          <p:spPr bwMode="auto">
            <a:xfrm>
              <a:off x="625475" y="579596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27" name="26 Elipse"/>
            <p:cNvSpPr/>
            <p:nvPr/>
          </p:nvSpPr>
          <p:spPr bwMode="auto">
            <a:xfrm>
              <a:off x="9640888" y="5789613"/>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28" name="AutoShape 46"/>
            <p:cNvSpPr>
              <a:spLocks noChangeArrowheads="1"/>
            </p:cNvSpPr>
            <p:nvPr/>
          </p:nvSpPr>
          <p:spPr bwMode="auto">
            <a:xfrm>
              <a:off x="2014538" y="4392613"/>
              <a:ext cx="6343650" cy="977900"/>
            </a:xfrm>
            <a:prstGeom prst="flowChartAlternateProcess">
              <a:avLst/>
            </a:prstGeom>
            <a:noFill/>
            <a:ln w="15875">
              <a:solidFill>
                <a:srgbClr val="FF0000"/>
              </a:solidFill>
              <a:miter lim="800000"/>
              <a:headEnd/>
              <a:tailEnd/>
            </a:ln>
          </p:spPr>
          <p:txBody>
            <a:bodyPr anchor="ctr"/>
            <a:lstStyle/>
            <a:p>
              <a:pPr algn="ctr"/>
              <a:r>
                <a:rPr lang="en-GB" sz="1400" dirty="0">
                  <a:latin typeface="+mj-lt"/>
                </a:rPr>
                <a:t>Service Life</a:t>
              </a:r>
            </a:p>
          </p:txBody>
        </p:sp>
        <p:cxnSp>
          <p:nvCxnSpPr>
            <p:cNvPr id="29" name="56 Conector angular"/>
            <p:cNvCxnSpPr>
              <a:cxnSpLocks noChangeShapeType="1"/>
            </p:cNvCxnSpPr>
            <p:nvPr/>
          </p:nvCxnSpPr>
          <p:spPr bwMode="auto">
            <a:xfrm>
              <a:off x="8358188" y="4892675"/>
              <a:ext cx="1354137" cy="908050"/>
            </a:xfrm>
            <a:prstGeom prst="bentConnector2">
              <a:avLst/>
            </a:prstGeom>
            <a:noFill/>
            <a:ln w="15875" algn="ctr">
              <a:solidFill>
                <a:srgbClr val="FF0000"/>
              </a:solidFill>
              <a:round/>
              <a:headEnd/>
              <a:tailEnd type="arrow" w="med" len="med"/>
            </a:ln>
          </p:spPr>
        </p:cxnSp>
        <p:sp>
          <p:nvSpPr>
            <p:cNvPr id="30" name="29 Elipse"/>
            <p:cNvSpPr/>
            <p:nvPr/>
          </p:nvSpPr>
          <p:spPr bwMode="auto">
            <a:xfrm>
              <a:off x="9702800" y="5778500"/>
              <a:ext cx="142875" cy="142875"/>
            </a:xfrm>
            <a:prstGeom prst="ellipse">
              <a:avLst/>
            </a:prstGeom>
            <a:solidFill>
              <a:srgbClr val="00206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31" name="30 Elipse"/>
            <p:cNvSpPr/>
            <p:nvPr/>
          </p:nvSpPr>
          <p:spPr bwMode="auto">
            <a:xfrm>
              <a:off x="6072188" y="5772150"/>
              <a:ext cx="142875" cy="142875"/>
            </a:xfrm>
            <a:prstGeom prst="ellipse">
              <a:avLst/>
            </a:prstGeom>
            <a:solidFill>
              <a:srgbClr val="FF0000"/>
            </a:solidFill>
            <a:ln w="9525" cap="flat" cmpd="sng" algn="ctr">
              <a:noFill/>
              <a:prstDash val="solid"/>
              <a:round/>
              <a:headEnd type="none" w="med" len="med"/>
              <a:tailEnd type="none" w="med" len="med"/>
            </a:ln>
            <a:effectLst/>
          </p:spPr>
          <p:txBody>
            <a:bodyPr/>
            <a:lstStyle/>
            <a:p>
              <a:pPr>
                <a:defRPr/>
              </a:pPr>
              <a:endParaRPr lang="en-GB" sz="1200">
                <a:solidFill>
                  <a:srgbClr val="002060"/>
                </a:solidFill>
                <a:effectLst>
                  <a:outerShdw blurRad="38100" dist="38100" dir="2700000" algn="tl">
                    <a:srgbClr val="000000">
                      <a:alpha val="43137"/>
                    </a:srgbClr>
                  </a:outerShdw>
                </a:effectLst>
                <a:latin typeface="+mj-lt"/>
              </a:endParaRPr>
            </a:p>
          </p:txBody>
        </p:sp>
        <p:sp>
          <p:nvSpPr>
            <p:cNvPr id="32" name="31 Flecha derecha"/>
            <p:cNvSpPr/>
            <p:nvPr/>
          </p:nvSpPr>
          <p:spPr bwMode="auto">
            <a:xfrm>
              <a:off x="629280" y="5846168"/>
              <a:ext cx="5871542" cy="226037"/>
            </a:xfrm>
            <a:prstGeom prst="rightArrow">
              <a:avLst/>
            </a:prstGeom>
            <a:solidFill>
              <a:srgbClr val="009900"/>
            </a:solidFill>
            <a:ln w="9525" cap="flat" cmpd="sng" algn="ctr">
              <a:solidFill>
                <a:schemeClr val="tx1"/>
              </a:solidFill>
              <a:prstDash val="solid"/>
              <a:round/>
              <a:headEnd type="none" w="med" len="med"/>
              <a:tailEnd type="none" w="med" len="med"/>
            </a:ln>
            <a:effectLst/>
          </p:spPr>
          <p:txBody>
            <a:bodyPr/>
            <a:lstStyle/>
            <a:p>
              <a:pPr>
                <a:defRPr/>
              </a:pPr>
              <a:endParaRPr lang="en-GB" sz="1200">
                <a:solidFill>
                  <a:srgbClr val="002060"/>
                </a:solidFill>
                <a:latin typeface="+mj-lt"/>
              </a:endParaRPr>
            </a:p>
          </p:txBody>
        </p:sp>
      </p:grpSp>
      <p:sp>
        <p:nvSpPr>
          <p:cNvPr id="33" name="AutoShape 44"/>
          <p:cNvSpPr>
            <a:spLocks noChangeArrowheads="1"/>
          </p:cNvSpPr>
          <p:nvPr/>
        </p:nvSpPr>
        <p:spPr bwMode="auto">
          <a:xfrm>
            <a:off x="8328250" y="2369649"/>
            <a:ext cx="1429557" cy="699313"/>
          </a:xfrm>
          <a:prstGeom prst="flowChartAlternateProcess">
            <a:avLst/>
          </a:prstGeom>
          <a:solidFill>
            <a:srgbClr val="000099"/>
          </a:solidFill>
          <a:ln w="15875">
            <a:solidFill>
              <a:srgbClr val="002060"/>
            </a:solidFill>
            <a:miter lim="800000"/>
            <a:headEnd/>
            <a:tailEnd/>
          </a:ln>
        </p:spPr>
        <p:txBody>
          <a:bodyPr/>
          <a:lstStyle/>
          <a:p>
            <a:pPr algn="ctr"/>
            <a:r>
              <a:rPr lang="en-GB" sz="1200" dirty="0">
                <a:solidFill>
                  <a:schemeClr val="bg1"/>
                </a:solidFill>
                <a:latin typeface="+mj-lt"/>
              </a:rPr>
              <a:t>Demolition Dismantlement  Reconstruction</a:t>
            </a:r>
          </a:p>
          <a:p>
            <a:pPr algn="ctr"/>
            <a:endParaRPr lang="en-GB" sz="1200" dirty="0">
              <a:solidFill>
                <a:schemeClr val="bg1"/>
              </a:solidFill>
              <a:latin typeface="+mj-lt"/>
            </a:endParaRPr>
          </a:p>
          <a:p>
            <a:pPr algn="ctr"/>
            <a:endParaRPr lang="en-GB" sz="1200" dirty="0">
              <a:solidFill>
                <a:schemeClr val="bg1"/>
              </a:solidFill>
              <a:latin typeface="+mj-lt"/>
            </a:endParaRPr>
          </a:p>
        </p:txBody>
      </p:sp>
      <p:cxnSp>
        <p:nvCxnSpPr>
          <p:cNvPr id="34" name="16 Conector angular"/>
          <p:cNvCxnSpPr>
            <a:cxnSpLocks noChangeShapeType="1"/>
            <a:stCxn id="33" idx="3"/>
          </p:cNvCxnSpPr>
          <p:nvPr/>
        </p:nvCxnSpPr>
        <p:spPr bwMode="auto">
          <a:xfrm>
            <a:off x="9757807" y="2719306"/>
            <a:ext cx="150941" cy="2338367"/>
          </a:xfrm>
          <a:prstGeom prst="bentConnector2">
            <a:avLst/>
          </a:prstGeom>
          <a:noFill/>
          <a:ln w="15875" algn="ctr">
            <a:solidFill>
              <a:srgbClr val="002060"/>
            </a:solidFill>
            <a:round/>
            <a:headEnd/>
            <a:tailEnd type="arrow" w="med" len="med"/>
          </a:ln>
        </p:spPr>
      </p:cxnSp>
      <p:sp>
        <p:nvSpPr>
          <p:cNvPr id="4" name="2 Marcador de contenido">
            <a:extLst>
              <a:ext uri="{FF2B5EF4-FFF2-40B4-BE49-F238E27FC236}">
                <a16:creationId xmlns:a16="http://schemas.microsoft.com/office/drawing/2014/main" id="{F7C9CE8B-1091-6AD2-37E9-487DF78462D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pic>
        <p:nvPicPr>
          <p:cNvPr id="5" name="Imagen 4">
            <a:extLst>
              <a:ext uri="{FF2B5EF4-FFF2-40B4-BE49-F238E27FC236}">
                <a16:creationId xmlns:a16="http://schemas.microsoft.com/office/drawing/2014/main" id="{E0F85812-E46E-8B9F-1187-2F9372E8AB13}"/>
              </a:ext>
            </a:extLst>
          </p:cNvPr>
          <p:cNvPicPr>
            <a:picLocks noChangeAspect="1"/>
          </p:cNvPicPr>
          <p:nvPr/>
        </p:nvPicPr>
        <p:blipFill>
          <a:blip r:embed="rId3"/>
          <a:stretch>
            <a:fillRect/>
          </a:stretch>
        </p:blipFill>
        <p:spPr>
          <a:xfrm>
            <a:off x="194686" y="633325"/>
            <a:ext cx="11856495" cy="6011862"/>
          </a:xfrm>
          <a:prstGeom prst="rect">
            <a:avLst/>
          </a:prstGeom>
          <a:solidFill>
            <a:schemeClr val="bg1"/>
          </a:solidFill>
        </p:spPr>
      </p:pic>
    </p:spTree>
    <p:extLst>
      <p:ext uri="{BB962C8B-B14F-4D97-AF65-F5344CB8AC3E}">
        <p14:creationId xmlns:p14="http://schemas.microsoft.com/office/powerpoint/2010/main" val="16870926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rotWithShape="1">
          <a:blip r:embed="rId3">
            <a:grayscl/>
            <a:extLst>
              <a:ext uri="{28A0092B-C50C-407E-A947-70E740481C1C}">
                <a14:useLocalDpi xmlns:a14="http://schemas.microsoft.com/office/drawing/2010/main" val="0"/>
              </a:ext>
            </a:extLst>
          </a:blip>
          <a:srcRect r="6878"/>
          <a:stretch/>
        </p:blipFill>
        <p:spPr>
          <a:xfrm>
            <a:off x="1487489" y="-27384"/>
            <a:ext cx="9180513" cy="6885384"/>
          </a:xfrm>
          <a:prstGeom prst="rect">
            <a:avLst/>
          </a:prstGeom>
        </p:spPr>
      </p:pic>
      <p:sp>
        <p:nvSpPr>
          <p:cNvPr id="6" name="6 Rectángulo">
            <a:extLst>
              <a:ext uri="{FF2B5EF4-FFF2-40B4-BE49-F238E27FC236}">
                <a16:creationId xmlns:a16="http://schemas.microsoft.com/office/drawing/2014/main" id="{04F9074A-8753-FABE-FF13-CC491ECE1A19}"/>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2 Marcador de contenido">
            <a:extLst>
              <a:ext uri="{FF2B5EF4-FFF2-40B4-BE49-F238E27FC236}">
                <a16:creationId xmlns:a16="http://schemas.microsoft.com/office/drawing/2014/main" id="{660DF6C4-01C8-FA95-8BEB-60D6043E1DE8}"/>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3249702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53" y="951141"/>
            <a:ext cx="10882247" cy="19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71" y="3199330"/>
            <a:ext cx="10481494" cy="205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9"/>
          <p:cNvSpPr>
            <a:spLocks noChangeArrowheads="1"/>
          </p:cNvSpPr>
          <p:nvPr/>
        </p:nvSpPr>
        <p:spPr bwMode="auto">
          <a:xfrm>
            <a:off x="1595002" y="5390546"/>
            <a:ext cx="9031350" cy="1323439"/>
          </a:xfrm>
          <a:prstGeom prst="rect">
            <a:avLst/>
          </a:prstGeom>
          <a:noFill/>
          <a:ln w="9525" algn="ctr">
            <a:noFill/>
            <a:miter lim="800000"/>
            <a:headEnd/>
            <a:tailEnd/>
          </a:ln>
        </p:spPr>
        <p:txBody>
          <a:bodyPr wrap="square" anchor="ctr">
            <a:spAutoFit/>
          </a:bodyPr>
          <a:lstStyle/>
          <a:p>
            <a:pPr marL="180000" lvl="1">
              <a:spcBef>
                <a:spcPct val="0"/>
              </a:spcBef>
            </a:pPr>
            <a:r>
              <a:rPr lang="es-ES" sz="1600" dirty="0">
                <a:solidFill>
                  <a:schemeClr val="tx1">
                    <a:lumMod val="65000"/>
                    <a:lumOff val="35000"/>
                  </a:schemeClr>
                </a:solidFill>
              </a:rPr>
              <a:t>L = 180,00 m </a:t>
            </a:r>
            <a:r>
              <a:rPr lang="es-ES" sz="1600" dirty="0" err="1">
                <a:solidFill>
                  <a:schemeClr val="tx1">
                    <a:lumMod val="65000"/>
                    <a:lumOff val="35000"/>
                  </a:schemeClr>
                </a:solidFill>
              </a:rPr>
              <a:t>main</a:t>
            </a:r>
            <a:r>
              <a:rPr lang="es-ES" sz="1600" dirty="0">
                <a:solidFill>
                  <a:schemeClr val="tx1">
                    <a:lumMod val="65000"/>
                    <a:lumOff val="35000"/>
                  </a:schemeClr>
                </a:solidFill>
              </a:rPr>
              <a:t> </a:t>
            </a:r>
            <a:r>
              <a:rPr lang="es-ES" sz="1600" dirty="0" err="1">
                <a:solidFill>
                  <a:schemeClr val="tx1">
                    <a:lumMod val="65000"/>
                    <a:lumOff val="35000"/>
                  </a:schemeClr>
                </a:solidFill>
              </a:rPr>
              <a:t>span</a:t>
            </a:r>
            <a:r>
              <a:rPr lang="es-ES" sz="1600" dirty="0">
                <a:solidFill>
                  <a:schemeClr val="tx1">
                    <a:lumMod val="65000"/>
                    <a:lumOff val="35000"/>
                  </a:schemeClr>
                </a:solidFill>
              </a:rPr>
              <a:t>			s = 5,92 m </a:t>
            </a:r>
            <a:r>
              <a:rPr lang="es-ES" sz="1600" dirty="0" err="1">
                <a:solidFill>
                  <a:schemeClr val="tx1">
                    <a:lumMod val="65000"/>
                    <a:lumOff val="35000"/>
                  </a:schemeClr>
                </a:solidFill>
              </a:rPr>
              <a:t>between</a:t>
            </a:r>
            <a:r>
              <a:rPr lang="es-ES" sz="1600" dirty="0">
                <a:solidFill>
                  <a:schemeClr val="tx1">
                    <a:lumMod val="65000"/>
                    <a:lumOff val="35000"/>
                  </a:schemeClr>
                </a:solidFill>
              </a:rPr>
              <a:t> </a:t>
            </a:r>
            <a:r>
              <a:rPr lang="es-ES" sz="1600" dirty="0" err="1">
                <a:solidFill>
                  <a:schemeClr val="tx1">
                    <a:lumMod val="65000"/>
                    <a:lumOff val="35000"/>
                  </a:schemeClr>
                </a:solidFill>
              </a:rPr>
              <a:t>hangers</a:t>
            </a:r>
            <a:endParaRPr lang="es-ES" sz="1600" dirty="0">
              <a:solidFill>
                <a:schemeClr val="tx1">
                  <a:lumMod val="65000"/>
                  <a:lumOff val="35000"/>
                </a:schemeClr>
              </a:solidFill>
            </a:endParaRPr>
          </a:p>
          <a:p>
            <a:pPr marL="180000" lvl="1">
              <a:spcBef>
                <a:spcPct val="0"/>
              </a:spcBef>
            </a:pPr>
            <a:r>
              <a:rPr lang="es-ES" sz="1600" dirty="0">
                <a:solidFill>
                  <a:schemeClr val="tx1">
                    <a:lumMod val="65000"/>
                    <a:lumOff val="35000"/>
                  </a:schemeClr>
                </a:solidFill>
              </a:rPr>
              <a:t>b= 6,40 m </a:t>
            </a:r>
            <a:r>
              <a:rPr lang="es-ES" sz="1600" dirty="0" err="1">
                <a:solidFill>
                  <a:schemeClr val="tx1">
                    <a:lumMod val="65000"/>
                    <a:lumOff val="35000"/>
                  </a:schemeClr>
                </a:solidFill>
              </a:rPr>
              <a:t>width</a:t>
            </a:r>
            <a:r>
              <a:rPr lang="es-ES" sz="1600" dirty="0">
                <a:solidFill>
                  <a:schemeClr val="tx1">
                    <a:lumMod val="65000"/>
                    <a:lumOff val="35000"/>
                  </a:schemeClr>
                </a:solidFill>
              </a:rPr>
              <a:t> </a:t>
            </a:r>
            <a:r>
              <a:rPr lang="es-ES" sz="1600" dirty="0" err="1">
                <a:solidFill>
                  <a:schemeClr val="tx1">
                    <a:lumMod val="65000"/>
                    <a:lumOff val="35000"/>
                  </a:schemeClr>
                </a:solidFill>
              </a:rPr>
              <a:t>between</a:t>
            </a:r>
            <a:r>
              <a:rPr lang="es-ES" sz="1600" dirty="0">
                <a:solidFill>
                  <a:schemeClr val="tx1">
                    <a:lumMod val="65000"/>
                    <a:lumOff val="35000"/>
                  </a:schemeClr>
                </a:solidFill>
              </a:rPr>
              <a:t> </a:t>
            </a:r>
            <a:r>
              <a:rPr lang="es-ES" sz="1600" dirty="0" err="1">
                <a:solidFill>
                  <a:schemeClr val="tx1">
                    <a:lumMod val="65000"/>
                    <a:lumOff val="35000"/>
                  </a:schemeClr>
                </a:solidFill>
              </a:rPr>
              <a:t>trusse</a:t>
            </a:r>
            <a:r>
              <a:rPr lang="es-ES" sz="1600" dirty="0">
                <a:solidFill>
                  <a:schemeClr val="tx1">
                    <a:lumMod val="65000"/>
                    <a:lumOff val="35000"/>
                  </a:schemeClr>
                </a:solidFill>
              </a:rPr>
              <a:t>		h = 3,70 m </a:t>
            </a:r>
            <a:r>
              <a:rPr lang="es-ES" sz="1600" dirty="0" err="1">
                <a:solidFill>
                  <a:schemeClr val="tx1">
                    <a:lumMod val="65000"/>
                    <a:lumOff val="35000"/>
                  </a:schemeClr>
                </a:solidFill>
              </a:rPr>
              <a:t>truss</a:t>
            </a:r>
            <a:r>
              <a:rPr lang="es-ES" sz="1600" dirty="0">
                <a:solidFill>
                  <a:schemeClr val="tx1">
                    <a:lumMod val="65000"/>
                    <a:lumOff val="35000"/>
                  </a:schemeClr>
                </a:solidFill>
              </a:rPr>
              <a:t> </a:t>
            </a:r>
            <a:r>
              <a:rPr lang="es-ES" sz="1600" dirty="0" err="1">
                <a:solidFill>
                  <a:schemeClr val="tx1">
                    <a:lumMod val="65000"/>
                    <a:lumOff val="35000"/>
                  </a:schemeClr>
                </a:solidFill>
              </a:rPr>
              <a:t>height</a:t>
            </a:r>
            <a:endParaRPr lang="es-ES" sz="1600" dirty="0">
              <a:solidFill>
                <a:schemeClr val="tx1">
                  <a:lumMod val="65000"/>
                  <a:lumOff val="35000"/>
                </a:schemeClr>
              </a:solidFill>
            </a:endParaRPr>
          </a:p>
          <a:p>
            <a:pPr marL="180000" lvl="1" algn="ctr">
              <a:spcBef>
                <a:spcPct val="0"/>
              </a:spcBef>
            </a:pPr>
            <a:r>
              <a:rPr lang="es-ES" sz="1600" dirty="0" err="1">
                <a:solidFill>
                  <a:schemeClr val="tx1">
                    <a:lumMod val="65000"/>
                    <a:lumOff val="35000"/>
                  </a:schemeClr>
                </a:solidFill>
              </a:rPr>
              <a:t>Main</a:t>
            </a:r>
            <a:r>
              <a:rPr lang="es-ES" sz="1600" dirty="0">
                <a:solidFill>
                  <a:schemeClr val="tx1">
                    <a:lumMod val="65000"/>
                    <a:lumOff val="35000"/>
                  </a:schemeClr>
                </a:solidFill>
              </a:rPr>
              <a:t> cables :  2 cables </a:t>
            </a:r>
            <a:r>
              <a:rPr lang="es-ES" sz="1600" dirty="0">
                <a:solidFill>
                  <a:schemeClr val="tx1">
                    <a:lumMod val="65000"/>
                    <a:lumOff val="35000"/>
                  </a:schemeClr>
                </a:solidFill>
                <a:cs typeface="Symap" panose="00000400000000000000" pitchFamily="2" charset="0"/>
              </a:rPr>
              <a:t>f</a:t>
            </a:r>
            <a:r>
              <a:rPr lang="es-ES" sz="1600" dirty="0">
                <a:solidFill>
                  <a:schemeClr val="tx1">
                    <a:lumMod val="65000"/>
                    <a:lumOff val="35000"/>
                  </a:schemeClr>
                </a:solidFill>
              </a:rPr>
              <a:t> 81 mm + 6 cables </a:t>
            </a:r>
            <a:r>
              <a:rPr lang="es-ES" sz="1600" dirty="0">
                <a:solidFill>
                  <a:schemeClr val="tx1">
                    <a:lumMod val="65000"/>
                    <a:lumOff val="35000"/>
                  </a:schemeClr>
                </a:solidFill>
                <a:cs typeface="Symap" panose="00000400000000000000" pitchFamily="2" charset="0"/>
              </a:rPr>
              <a:t>f </a:t>
            </a:r>
            <a:r>
              <a:rPr lang="es-ES" sz="1600" dirty="0">
                <a:solidFill>
                  <a:schemeClr val="tx1">
                    <a:lumMod val="65000"/>
                    <a:lumOff val="35000"/>
                  </a:schemeClr>
                </a:solidFill>
              </a:rPr>
              <a:t>63 mm </a:t>
            </a:r>
            <a:r>
              <a:rPr lang="es-ES" sz="1600" dirty="0" err="1">
                <a:solidFill>
                  <a:schemeClr val="tx1">
                    <a:lumMod val="65000"/>
                    <a:lumOff val="35000"/>
                  </a:schemeClr>
                </a:solidFill>
              </a:rPr>
              <a:t>with</a:t>
            </a:r>
            <a:r>
              <a:rPr lang="es-ES" sz="1600" dirty="0">
                <a:solidFill>
                  <a:schemeClr val="tx1">
                    <a:lumMod val="65000"/>
                    <a:lumOff val="35000"/>
                  </a:schemeClr>
                </a:solidFill>
              </a:rPr>
              <a:t> f</a:t>
            </a:r>
            <a:r>
              <a:rPr lang="es-ES" sz="1600" baseline="-25000" dirty="0">
                <a:solidFill>
                  <a:schemeClr val="tx1">
                    <a:lumMod val="65000"/>
                    <a:lumOff val="35000"/>
                  </a:schemeClr>
                </a:solidFill>
              </a:rPr>
              <a:t>u</a:t>
            </a:r>
            <a:r>
              <a:rPr lang="es-ES" sz="1600" dirty="0">
                <a:solidFill>
                  <a:schemeClr val="tx1">
                    <a:lumMod val="65000"/>
                    <a:lumOff val="35000"/>
                  </a:schemeClr>
                </a:solidFill>
              </a:rPr>
              <a:t> = 1500 MPa</a:t>
            </a:r>
          </a:p>
          <a:p>
            <a:pPr marL="180000" lvl="1" algn="ctr">
              <a:spcBef>
                <a:spcPct val="0"/>
              </a:spcBef>
            </a:pPr>
            <a:r>
              <a:rPr lang="es-ES" sz="1600" dirty="0" err="1">
                <a:solidFill>
                  <a:schemeClr val="tx1">
                    <a:lumMod val="65000"/>
                    <a:lumOff val="35000"/>
                  </a:schemeClr>
                </a:solidFill>
              </a:rPr>
              <a:t>Hangers</a:t>
            </a:r>
            <a:r>
              <a:rPr lang="es-ES" sz="1600" dirty="0">
                <a:solidFill>
                  <a:schemeClr val="tx1">
                    <a:lumMod val="65000"/>
                    <a:lumOff val="35000"/>
                  </a:schemeClr>
                </a:solidFill>
              </a:rPr>
              <a:t> : 42 mm </a:t>
            </a:r>
            <a:r>
              <a:rPr lang="es-ES" sz="1600" dirty="0" err="1">
                <a:solidFill>
                  <a:schemeClr val="tx1">
                    <a:lumMod val="65000"/>
                    <a:lumOff val="35000"/>
                  </a:schemeClr>
                </a:solidFill>
              </a:rPr>
              <a:t>diameter</a:t>
            </a:r>
            <a:r>
              <a:rPr lang="es-ES" sz="1600" dirty="0">
                <a:solidFill>
                  <a:schemeClr val="tx1">
                    <a:lumMod val="65000"/>
                    <a:lumOff val="35000"/>
                  </a:schemeClr>
                </a:solidFill>
              </a:rPr>
              <a:t> </a:t>
            </a:r>
            <a:r>
              <a:rPr lang="es-ES" sz="1600" dirty="0" err="1">
                <a:solidFill>
                  <a:schemeClr val="tx1">
                    <a:lumMod val="65000"/>
                    <a:lumOff val="35000"/>
                  </a:schemeClr>
                </a:solidFill>
              </a:rPr>
              <a:t>bars</a:t>
            </a:r>
            <a:endParaRPr lang="es-ES" sz="1600" dirty="0">
              <a:solidFill>
                <a:schemeClr val="tx1">
                  <a:lumMod val="65000"/>
                  <a:lumOff val="35000"/>
                </a:schemeClr>
              </a:solidFill>
            </a:endParaRPr>
          </a:p>
          <a:p>
            <a:pPr marL="180000" lvl="1" algn="ctr">
              <a:spcBef>
                <a:spcPct val="0"/>
              </a:spcBef>
            </a:pPr>
            <a:r>
              <a:rPr lang="es-ES" sz="1600" dirty="0">
                <a:solidFill>
                  <a:schemeClr val="tx1">
                    <a:lumMod val="65000"/>
                    <a:lumOff val="35000"/>
                  </a:schemeClr>
                </a:solidFill>
              </a:rPr>
              <a:t>TOTAL DEAD LOAD 5,17 kN/m</a:t>
            </a:r>
            <a:r>
              <a:rPr lang="es-ES" sz="1600" baseline="30000" dirty="0">
                <a:solidFill>
                  <a:schemeClr val="tx1">
                    <a:lumMod val="65000"/>
                    <a:lumOff val="35000"/>
                  </a:schemeClr>
                </a:solidFill>
              </a:rPr>
              <a:t>2</a:t>
            </a:r>
            <a:r>
              <a:rPr lang="es-ES" sz="1600" dirty="0">
                <a:solidFill>
                  <a:schemeClr val="tx1">
                    <a:lumMod val="65000"/>
                    <a:lumOff val="35000"/>
                  </a:schemeClr>
                </a:solidFill>
              </a:rPr>
              <a:t> (INCLUDING WOOD AND SEWERAGE PIPES) ENGETI</a:t>
            </a:r>
          </a:p>
        </p:txBody>
      </p:sp>
      <p:sp>
        <p:nvSpPr>
          <p:cNvPr id="2" name="2 Marcador de contenido">
            <a:extLst>
              <a:ext uri="{FF2B5EF4-FFF2-40B4-BE49-F238E27FC236}">
                <a16:creationId xmlns:a16="http://schemas.microsoft.com/office/drawing/2014/main" id="{9DD81169-2154-0064-90A5-2BCABA57DDFC}"/>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Tree>
    <p:extLst>
      <p:ext uri="{BB962C8B-B14F-4D97-AF65-F5344CB8AC3E}">
        <p14:creationId xmlns:p14="http://schemas.microsoft.com/office/powerpoint/2010/main" val="2463976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401" y="0"/>
            <a:ext cx="9147619" cy="6860714"/>
          </a:xfrm>
          <a:prstGeom prst="rect">
            <a:avLst/>
          </a:prstGeom>
        </p:spPr>
      </p:pic>
      <p:sp>
        <p:nvSpPr>
          <p:cNvPr id="7" name="Rectangle 9"/>
          <p:cNvSpPr>
            <a:spLocks noChangeArrowheads="1"/>
          </p:cNvSpPr>
          <p:nvPr/>
        </p:nvSpPr>
        <p:spPr bwMode="auto">
          <a:xfrm rot="16200000">
            <a:off x="-2241494" y="3021551"/>
            <a:ext cx="6206445" cy="830997"/>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Each cable is formed by seven spiral cables formed with 3 mm wires. </a:t>
            </a:r>
          </a:p>
          <a:p>
            <a:pPr marL="0" lvl="1" algn="ctr">
              <a:spcBef>
                <a:spcPct val="0"/>
              </a:spcBef>
              <a:defRPr/>
            </a:pPr>
            <a:r>
              <a:rPr lang="en-US" sz="1600" i="1" dirty="0">
                <a:solidFill>
                  <a:schemeClr val="tx1">
                    <a:lumMod val="65000"/>
                    <a:lumOff val="35000"/>
                  </a:schemeClr>
                </a:solidFill>
              </a:rPr>
              <a:t>The cables are arranged in a spiral ,the outer most six around a central cable.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0400" y="3016594"/>
            <a:ext cx="2641600" cy="389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6 Rectángulo">
            <a:extLst>
              <a:ext uri="{FF2B5EF4-FFF2-40B4-BE49-F238E27FC236}">
                <a16:creationId xmlns:a16="http://schemas.microsoft.com/office/drawing/2014/main" id="{5C4C8927-A3BE-5068-9F97-080603391B25}"/>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93DB03E2-9683-442C-F093-003EEE3C2C3E}"/>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1182046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89" y="693269"/>
            <a:ext cx="11316460" cy="605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9"/>
          <p:cNvSpPr>
            <a:spLocks noChangeArrowheads="1"/>
          </p:cNvSpPr>
          <p:nvPr/>
        </p:nvSpPr>
        <p:spPr bwMode="auto">
          <a:xfrm rot="16200000">
            <a:off x="-2377761" y="3388231"/>
            <a:ext cx="5903913" cy="584775"/>
          </a:xfrm>
          <a:prstGeom prst="rect">
            <a:avLst/>
          </a:prstGeom>
          <a:noFill/>
          <a:ln w="9525" algn="ctr">
            <a:noFill/>
            <a:miter lim="800000"/>
            <a:headEnd/>
            <a:tailEnd/>
          </a:ln>
        </p:spPr>
        <p:txBody>
          <a:bodyPr wrap="square" anchor="ctr">
            <a:spAutoFit/>
          </a:bodyPr>
          <a:lstStyle/>
          <a:p>
            <a:pPr marL="0" lvl="1" algn="ctr">
              <a:spcBef>
                <a:spcPct val="0"/>
              </a:spcBef>
              <a:defRPr/>
            </a:pPr>
            <a:r>
              <a:rPr lang="es-ES" sz="1600" i="1" dirty="0" err="1">
                <a:solidFill>
                  <a:schemeClr val="tx1">
                    <a:lumMod val="65000"/>
                    <a:lumOff val="35000"/>
                  </a:schemeClr>
                </a:solidFill>
              </a:rPr>
              <a:t>The</a:t>
            </a:r>
            <a:r>
              <a:rPr lang="es-ES" sz="1600" i="1" dirty="0">
                <a:solidFill>
                  <a:schemeClr val="tx1">
                    <a:lumMod val="65000"/>
                    <a:lumOff val="35000"/>
                  </a:schemeClr>
                </a:solidFill>
              </a:rPr>
              <a:t> cables are placed in </a:t>
            </a:r>
            <a:r>
              <a:rPr lang="es-ES" sz="1600" i="1" dirty="0" err="1">
                <a:solidFill>
                  <a:schemeClr val="tx1">
                    <a:lumMod val="65000"/>
                    <a:lumOff val="35000"/>
                  </a:schemeClr>
                </a:solidFill>
              </a:rPr>
              <a:t>two</a:t>
            </a:r>
            <a:r>
              <a:rPr lang="es-ES" sz="1600" i="1" dirty="0">
                <a:solidFill>
                  <a:schemeClr val="tx1">
                    <a:lumMod val="65000"/>
                    <a:lumOff val="35000"/>
                  </a:schemeClr>
                </a:solidFill>
              </a:rPr>
              <a:t> </a:t>
            </a:r>
            <a:r>
              <a:rPr lang="es-ES" sz="1600" i="1" dirty="0" err="1">
                <a:solidFill>
                  <a:schemeClr val="tx1">
                    <a:lumMod val="65000"/>
                    <a:lumOff val="35000"/>
                  </a:schemeClr>
                </a:solidFill>
              </a:rPr>
              <a:t>levels</a:t>
            </a:r>
            <a:r>
              <a:rPr lang="es-ES" sz="1600" i="1" dirty="0">
                <a:solidFill>
                  <a:schemeClr val="tx1">
                    <a:lumMod val="65000"/>
                    <a:lumOff val="35000"/>
                  </a:schemeClr>
                </a:solidFill>
              </a:rPr>
              <a:t>, </a:t>
            </a:r>
            <a:r>
              <a:rPr lang="es-ES" sz="1600" i="1" dirty="0" err="1">
                <a:solidFill>
                  <a:schemeClr val="tx1">
                    <a:lumMod val="65000"/>
                    <a:lumOff val="35000"/>
                  </a:schemeClr>
                </a:solidFill>
              </a:rPr>
              <a:t>six</a:t>
            </a:r>
            <a:r>
              <a:rPr lang="es-ES" sz="1600" i="1" dirty="0">
                <a:solidFill>
                  <a:schemeClr val="tx1">
                    <a:lumMod val="65000"/>
                    <a:lumOff val="35000"/>
                  </a:schemeClr>
                </a:solidFill>
              </a:rPr>
              <a:t> inferior 63 mm cables and </a:t>
            </a:r>
            <a:r>
              <a:rPr lang="es-ES" sz="1600" i="1" dirty="0" err="1">
                <a:solidFill>
                  <a:schemeClr val="tx1">
                    <a:lumMod val="65000"/>
                    <a:lumOff val="35000"/>
                  </a:schemeClr>
                </a:solidFill>
              </a:rPr>
              <a:t>two</a:t>
            </a:r>
            <a:r>
              <a:rPr lang="es-ES" sz="1600" i="1" dirty="0">
                <a:solidFill>
                  <a:schemeClr val="tx1">
                    <a:lumMod val="65000"/>
                    <a:lumOff val="35000"/>
                  </a:schemeClr>
                </a:solidFill>
              </a:rPr>
              <a:t> 81 mm cables in </a:t>
            </a:r>
            <a:r>
              <a:rPr lang="es-ES" sz="1600" i="1" dirty="0" err="1">
                <a:solidFill>
                  <a:schemeClr val="tx1">
                    <a:lumMod val="65000"/>
                    <a:lumOff val="35000"/>
                  </a:schemeClr>
                </a:solidFill>
              </a:rPr>
              <a:t>an</a:t>
            </a:r>
            <a:r>
              <a:rPr lang="es-ES" sz="1600" i="1" dirty="0">
                <a:solidFill>
                  <a:schemeClr val="tx1">
                    <a:lumMod val="65000"/>
                    <a:lumOff val="35000"/>
                  </a:schemeClr>
                </a:solidFill>
              </a:rPr>
              <a:t> </a:t>
            </a:r>
            <a:r>
              <a:rPr lang="es-ES" sz="1600" i="1" dirty="0" err="1">
                <a:solidFill>
                  <a:schemeClr val="tx1">
                    <a:lumMod val="65000"/>
                    <a:lumOff val="35000"/>
                  </a:schemeClr>
                </a:solidFill>
              </a:rPr>
              <a:t>the</a:t>
            </a:r>
            <a:r>
              <a:rPr lang="es-ES" sz="1600" i="1" dirty="0">
                <a:solidFill>
                  <a:schemeClr val="tx1">
                    <a:lumMod val="65000"/>
                    <a:lumOff val="35000"/>
                  </a:schemeClr>
                </a:solidFill>
              </a:rPr>
              <a:t> </a:t>
            </a:r>
            <a:r>
              <a:rPr lang="es-ES" sz="1600" i="1" dirty="0" err="1">
                <a:solidFill>
                  <a:schemeClr val="tx1">
                    <a:lumMod val="65000"/>
                    <a:lumOff val="35000"/>
                  </a:schemeClr>
                </a:solidFill>
              </a:rPr>
              <a:t>upper</a:t>
            </a:r>
            <a:r>
              <a:rPr lang="es-ES" sz="1600" i="1" dirty="0">
                <a:solidFill>
                  <a:schemeClr val="tx1">
                    <a:lumMod val="65000"/>
                    <a:lumOff val="35000"/>
                  </a:schemeClr>
                </a:solidFill>
              </a:rPr>
              <a:t> </a:t>
            </a:r>
            <a:r>
              <a:rPr lang="es-ES" sz="1600" i="1" dirty="0" err="1">
                <a:solidFill>
                  <a:schemeClr val="tx1">
                    <a:lumMod val="65000"/>
                    <a:lumOff val="35000"/>
                  </a:schemeClr>
                </a:solidFill>
              </a:rPr>
              <a:t>level</a:t>
            </a:r>
            <a:endParaRPr lang="es-ES" sz="1600" i="1" dirty="0">
              <a:solidFill>
                <a:schemeClr val="tx1">
                  <a:lumMod val="65000"/>
                  <a:lumOff val="35000"/>
                </a:schemeClr>
              </a:solidFill>
            </a:endParaRPr>
          </a:p>
        </p:txBody>
      </p:sp>
      <p:sp>
        <p:nvSpPr>
          <p:cNvPr id="2" name="2 Marcador de contenido">
            <a:extLst>
              <a:ext uri="{FF2B5EF4-FFF2-40B4-BE49-F238E27FC236}">
                <a16:creationId xmlns:a16="http://schemas.microsoft.com/office/drawing/2014/main" id="{E0A4D5F5-A94F-D0DD-85A4-3527FC0907CD}"/>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Tree>
    <p:extLst>
      <p:ext uri="{BB962C8B-B14F-4D97-AF65-F5344CB8AC3E}">
        <p14:creationId xmlns:p14="http://schemas.microsoft.com/office/powerpoint/2010/main" val="28223625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t="17934" r="251" b="2782"/>
          <a:stretch/>
        </p:blipFill>
        <p:spPr>
          <a:xfrm>
            <a:off x="687899" y="1"/>
            <a:ext cx="11504100" cy="6858000"/>
          </a:xfrm>
          <a:prstGeom prst="rect">
            <a:avLst/>
          </a:prstGeom>
        </p:spPr>
      </p:pic>
      <p:sp>
        <p:nvSpPr>
          <p:cNvPr id="5" name="6 Rectángulo">
            <a:extLst>
              <a:ext uri="{FF2B5EF4-FFF2-40B4-BE49-F238E27FC236}">
                <a16:creationId xmlns:a16="http://schemas.microsoft.com/office/drawing/2014/main" id="{6BA7C5A2-A40C-6166-75C4-DE994CE7DFA8}"/>
              </a:ext>
            </a:extLst>
          </p:cNvPr>
          <p:cNvSpPr/>
          <p:nvPr/>
        </p:nvSpPr>
        <p:spPr>
          <a:xfrm rot="5400000" flipH="1">
            <a:off x="5687810" y="-4999914"/>
            <a:ext cx="1492252" cy="11492075"/>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9">
            <a:extLst>
              <a:ext uri="{FF2B5EF4-FFF2-40B4-BE49-F238E27FC236}">
                <a16:creationId xmlns:a16="http://schemas.microsoft.com/office/drawing/2014/main" id="{9E72F14F-C175-250B-077C-3770B7E1EDF2}"/>
              </a:ext>
            </a:extLst>
          </p:cNvPr>
          <p:cNvSpPr>
            <a:spLocks noChangeArrowheads="1"/>
          </p:cNvSpPr>
          <p:nvPr/>
        </p:nvSpPr>
        <p:spPr bwMode="auto">
          <a:xfrm rot="16200000">
            <a:off x="-2608006" y="3388231"/>
            <a:ext cx="5903912" cy="584775"/>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Cables placed in two levels, with a common lower clamp and  two independent clamps for the upper cables. </a:t>
            </a:r>
          </a:p>
        </p:txBody>
      </p:sp>
      <p:sp>
        <p:nvSpPr>
          <p:cNvPr id="4" name="2 Marcador de contenido">
            <a:extLst>
              <a:ext uri="{FF2B5EF4-FFF2-40B4-BE49-F238E27FC236}">
                <a16:creationId xmlns:a16="http://schemas.microsoft.com/office/drawing/2014/main" id="{92EDC1F8-3B7A-A0CC-56CD-457280FC2EB1}"/>
              </a:ext>
            </a:extLst>
          </p:cNvPr>
          <p:cNvSpPr txBox="1">
            <a:spLocks/>
          </p:cNvSpPr>
          <p:nvPr/>
        </p:nvSpPr>
        <p:spPr>
          <a:xfrm>
            <a:off x="687899" y="17676"/>
            <a:ext cx="11504102"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25048899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03" y="639380"/>
            <a:ext cx="10947509" cy="620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9">
            <a:extLst>
              <a:ext uri="{FF2B5EF4-FFF2-40B4-BE49-F238E27FC236}">
                <a16:creationId xmlns:a16="http://schemas.microsoft.com/office/drawing/2014/main" id="{28BEF4EB-E67F-A01F-EB65-D898E6B5AD37}"/>
              </a:ext>
            </a:extLst>
          </p:cNvPr>
          <p:cNvSpPr>
            <a:spLocks noChangeArrowheads="1"/>
          </p:cNvSpPr>
          <p:nvPr/>
        </p:nvSpPr>
        <p:spPr bwMode="auto">
          <a:xfrm rot="16200000">
            <a:off x="-2491570" y="3457367"/>
            <a:ext cx="6011862"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Original saddle </a:t>
            </a:r>
          </a:p>
        </p:txBody>
      </p:sp>
      <p:sp>
        <p:nvSpPr>
          <p:cNvPr id="3" name="2 Marcador de contenido">
            <a:extLst>
              <a:ext uri="{FF2B5EF4-FFF2-40B4-BE49-F238E27FC236}">
                <a16:creationId xmlns:a16="http://schemas.microsoft.com/office/drawing/2014/main" id="{247D7A19-C783-447A-9F1B-E04E8045A894}"/>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Tree>
    <p:extLst>
      <p:ext uri="{BB962C8B-B14F-4D97-AF65-F5344CB8AC3E}">
        <p14:creationId xmlns:p14="http://schemas.microsoft.com/office/powerpoint/2010/main" val="37988974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206"/>
            <a:ext cx="9144000" cy="6858001"/>
          </a:xfrm>
          <a:prstGeom prst="rect">
            <a:avLst/>
          </a:prstGeom>
        </p:spPr>
      </p:pic>
      <p:sp>
        <p:nvSpPr>
          <p:cNvPr id="7" name="Rectangle 9"/>
          <p:cNvSpPr>
            <a:spLocks noChangeArrowheads="1"/>
          </p:cNvSpPr>
          <p:nvPr/>
        </p:nvSpPr>
        <p:spPr bwMode="auto">
          <a:xfrm rot="16200000">
            <a:off x="-2200522" y="3259724"/>
            <a:ext cx="6822650" cy="338554"/>
          </a:xfrm>
          <a:prstGeom prst="rect">
            <a:avLst/>
          </a:prstGeom>
          <a:noFill/>
          <a:ln w="9525" algn="ctr">
            <a:noFill/>
            <a:miter lim="800000"/>
            <a:headEnd/>
            <a:tailEnd/>
          </a:ln>
        </p:spPr>
        <p:txBody>
          <a:bodyPr wrap="square" anchor="ctr">
            <a:spAutoFit/>
          </a:bodyPr>
          <a:lstStyle/>
          <a:p>
            <a:pPr marL="0" lvl="1" algn="ctr">
              <a:spcBef>
                <a:spcPct val="0"/>
              </a:spcBef>
              <a:defRPr/>
            </a:pPr>
            <a:r>
              <a:rPr lang="es-ES" sz="1600" i="1" dirty="0">
                <a:solidFill>
                  <a:schemeClr val="tx1">
                    <a:lumMod val="65000"/>
                    <a:lumOff val="35000"/>
                  </a:schemeClr>
                </a:solidFill>
              </a:rPr>
              <a:t>Original </a:t>
            </a:r>
            <a:r>
              <a:rPr lang="es-ES" sz="1600" i="1" dirty="0" err="1">
                <a:solidFill>
                  <a:schemeClr val="tx1">
                    <a:lumMod val="65000"/>
                    <a:lumOff val="35000"/>
                  </a:schemeClr>
                </a:solidFill>
              </a:rPr>
              <a:t>saddle</a:t>
            </a:r>
            <a:endParaRPr lang="es-ES" sz="1600" i="1" dirty="0">
              <a:solidFill>
                <a:schemeClr val="tx1">
                  <a:lumMod val="65000"/>
                  <a:lumOff val="35000"/>
                </a:schemeClr>
              </a:solidFill>
            </a:endParaRPr>
          </a:p>
        </p:txBody>
      </p:sp>
      <p:sp>
        <p:nvSpPr>
          <p:cNvPr id="2" name="6 Rectángulo">
            <a:extLst>
              <a:ext uri="{FF2B5EF4-FFF2-40B4-BE49-F238E27FC236}">
                <a16:creationId xmlns:a16="http://schemas.microsoft.com/office/drawing/2014/main" id="{F4217898-F7F3-D293-9704-38B0B6E51540}"/>
              </a:ext>
            </a:extLst>
          </p:cNvPr>
          <p:cNvSpPr/>
          <p:nvPr/>
        </p:nvSpPr>
        <p:spPr>
          <a:xfrm rot="5400000" flipH="1">
            <a:off x="5349874" y="-3825879"/>
            <a:ext cx="1492252" cy="9144004"/>
          </a:xfrm>
          <a:prstGeom prst="rect">
            <a:avLst/>
          </a:prstGeom>
          <a:gradFill flip="none" rotWithShape="1">
            <a:gsLst>
              <a:gs pos="0">
                <a:schemeClr val="tx1">
                  <a:lumMod val="50000"/>
                  <a:alpha val="0"/>
                </a:schemeClr>
              </a:gs>
              <a:gs pos="100000">
                <a:schemeClr val="tx1">
                  <a:lumMod val="50000"/>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2 Marcador de contenido">
            <a:extLst>
              <a:ext uri="{FF2B5EF4-FFF2-40B4-BE49-F238E27FC236}">
                <a16:creationId xmlns:a16="http://schemas.microsoft.com/office/drawing/2014/main" id="{8B02863C-5E24-4E98-6426-FC4FB3F8CD83}"/>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dirty="0">
                <a:solidFill>
                  <a:schemeClr val="bg1"/>
                </a:solidFill>
              </a:rPr>
              <a:t>São Vicente Suspension Bridge. Cable Substitution and deck Rehabilitation, Brazil</a:t>
            </a:r>
          </a:p>
        </p:txBody>
      </p:sp>
    </p:spTree>
    <p:extLst>
      <p:ext uri="{BB962C8B-B14F-4D97-AF65-F5344CB8AC3E}">
        <p14:creationId xmlns:p14="http://schemas.microsoft.com/office/powerpoint/2010/main" val="17715740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r="13498"/>
          <a:stretch/>
        </p:blipFill>
        <p:spPr>
          <a:xfrm rot="5400000">
            <a:off x="803342" y="1637860"/>
            <a:ext cx="5527910" cy="4426508"/>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1635"/>
          <a:stretch/>
        </p:blipFill>
        <p:spPr bwMode="auto">
          <a:xfrm>
            <a:off x="6646152" y="655270"/>
            <a:ext cx="3412246" cy="597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9">
            <a:extLst>
              <a:ext uri="{FF2B5EF4-FFF2-40B4-BE49-F238E27FC236}">
                <a16:creationId xmlns:a16="http://schemas.microsoft.com/office/drawing/2014/main" id="{482D66A3-4BB9-50A3-EBF6-587E0E9FC729}"/>
              </a:ext>
            </a:extLst>
          </p:cNvPr>
          <p:cNvSpPr>
            <a:spLocks noChangeArrowheads="1"/>
          </p:cNvSpPr>
          <p:nvPr/>
        </p:nvSpPr>
        <p:spPr bwMode="auto">
          <a:xfrm rot="16200000">
            <a:off x="-1893635"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Towers steel trusses sheathed with mass concrete. </a:t>
            </a:r>
          </a:p>
        </p:txBody>
      </p:sp>
      <p:sp>
        <p:nvSpPr>
          <p:cNvPr id="4" name="2 Marcador de contenido">
            <a:extLst>
              <a:ext uri="{FF2B5EF4-FFF2-40B4-BE49-F238E27FC236}">
                <a16:creationId xmlns:a16="http://schemas.microsoft.com/office/drawing/2014/main" id="{C7687FEA-EB06-974D-3768-4A71814E8208}"/>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Tree>
    <p:extLst>
      <p:ext uri="{BB962C8B-B14F-4D97-AF65-F5344CB8AC3E}">
        <p14:creationId xmlns:p14="http://schemas.microsoft.com/office/powerpoint/2010/main" val="40036491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143D59DD-E36C-25E6-8302-C3299D855D30}"/>
              </a:ext>
            </a:extLst>
          </p:cNvPr>
          <p:cNvGrpSpPr>
            <a:grpSpLocks noChangeAspect="1"/>
          </p:cNvGrpSpPr>
          <p:nvPr/>
        </p:nvGrpSpPr>
        <p:grpSpPr>
          <a:xfrm>
            <a:off x="1523999" y="706947"/>
            <a:ext cx="8598240" cy="5991539"/>
            <a:chOff x="2076137" y="868539"/>
            <a:chExt cx="7911201" cy="5512789"/>
          </a:xfrm>
        </p:grpSpPr>
        <p:pic>
          <p:nvPicPr>
            <p:cNvPr id="3" name="2 Imagen"/>
            <p:cNvPicPr>
              <a:picLocks noChangeAspect="1"/>
            </p:cNvPicPr>
            <p:nvPr/>
          </p:nvPicPr>
          <p:blipFill>
            <a:blip r:embed="rId3" cstate="print">
              <a:extLst>
                <a:ext uri="{BEBA8EAE-BF5A-486C-A8C5-ECC9F3942E4B}">
                  <a14:imgProps xmlns:a14="http://schemas.microsoft.com/office/drawing/2010/main">
                    <a14:imgLayer r:embed="rId4">
                      <a14:imgEffect>
                        <a14:brightnessContrast bright="5000" contrast="15000"/>
                      </a14:imgEffect>
                    </a14:imgLayer>
                  </a14:imgProps>
                </a:ext>
                <a:ext uri="{28A0092B-C50C-407E-A947-70E740481C1C}">
                  <a14:useLocalDpi xmlns:a14="http://schemas.microsoft.com/office/drawing/2010/main" val="0"/>
                </a:ext>
              </a:extLst>
            </a:blip>
            <a:stretch>
              <a:fillRect/>
            </a:stretch>
          </p:blipFill>
          <p:spPr>
            <a:xfrm>
              <a:off x="6380390" y="3645024"/>
              <a:ext cx="3600000" cy="2700000"/>
            </a:xfrm>
            <a:prstGeom prst="rect">
              <a:avLst/>
            </a:prstGeom>
          </p:spPr>
        </p:pic>
        <p:pic>
          <p:nvPicPr>
            <p:cNvPr id="4" name="3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387637" y="1561828"/>
              <a:ext cx="5508000" cy="4131000"/>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7338" y="868539"/>
              <a:ext cx="3600000" cy="2700000"/>
            </a:xfrm>
            <a:prstGeom prst="rect">
              <a:avLst/>
            </a:prstGeom>
          </p:spPr>
        </p:pic>
      </p:grpSp>
      <p:sp>
        <p:nvSpPr>
          <p:cNvPr id="2" name="2 Marcador de contenido">
            <a:extLst>
              <a:ext uri="{FF2B5EF4-FFF2-40B4-BE49-F238E27FC236}">
                <a16:creationId xmlns:a16="http://schemas.microsoft.com/office/drawing/2014/main" id="{D46CBE8F-D62A-295A-7319-591A044B88FA}"/>
              </a:ext>
            </a:extLst>
          </p:cNvPr>
          <p:cNvSpPr txBox="1">
            <a:spLocks/>
          </p:cNvSpPr>
          <p:nvPr/>
        </p:nvSpPr>
        <p:spPr>
          <a:xfrm>
            <a:off x="1" y="17676"/>
            <a:ext cx="12192000" cy="784952"/>
          </a:xfrm>
          <a:prstGeom prst="rect">
            <a:avLst/>
          </a:prstGeom>
        </p:spPr>
        <p:txBody>
          <a:bodyPr vert="horz" lIns="91440" tIns="45720" rIns="91440" bIns="45720" rtlCol="0">
            <a:noAutofit/>
          </a:bodyPr>
          <a:lstStyle/>
          <a:p>
            <a:pPr marL="514350" lvl="0" indent="-514350" algn="ctr">
              <a:lnSpc>
                <a:spcPct val="150000"/>
              </a:lnSpc>
              <a:spcBef>
                <a:spcPct val="20000"/>
              </a:spcBef>
              <a:defRPr/>
            </a:pPr>
            <a:r>
              <a:rPr lang="en-US" sz="2400" dirty="0">
                <a:solidFill>
                  <a:schemeClr val="tx1">
                    <a:lumMod val="65000"/>
                    <a:lumOff val="35000"/>
                  </a:schemeClr>
                </a:solidFill>
              </a:rPr>
              <a:t>São Vicente Suspension Bridge. Cable Substitution and deck Rehabilitation, Brazil</a:t>
            </a:r>
          </a:p>
        </p:txBody>
      </p:sp>
      <p:sp>
        <p:nvSpPr>
          <p:cNvPr id="6" name="Rectangle 9">
            <a:extLst>
              <a:ext uri="{FF2B5EF4-FFF2-40B4-BE49-F238E27FC236}">
                <a16:creationId xmlns:a16="http://schemas.microsoft.com/office/drawing/2014/main" id="{1DEDECEE-EF7D-F467-E2C2-5A03A084FC48}"/>
              </a:ext>
            </a:extLst>
          </p:cNvPr>
          <p:cNvSpPr>
            <a:spLocks noChangeArrowheads="1"/>
          </p:cNvSpPr>
          <p:nvPr/>
        </p:nvSpPr>
        <p:spPr bwMode="auto">
          <a:xfrm rot="16200000">
            <a:off x="-1980719" y="3548323"/>
            <a:ext cx="5829948" cy="338554"/>
          </a:xfrm>
          <a:prstGeom prst="rect">
            <a:avLst/>
          </a:prstGeom>
          <a:noFill/>
          <a:ln w="9525" algn="ctr">
            <a:noFill/>
            <a:miter lim="800000"/>
            <a:headEnd/>
            <a:tailEnd/>
          </a:ln>
        </p:spPr>
        <p:txBody>
          <a:bodyPr wrap="square" anchor="ctr">
            <a:spAutoFit/>
          </a:bodyPr>
          <a:lstStyle/>
          <a:p>
            <a:pPr marL="0" lvl="1" algn="ctr">
              <a:spcBef>
                <a:spcPct val="0"/>
              </a:spcBef>
              <a:defRPr/>
            </a:pPr>
            <a:r>
              <a:rPr lang="en-US" sz="1600" i="1" dirty="0">
                <a:solidFill>
                  <a:schemeClr val="tx1">
                    <a:lumMod val="65000"/>
                    <a:lumOff val="35000"/>
                  </a:schemeClr>
                </a:solidFill>
              </a:rPr>
              <a:t>Towers steel trusses sheathed with mass concrete. </a:t>
            </a:r>
          </a:p>
        </p:txBody>
      </p:sp>
    </p:spTree>
    <p:extLst>
      <p:ext uri="{BB962C8B-B14F-4D97-AF65-F5344CB8AC3E}">
        <p14:creationId xmlns:p14="http://schemas.microsoft.com/office/powerpoint/2010/main" val="1258620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8BF22BC730B724FA66C39792AC0FB66" ma:contentTypeVersion="11" ma:contentTypeDescription="Crear nuevo documento." ma:contentTypeScope="" ma:versionID="593c9276a1b6c25f5f33363a666ffc9d">
  <xsd:schema xmlns:xsd="http://www.w3.org/2001/XMLSchema" xmlns:xs="http://www.w3.org/2001/XMLSchema" xmlns:p="http://schemas.microsoft.com/office/2006/metadata/properties" xmlns:ns3="53c28a9e-aab3-4aa2-b533-791374ad4239" xmlns:ns4="b3bfaf1c-9e01-422f-8c99-cb58d5d26dfc" targetNamespace="http://schemas.microsoft.com/office/2006/metadata/properties" ma:root="true" ma:fieldsID="7b87893f0faa1a8d9984a02b6fc87580" ns3:_="" ns4:_="">
    <xsd:import namespace="53c28a9e-aab3-4aa2-b533-791374ad4239"/>
    <xsd:import namespace="b3bfaf1c-9e01-422f-8c99-cb58d5d26df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28a9e-aab3-4aa2-b533-791374ad4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bfaf1c-9e01-422f-8c99-cb58d5d26dfc"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SharingHintHash" ma:index="14"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3c28a9e-aab3-4aa2-b533-791374ad4239" xsi:nil="true"/>
  </documentManagement>
</p:properties>
</file>

<file path=customXml/itemProps1.xml><?xml version="1.0" encoding="utf-8"?>
<ds:datastoreItem xmlns:ds="http://schemas.openxmlformats.org/officeDocument/2006/customXml" ds:itemID="{E55BBC70-BC3A-4B03-9B66-FE7724461F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28a9e-aab3-4aa2-b533-791374ad4239"/>
    <ds:schemaRef ds:uri="b3bfaf1c-9e01-422f-8c99-cb58d5d2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336FB7-69A7-4CEB-AB33-EA89B574D2B0}">
  <ds:schemaRefs>
    <ds:schemaRef ds:uri="http://schemas.microsoft.com/sharepoint/v3/contenttype/forms"/>
  </ds:schemaRefs>
</ds:datastoreItem>
</file>

<file path=customXml/itemProps3.xml><?xml version="1.0" encoding="utf-8"?>
<ds:datastoreItem xmlns:ds="http://schemas.openxmlformats.org/officeDocument/2006/customXml" ds:itemID="{48B92BF6-BA4B-4B4C-927E-46D49D1DAF4F}">
  <ds:schemaRefs>
    <ds:schemaRef ds:uri="http://purl.org/dc/terms/"/>
    <ds:schemaRef ds:uri="http://schemas.openxmlformats.org/package/2006/metadata/core-properties"/>
    <ds:schemaRef ds:uri="http://purl.org/dc/dcmitype/"/>
    <ds:schemaRef ds:uri="http://www.w3.org/XML/1998/namespace"/>
    <ds:schemaRef ds:uri="b3bfaf1c-9e01-422f-8c99-cb58d5d26dfc"/>
    <ds:schemaRef ds:uri="http://schemas.microsoft.com/office/2006/documentManagement/types"/>
    <ds:schemaRef ds:uri="http://purl.org/dc/elements/1.1/"/>
    <ds:schemaRef ds:uri="http://schemas.microsoft.com/office/infopath/2007/PartnerControls"/>
    <ds:schemaRef ds:uri="53c28a9e-aab3-4aa2-b533-791374ad423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2540</Words>
  <Application>Microsoft Office PowerPoint</Application>
  <PresentationFormat>Panorámica</PresentationFormat>
  <Paragraphs>448</Paragraphs>
  <Slides>130</Slides>
  <Notes>59</Notes>
  <HiddenSlides>9</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130</vt:i4>
      </vt:variant>
    </vt:vector>
  </HeadingPairs>
  <TitlesOfParts>
    <vt:vector size="143" baseType="lpstr">
      <vt:lpstr>Aptos</vt:lpstr>
      <vt:lpstr>Aptos Display</vt:lpstr>
      <vt:lpstr>Arial</vt:lpstr>
      <vt:lpstr>Calibri</vt:lpstr>
      <vt:lpstr>DTLCaspariST</vt:lpstr>
      <vt:lpstr>Gabriola</vt:lpstr>
      <vt:lpstr>HelveticaNeueLT Std</vt:lpstr>
      <vt:lpstr>HelveticaNeueLT Std Med</vt:lpstr>
      <vt:lpstr>Latin Modern Math</vt:lpstr>
      <vt:lpstr>Lato</vt:lpstr>
      <vt:lpstr>Symap</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Mix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Hugo Corres Peiretti</dc:creator>
  <cp:lastModifiedBy>Hugo Corres</cp:lastModifiedBy>
  <cp:revision>87</cp:revision>
  <dcterms:created xsi:type="dcterms:W3CDTF">2025-03-10T10:26:07Z</dcterms:created>
  <dcterms:modified xsi:type="dcterms:W3CDTF">2025-05-13T09:54:26Z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0x01010038BF22BC730B724FA66C39792AC0FB66</vt:lpwstr>
  </property>
</Properties>
</file>