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538" r:id="rId2"/>
    <p:sldId id="1330" r:id="rId3"/>
    <p:sldId id="857" r:id="rId4"/>
    <p:sldId id="928" r:id="rId5"/>
    <p:sldId id="1025" r:id="rId6"/>
    <p:sldId id="1039" r:id="rId7"/>
    <p:sldId id="259" r:id="rId8"/>
    <p:sldId id="1288" r:id="rId9"/>
    <p:sldId id="1289" r:id="rId10"/>
    <p:sldId id="1290" r:id="rId11"/>
    <p:sldId id="1331" r:id="rId12"/>
    <p:sldId id="1291" r:id="rId13"/>
    <p:sldId id="1316" r:id="rId14"/>
    <p:sldId id="951" r:id="rId15"/>
    <p:sldId id="965" r:id="rId16"/>
    <p:sldId id="967" r:id="rId17"/>
    <p:sldId id="966" r:id="rId18"/>
    <p:sldId id="968" r:id="rId19"/>
    <p:sldId id="970" r:id="rId20"/>
    <p:sldId id="973" r:id="rId21"/>
    <p:sldId id="1319" r:id="rId22"/>
    <p:sldId id="1320" r:id="rId23"/>
    <p:sldId id="1321" r:id="rId24"/>
    <p:sldId id="1322" r:id="rId25"/>
    <p:sldId id="1323" r:id="rId26"/>
    <p:sldId id="1324" r:id="rId27"/>
    <p:sldId id="1325" r:id="rId28"/>
    <p:sldId id="1326" r:id="rId29"/>
    <p:sldId id="1328" r:id="rId30"/>
    <p:sldId id="1327" r:id="rId31"/>
    <p:sldId id="1329" r:id="rId32"/>
    <p:sldId id="547" r:id="rId33"/>
    <p:sldId id="1014" r:id="rId34"/>
    <p:sldId id="1333" r:id="rId35"/>
    <p:sldId id="554" r:id="rId36"/>
    <p:sldId id="1332" r:id="rId37"/>
    <p:sldId id="1318" r:id="rId38"/>
    <p:sldId id="1292" r:id="rId39"/>
    <p:sldId id="1317" r:id="rId40"/>
    <p:sldId id="1293" r:id="rId41"/>
    <p:sldId id="1294" r:id="rId42"/>
    <p:sldId id="1295" r:id="rId43"/>
    <p:sldId id="1334" r:id="rId44"/>
    <p:sldId id="1335" r:id="rId45"/>
    <p:sldId id="1296" r:id="rId46"/>
    <p:sldId id="1297" r:id="rId47"/>
    <p:sldId id="1298" r:id="rId48"/>
    <p:sldId id="1308" r:id="rId49"/>
    <p:sldId id="1309" r:id="rId50"/>
    <p:sldId id="1299" r:id="rId51"/>
    <p:sldId id="1300" r:id="rId52"/>
    <p:sldId id="1301" r:id="rId53"/>
    <p:sldId id="1302" r:id="rId54"/>
    <p:sldId id="1287" r:id="rId55"/>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varScale="1">
        <p:scale>
          <a:sx n="75" d="100"/>
          <a:sy n="75" d="100"/>
        </p:scale>
        <p:origin x="854" y="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77537182852141"/>
          <c:y val="5.0925925925925923E-2"/>
          <c:w val="0.7903357392825896"/>
          <c:h val="0.73577136191309422"/>
        </c:manualLayout>
      </c:layout>
      <c:scatterChart>
        <c:scatterStyle val="smoothMarker"/>
        <c:varyColors val="0"/>
        <c:ser>
          <c:idx val="0"/>
          <c:order val="0"/>
          <c:spPr>
            <a:ln w="19050" cap="rnd">
              <a:solidFill>
                <a:schemeClr val="tx1"/>
              </a:solidFill>
              <a:round/>
            </a:ln>
            <a:effectLst/>
          </c:spPr>
          <c:marker>
            <c:symbol val="none"/>
          </c:marker>
          <c:xVal>
            <c:numRef>
              <c:f>calculation!$AE$12:$AE$23</c:f>
              <c:numCache>
                <c:formatCode>0</c:formatCode>
                <c:ptCount val="12"/>
                <c:pt idx="0">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calculation!$AI$12:$AI$23</c:f>
              <c:numCache>
                <c:formatCode>0.000</c:formatCode>
                <c:ptCount val="12"/>
                <c:pt idx="0">
                  <c:v>1.666641321968583E-2</c:v>
                </c:pt>
                <c:pt idx="1">
                  <c:v>1.8171787745516938E-2</c:v>
                </c:pt>
                <c:pt idx="2">
                  <c:v>1.9989304170389514E-2</c:v>
                </c:pt>
                <c:pt idx="3">
                  <c:v>2.1255788619335313E-2</c:v>
                </c:pt>
                <c:pt idx="4">
                  <c:v>2.2369403143884976E-2</c:v>
                </c:pt>
                <c:pt idx="5">
                  <c:v>2.3319882730884336E-2</c:v>
                </c:pt>
                <c:pt idx="6">
                  <c:v>2.410978165750342E-2</c:v>
                </c:pt>
                <c:pt idx="7">
                  <c:v>2.4751268305089766E-2</c:v>
                </c:pt>
                <c:pt idx="8">
                  <c:v>2.5262252206620317E-2</c:v>
                </c:pt>
                <c:pt idx="9">
                  <c:v>2.566290259756257E-2</c:v>
                </c:pt>
                <c:pt idx="10">
                  <c:v>2.5973097999533123E-2</c:v>
                </c:pt>
                <c:pt idx="11">
                  <c:v>2.6210885604234277E-2</c:v>
                </c:pt>
              </c:numCache>
            </c:numRef>
          </c:yVal>
          <c:smooth val="1"/>
          <c:extLst>
            <c:ext xmlns:c16="http://schemas.microsoft.com/office/drawing/2014/chart" uri="{C3380CC4-5D6E-409C-BE32-E72D297353CC}">
              <c16:uniqueId val="{00000000-5435-4682-8B3F-FEDEDB0EBF6A}"/>
            </c:ext>
          </c:extLst>
        </c:ser>
        <c:ser>
          <c:idx val="1"/>
          <c:order val="1"/>
          <c:spPr>
            <a:ln w="19050" cap="rnd">
              <a:solidFill>
                <a:schemeClr val="tx1"/>
              </a:solidFill>
              <a:round/>
            </a:ln>
            <a:effectLst/>
          </c:spPr>
          <c:marker>
            <c:symbol val="none"/>
          </c:marker>
          <c:xVal>
            <c:numRef>
              <c:f>calculation!$AE$12:$AE$23</c:f>
              <c:numCache>
                <c:formatCode>0</c:formatCode>
                <c:ptCount val="12"/>
                <c:pt idx="0">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calculation!$AJ$12:$AJ$23</c:f>
              <c:numCache>
                <c:formatCode>0.000</c:formatCode>
                <c:ptCount val="12"/>
                <c:pt idx="0">
                  <c:v>3.7679150630635559E-2</c:v>
                </c:pt>
                <c:pt idx="1">
                  <c:v>4.1082476395252657E-2</c:v>
                </c:pt>
                <c:pt idx="2">
                  <c:v>4.5191487389024176E-2</c:v>
                </c:pt>
                <c:pt idx="3">
                  <c:v>4.8054734429294421E-2</c:v>
                </c:pt>
                <c:pt idx="4">
                  <c:v>5.0572375679507064E-2</c:v>
                </c:pt>
                <c:pt idx="5">
                  <c:v>5.2721204168146213E-2</c:v>
                </c:pt>
                <c:pt idx="6">
                  <c:v>5.4506994562680718E-2</c:v>
                </c:pt>
                <c:pt idx="7">
                  <c:v>5.5957256937874782E-2</c:v>
                </c:pt>
                <c:pt idx="8">
                  <c:v>5.7112480868891806E-2</c:v>
                </c:pt>
                <c:pt idx="9">
                  <c:v>5.8018264628813529E-2</c:v>
                </c:pt>
                <c:pt idx="10">
                  <c:v>5.8719549249668455E-2</c:v>
                </c:pt>
                <c:pt idx="11">
                  <c:v>5.9257135523183492E-2</c:v>
                </c:pt>
              </c:numCache>
            </c:numRef>
          </c:yVal>
          <c:smooth val="1"/>
          <c:extLst>
            <c:ext xmlns:c16="http://schemas.microsoft.com/office/drawing/2014/chart" uri="{C3380CC4-5D6E-409C-BE32-E72D297353CC}">
              <c16:uniqueId val="{00000001-5435-4682-8B3F-FEDEDB0EBF6A}"/>
            </c:ext>
          </c:extLst>
        </c:ser>
        <c:ser>
          <c:idx val="2"/>
          <c:order val="2"/>
          <c:spPr>
            <a:ln w="19050" cap="rnd">
              <a:solidFill>
                <a:schemeClr val="tx1"/>
              </a:solidFill>
              <a:round/>
            </a:ln>
            <a:effectLst/>
          </c:spPr>
          <c:marker>
            <c:symbol val="none"/>
          </c:marker>
          <c:xVal>
            <c:numRef>
              <c:f>calculation!$AE$12:$AE$23</c:f>
              <c:numCache>
                <c:formatCode>0</c:formatCode>
                <c:ptCount val="12"/>
                <c:pt idx="0">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calculation!$AK$12:$AK$23</c:f>
              <c:numCache>
                <c:formatCode>0.000</c:formatCode>
                <c:ptCount val="12"/>
                <c:pt idx="0">
                  <c:v>9.8416496601835685E-2</c:v>
                </c:pt>
                <c:pt idx="1">
                  <c:v>9.0263546051194479E-2</c:v>
                </c:pt>
                <c:pt idx="2">
                  <c:v>8.2056383054580226E-2</c:v>
                </c:pt>
                <c:pt idx="3">
                  <c:v>7.7167214511530635E-2</c:v>
                </c:pt>
                <c:pt idx="4">
                  <c:v>7.3325604149987678E-2</c:v>
                </c:pt>
                <c:pt idx="5">
                  <c:v>7.0336974629280138E-2</c:v>
                </c:pt>
                <c:pt idx="6">
                  <c:v>6.8032553065013893E-2</c:v>
                </c:pt>
                <c:pt idx="7">
                  <c:v>6.6269331324031761E-2</c:v>
                </c:pt>
                <c:pt idx="8">
                  <c:v>6.4928890210752863E-2</c:v>
                </c:pt>
                <c:pt idx="9">
                  <c:v>6.39152174530635E-2</c:v>
                </c:pt>
                <c:pt idx="10">
                  <c:v>6.3151881228395781E-2</c:v>
                </c:pt>
                <c:pt idx="11">
                  <c:v>6.2578961457716742E-2</c:v>
                </c:pt>
              </c:numCache>
            </c:numRef>
          </c:yVal>
          <c:smooth val="1"/>
          <c:extLst>
            <c:ext xmlns:c16="http://schemas.microsoft.com/office/drawing/2014/chart" uri="{C3380CC4-5D6E-409C-BE32-E72D297353CC}">
              <c16:uniqueId val="{00000002-5435-4682-8B3F-FEDEDB0EBF6A}"/>
            </c:ext>
          </c:extLst>
        </c:ser>
        <c:dLbls>
          <c:showLegendKey val="0"/>
          <c:showVal val="0"/>
          <c:showCatName val="0"/>
          <c:showSerName val="0"/>
          <c:showPercent val="0"/>
          <c:showBubbleSize val="0"/>
        </c:dLbls>
        <c:axId val="571251640"/>
        <c:axId val="571249344"/>
      </c:scatterChart>
      <c:valAx>
        <c:axId val="5712516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i="1"/>
                  <a:t>d</a:t>
                </a:r>
                <a:r>
                  <a:rPr lang="en-US" sz="1200"/>
                  <a:t> [mm]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w="12700" cap="flat" cmpd="sng" algn="ctr">
            <a:solidFill>
              <a:srgbClr val="FFFFFF">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1249344"/>
        <c:crosses val="autoZero"/>
        <c:crossBetween val="midCat"/>
      </c:valAx>
      <c:valAx>
        <c:axId val="571249344"/>
        <c:scaling>
          <c:orientation val="minMax"/>
        </c:scaling>
        <c:delete val="0"/>
        <c:axPos val="l"/>
        <c:title>
          <c:tx>
            <c:rich>
              <a:bodyPr rot="-540000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a:t>V</a:t>
                </a:r>
                <a:r>
                  <a:rPr lang="en-US" sz="1200" i="1" baseline="-25000"/>
                  <a:t>RS</a:t>
                </a:r>
              </a:p>
            </c:rich>
          </c:tx>
          <c:overlay val="0"/>
          <c:spPr>
            <a:noFill/>
            <a:ln>
              <a:noFill/>
            </a:ln>
            <a:effectLst/>
          </c:spPr>
          <c:txPr>
            <a:bodyPr rot="-540000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cross"/>
        <c:minorTickMark val="none"/>
        <c:tickLblPos val="nextTo"/>
        <c:spPr>
          <a:noFill/>
          <a:ln w="12700" cap="flat" cmpd="sng" algn="ctr">
            <a:solidFill>
              <a:srgbClr val="FFFFFF">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1251640"/>
        <c:crosses val="autoZero"/>
        <c:crossBetween val="midCat"/>
      </c:valAx>
      <c:spPr>
        <a:noFill/>
        <a:ln w="15875">
          <a:solidFill>
            <a:srgbClr val="FFFFFF">
              <a:lumMod val="5000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41457420002338"/>
          <c:y val="7.2498735823159716E-2"/>
          <c:w val="0.77411682531509174"/>
          <c:h val="0.79866629490217966"/>
        </c:manualLayout>
      </c:layout>
      <c:scatterChart>
        <c:scatterStyle val="smoothMarker"/>
        <c:varyColors val="0"/>
        <c:ser>
          <c:idx val="0"/>
          <c:order val="0"/>
          <c:tx>
            <c:v/>
          </c:tx>
          <c:spPr>
            <a:ln w="19050" cap="rnd">
              <a:solidFill>
                <a:schemeClr val="accent1"/>
              </a:solidFill>
              <a:round/>
            </a:ln>
            <a:effectLst/>
          </c:spPr>
          <c:marker>
            <c:symbol val="none"/>
          </c:marker>
          <c:xVal>
            <c:numRef>
              <c:f>calculation!$A$32:$A$43</c:f>
              <c:numCache>
                <c:formatCode>0</c:formatCode>
                <c:ptCount val="12"/>
                <c:pt idx="0" formatCode="General">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calculation!$G$32:$G$43</c:f>
              <c:numCache>
                <c:formatCode>0.00</c:formatCode>
                <c:ptCount val="12"/>
                <c:pt idx="0">
                  <c:v>1.2394501735158558</c:v>
                </c:pt>
                <c:pt idx="1">
                  <c:v>1.1953670504895451</c:v>
                </c:pt>
                <c:pt idx="2">
                  <c:v>1.1516571494670438</c:v>
                </c:pt>
                <c:pt idx="3">
                  <c:v>1.1256604484534194</c:v>
                </c:pt>
                <c:pt idx="4">
                  <c:v>1.1050274606522283</c:v>
                </c:pt>
                <c:pt idx="5">
                  <c:v>1.0886518863638366</c:v>
                </c:pt>
                <c:pt idx="6">
                  <c:v>1.075647341453837</c:v>
                </c:pt>
                <c:pt idx="7">
                  <c:v>1.065305219131331</c:v>
                </c:pt>
                <c:pt idx="8">
                  <c:v>1.0570617470574106</c:v>
                </c:pt>
                <c:pt idx="9">
                  <c:v>1.0504709221834381</c:v>
                </c:pt>
                <c:pt idx="10">
                  <c:v>1.0451817707358404</c:v>
                </c:pt>
                <c:pt idx="11">
                  <c:v>1.0409192431454168</c:v>
                </c:pt>
              </c:numCache>
            </c:numRef>
          </c:yVal>
          <c:smooth val="1"/>
          <c:extLst>
            <c:ext xmlns:c16="http://schemas.microsoft.com/office/drawing/2014/chart" uri="{C3380CC4-5D6E-409C-BE32-E72D297353CC}">
              <c16:uniqueId val="{00000000-03E5-4B9E-AE4B-AD10411A6F04}"/>
            </c:ext>
          </c:extLst>
        </c:ser>
        <c:ser>
          <c:idx val="1"/>
          <c:order val="1"/>
          <c:tx>
            <c:v/>
          </c:tx>
          <c:spPr>
            <a:ln w="19050" cap="rnd">
              <a:solidFill>
                <a:schemeClr val="accent2"/>
              </a:solidFill>
              <a:round/>
            </a:ln>
            <a:effectLst/>
          </c:spPr>
          <c:marker>
            <c:symbol val="none"/>
          </c:marker>
          <c:xVal>
            <c:numRef>
              <c:f>calculation!$A$32:$A$43</c:f>
              <c:numCache>
                <c:formatCode>0</c:formatCode>
                <c:ptCount val="12"/>
                <c:pt idx="0" formatCode="General">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calculation!$V$32:$V$43</c:f>
              <c:numCache>
                <c:formatCode>0.00</c:formatCode>
                <c:ptCount val="12"/>
                <c:pt idx="0">
                  <c:v>1.0701334292579034</c:v>
                </c:pt>
                <c:pt idx="1">
                  <c:v>1.0645548453761084</c:v>
                </c:pt>
                <c:pt idx="2">
                  <c:v>1.0570100438344625</c:v>
                </c:pt>
                <c:pt idx="3">
                  <c:v>1.0515938699569158</c:v>
                </c:pt>
                <c:pt idx="4">
                  <c:v>1.0468241035239518</c:v>
                </c:pt>
                <c:pt idx="5">
                  <c:v>1.042756557305563</c:v>
                </c:pt>
                <c:pt idx="6">
                  <c:v>1.0393554196244557</c:v>
                </c:pt>
                <c:pt idx="7">
                  <c:v>1.0365418362142489</c:v>
                </c:pt>
                <c:pt idx="8">
                  <c:v>1.0342234065317657</c:v>
                </c:pt>
                <c:pt idx="9">
                  <c:v>1.0323105564604333</c:v>
                </c:pt>
                <c:pt idx="10">
                  <c:v>1.0307243336112479</c:v>
                </c:pt>
                <c:pt idx="11">
                  <c:v>1.0293990021974011</c:v>
                </c:pt>
              </c:numCache>
            </c:numRef>
          </c:yVal>
          <c:smooth val="1"/>
          <c:extLst>
            <c:ext xmlns:c16="http://schemas.microsoft.com/office/drawing/2014/chart" uri="{C3380CC4-5D6E-409C-BE32-E72D297353CC}">
              <c16:uniqueId val="{00000001-03E5-4B9E-AE4B-AD10411A6F04}"/>
            </c:ext>
          </c:extLst>
        </c:ser>
        <c:ser>
          <c:idx val="2"/>
          <c:order val="2"/>
          <c:spPr>
            <a:ln w="15875" cap="rnd">
              <a:solidFill>
                <a:sysClr val="windowText" lastClr="000000"/>
              </a:solidFill>
              <a:prstDash val="dash"/>
              <a:round/>
            </a:ln>
            <a:effectLst/>
          </c:spPr>
          <c:marker>
            <c:symbol val="none"/>
          </c:marker>
          <c:xVal>
            <c:numRef>
              <c:f>calculation!$W$51:$W$55</c:f>
              <c:numCache>
                <c:formatCode>General</c:formatCode>
                <c:ptCount val="5"/>
                <c:pt idx="0">
                  <c:v>0</c:v>
                </c:pt>
                <c:pt idx="1">
                  <c:v>400</c:v>
                </c:pt>
                <c:pt idx="3">
                  <c:v>0</c:v>
                </c:pt>
                <c:pt idx="4">
                  <c:v>400</c:v>
                </c:pt>
              </c:numCache>
            </c:numRef>
          </c:xVal>
          <c:yVal>
            <c:numRef>
              <c:f>calculation!$X$51:$X$55</c:f>
              <c:numCache>
                <c:formatCode>General</c:formatCode>
                <c:ptCount val="5"/>
                <c:pt idx="0">
                  <c:v>1.1499999999999999</c:v>
                </c:pt>
                <c:pt idx="1">
                  <c:v>1.1499999999999999</c:v>
                </c:pt>
                <c:pt idx="3">
                  <c:v>1.05</c:v>
                </c:pt>
                <c:pt idx="4">
                  <c:v>1.05</c:v>
                </c:pt>
              </c:numCache>
            </c:numRef>
          </c:yVal>
          <c:smooth val="1"/>
          <c:extLst>
            <c:ext xmlns:c16="http://schemas.microsoft.com/office/drawing/2014/chart" uri="{C3380CC4-5D6E-409C-BE32-E72D297353CC}">
              <c16:uniqueId val="{00000002-03E5-4B9E-AE4B-AD10411A6F04}"/>
            </c:ext>
          </c:extLst>
        </c:ser>
        <c:dLbls>
          <c:showLegendKey val="0"/>
          <c:showVal val="0"/>
          <c:showCatName val="0"/>
          <c:showSerName val="0"/>
          <c:showPercent val="0"/>
          <c:showBubbleSize val="0"/>
        </c:dLbls>
        <c:axId val="631785152"/>
        <c:axId val="631778592"/>
      </c:scatterChart>
      <c:valAx>
        <c:axId val="63178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i="1" dirty="0" err="1">
                    <a:latin typeface="Cambria" panose="02040503050406030204" pitchFamily="18" charset="0"/>
                    <a:ea typeface="Cambria" panose="02040503050406030204" pitchFamily="18" charset="0"/>
                  </a:rPr>
                  <a:t>d</a:t>
                </a:r>
                <a:r>
                  <a:rPr lang="en-US" sz="1200" i="1" baseline="-25000" dirty="0" err="1">
                    <a:latin typeface="Cambria" panose="02040503050406030204" pitchFamily="18" charset="0"/>
                    <a:ea typeface="Cambria" panose="02040503050406030204" pitchFamily="18" charset="0"/>
                  </a:rPr>
                  <a:t>nom</a:t>
                </a:r>
                <a:r>
                  <a:rPr lang="en-US" sz="1200" dirty="0">
                    <a:latin typeface="Cambria" panose="02040503050406030204" pitchFamily="18" charset="0"/>
                    <a:ea typeface="Cambria" panose="02040503050406030204" pitchFamily="18" charset="0"/>
                  </a:rPr>
                  <a:t> [mm]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1778592"/>
        <c:crosses val="autoZero"/>
        <c:crossBetween val="midCat"/>
        <c:majorUnit val="200"/>
      </c:valAx>
      <c:valAx>
        <c:axId val="631778592"/>
        <c:scaling>
          <c:orientation val="minMax"/>
          <c:max val="1.3"/>
          <c:min val="1"/>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a:latin typeface="Symbol" panose="05050102010706020507" pitchFamily="18" charset="2"/>
                  </a:rPr>
                  <a:t>g</a:t>
                </a:r>
                <a:r>
                  <a:rPr lang="en-US" sz="1200" i="1" baseline="-25000"/>
                  <a:t>S</a:t>
                </a:r>
              </a:p>
            </c:rich>
          </c:tx>
          <c:layout>
            <c:manualLayout>
              <c:xMode val="edge"/>
              <c:yMode val="edge"/>
              <c:x val="3.7028767498423223E-2"/>
              <c:y val="0.37623358377066612"/>
            </c:manualLayout>
          </c:layout>
          <c:overlay val="0"/>
          <c:spPr>
            <a:noFill/>
            <a:ln>
              <a:noFill/>
            </a:ln>
            <a:effectLst/>
          </c:spPr>
          <c:txPr>
            <a:bodyPr rot="0" spcFirstLastPara="1" vertOverflow="ellipsis"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fr-FR"/>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1785152"/>
        <c:crosses val="autoZero"/>
        <c:crossBetween val="midCat"/>
        <c:majorUnit val="5.000000000000001E-2"/>
        <c:minorUnit val="5.000000000000001E-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41457420002338"/>
          <c:y val="7.2498735823159716E-2"/>
          <c:w val="0.77411682531509174"/>
          <c:h val="0.79357787481985753"/>
        </c:manualLayout>
      </c:layout>
      <c:scatterChart>
        <c:scatterStyle val="smoothMarker"/>
        <c:varyColors val="0"/>
        <c:ser>
          <c:idx val="0"/>
          <c:order val="0"/>
          <c:tx>
            <c:v/>
          </c:tx>
          <c:spPr>
            <a:ln w="19050" cap="rnd">
              <a:solidFill>
                <a:schemeClr val="accent1"/>
              </a:solidFill>
              <a:round/>
            </a:ln>
            <a:effectLst/>
          </c:spPr>
          <c:marker>
            <c:symbol val="none"/>
          </c:marker>
          <c:xVal>
            <c:numRef>
              <c:f>calculation!$A$32:$A$43</c:f>
              <c:numCache>
                <c:formatCode>0</c:formatCode>
                <c:ptCount val="12"/>
                <c:pt idx="0" formatCode="General">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calculation!$H$32:$H$43</c:f>
              <c:numCache>
                <c:formatCode>0.00</c:formatCode>
                <c:ptCount val="12"/>
                <c:pt idx="0">
                  <c:v>2.8488069750312022</c:v>
                </c:pt>
                <c:pt idx="1">
                  <c:v>3.2643206125197941</c:v>
                </c:pt>
                <c:pt idx="2">
                  <c:v>3.7780709508347727</c:v>
                </c:pt>
                <c:pt idx="3">
                  <c:v>4.1464041143186963</c:v>
                </c:pt>
                <c:pt idx="4">
                  <c:v>4.4797919750701523</c:v>
                </c:pt>
                <c:pt idx="5">
                  <c:v>4.7738772612707967</c:v>
                </c:pt>
                <c:pt idx="6">
                  <c:v>5.0275450789165834</c:v>
                </c:pt>
                <c:pt idx="7">
                  <c:v>5.2423296658592378</c:v>
                </c:pt>
                <c:pt idx="8">
                  <c:v>5.4215599497365057</c:v>
                </c:pt>
                <c:pt idx="9">
                  <c:v>5.5695139621349119</c:v>
                </c:pt>
                <c:pt idx="10">
                  <c:v>5.6907440984406072</c:v>
                </c:pt>
                <c:pt idx="11">
                  <c:v>5.7896238396572137</c:v>
                </c:pt>
              </c:numCache>
            </c:numRef>
          </c:yVal>
          <c:smooth val="1"/>
          <c:extLst>
            <c:ext xmlns:c16="http://schemas.microsoft.com/office/drawing/2014/chart" uri="{C3380CC4-5D6E-409C-BE32-E72D297353CC}">
              <c16:uniqueId val="{00000000-78E4-4AB0-A891-E6C0624BEE98}"/>
            </c:ext>
          </c:extLst>
        </c:ser>
        <c:ser>
          <c:idx val="1"/>
          <c:order val="1"/>
          <c:tx>
            <c:v/>
          </c:tx>
          <c:spPr>
            <a:ln w="19050" cap="rnd">
              <a:solidFill>
                <a:schemeClr val="accent2"/>
              </a:solidFill>
              <a:round/>
            </a:ln>
            <a:effectLst/>
          </c:spPr>
          <c:marker>
            <c:symbol val="none"/>
          </c:marker>
          <c:xVal>
            <c:numRef>
              <c:f>calculation!$A$32:$A$43</c:f>
              <c:numCache>
                <c:formatCode>0</c:formatCode>
                <c:ptCount val="12"/>
                <c:pt idx="0" formatCode="General">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calculation!$W$32:$W$43</c:f>
              <c:numCache>
                <c:formatCode>0.00</c:formatCode>
                <c:ptCount val="12"/>
                <c:pt idx="0">
                  <c:v>3.558815127754388</c:v>
                </c:pt>
                <c:pt idx="1">
                  <c:v>3.6094027909887889</c:v>
                </c:pt>
                <c:pt idx="2">
                  <c:v>3.6986661816971949</c:v>
                </c:pt>
                <c:pt idx="3">
                  <c:v>3.775437897213648</c:v>
                </c:pt>
                <c:pt idx="4">
                  <c:v>3.8516211338433601</c:v>
                </c:pt>
                <c:pt idx="5">
                  <c:v>3.922972748030475</c:v>
                </c:pt>
                <c:pt idx="6">
                  <c:v>3.9871352647198774</c:v>
                </c:pt>
                <c:pt idx="7">
                  <c:v>4.043217299567905</c:v>
                </c:pt>
                <c:pt idx="8">
                  <c:v>4.0913220474796042</c:v>
                </c:pt>
                <c:pt idx="9">
                  <c:v>4.1321255902320466</c:v>
                </c:pt>
                <c:pt idx="10">
                  <c:v>4.1665585153787061</c:v>
                </c:pt>
                <c:pt idx="11">
                  <c:v>4.1955984730356333</c:v>
                </c:pt>
              </c:numCache>
            </c:numRef>
          </c:yVal>
          <c:smooth val="1"/>
          <c:extLst>
            <c:ext xmlns:c16="http://schemas.microsoft.com/office/drawing/2014/chart" uri="{C3380CC4-5D6E-409C-BE32-E72D297353CC}">
              <c16:uniqueId val="{00000001-78E4-4AB0-A891-E6C0624BEE98}"/>
            </c:ext>
          </c:extLst>
        </c:ser>
        <c:ser>
          <c:idx val="2"/>
          <c:order val="2"/>
          <c:spPr>
            <a:ln w="19050" cap="rnd">
              <a:solidFill>
                <a:schemeClr val="accent3"/>
              </a:solidFill>
              <a:round/>
            </a:ln>
            <a:effectLst/>
          </c:spPr>
          <c:marker>
            <c:symbol val="none"/>
          </c:marker>
          <c:xVal>
            <c:numRef>
              <c:f>calculation!$A$32:$A$43</c:f>
              <c:numCache>
                <c:formatCode>0</c:formatCode>
                <c:ptCount val="12"/>
                <c:pt idx="0" formatCode="General">
                  <c:v>120</c:v>
                </c:pt>
                <c:pt idx="1">
                  <c:v>150</c:v>
                </c:pt>
                <c:pt idx="2">
                  <c:v>200</c:v>
                </c:pt>
                <c:pt idx="3">
                  <c:v>250</c:v>
                </c:pt>
                <c:pt idx="4">
                  <c:v>312.5</c:v>
                </c:pt>
                <c:pt idx="5">
                  <c:v>390.625</c:v>
                </c:pt>
                <c:pt idx="6">
                  <c:v>488.28125</c:v>
                </c:pt>
                <c:pt idx="7">
                  <c:v>610.3515625</c:v>
                </c:pt>
                <c:pt idx="8">
                  <c:v>762.939453125</c:v>
                </c:pt>
                <c:pt idx="9">
                  <c:v>953.67431640625</c:v>
                </c:pt>
                <c:pt idx="10">
                  <c:v>1192.0928955078125</c:v>
                </c:pt>
                <c:pt idx="11">
                  <c:v>1490.1161193847656</c:v>
                </c:pt>
              </c:numCache>
            </c:numRef>
          </c:xVal>
          <c:yVal>
            <c:numRef>
              <c:f>calculation!$I$32:$I$43</c:f>
              <c:numCache>
                <c:formatCode>General</c:formatCode>
                <c:ptCount val="12"/>
                <c:pt idx="0">
                  <c:v>3.8</c:v>
                </c:pt>
                <c:pt idx="1">
                  <c:v>3.8</c:v>
                </c:pt>
                <c:pt idx="2">
                  <c:v>3.8</c:v>
                </c:pt>
                <c:pt idx="3">
                  <c:v>3.8</c:v>
                </c:pt>
                <c:pt idx="4">
                  <c:v>3.8</c:v>
                </c:pt>
                <c:pt idx="5">
                  <c:v>3.8</c:v>
                </c:pt>
                <c:pt idx="6">
                  <c:v>3.8</c:v>
                </c:pt>
                <c:pt idx="7">
                  <c:v>3.8</c:v>
                </c:pt>
                <c:pt idx="8">
                  <c:v>3.8</c:v>
                </c:pt>
                <c:pt idx="9">
                  <c:v>3.8</c:v>
                </c:pt>
                <c:pt idx="10">
                  <c:v>3.8</c:v>
                </c:pt>
                <c:pt idx="11">
                  <c:v>3.8</c:v>
                </c:pt>
              </c:numCache>
            </c:numRef>
          </c:yVal>
          <c:smooth val="1"/>
          <c:extLst>
            <c:ext xmlns:c16="http://schemas.microsoft.com/office/drawing/2014/chart" uri="{C3380CC4-5D6E-409C-BE32-E72D297353CC}">
              <c16:uniqueId val="{00000002-78E4-4AB0-A891-E6C0624BEE98}"/>
            </c:ext>
          </c:extLst>
        </c:ser>
        <c:dLbls>
          <c:showLegendKey val="0"/>
          <c:showVal val="0"/>
          <c:showCatName val="0"/>
          <c:showSerName val="0"/>
          <c:showPercent val="0"/>
          <c:showBubbleSize val="0"/>
        </c:dLbls>
        <c:axId val="631785152"/>
        <c:axId val="631778592"/>
      </c:scatterChart>
      <c:valAx>
        <c:axId val="63178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US" sz="1200" i="1">
                    <a:latin typeface="Cambria" panose="02040503050406030204" pitchFamily="18" charset="0"/>
                    <a:ea typeface="Cambria" panose="02040503050406030204" pitchFamily="18" charset="0"/>
                  </a:rPr>
                  <a:t>d</a:t>
                </a:r>
                <a:r>
                  <a:rPr lang="en-US" sz="1200" i="1" baseline="-25000">
                    <a:latin typeface="Cambria" panose="02040503050406030204" pitchFamily="18" charset="0"/>
                    <a:ea typeface="Cambria" panose="02040503050406030204" pitchFamily="18" charset="0"/>
                  </a:rPr>
                  <a:t>nom</a:t>
                </a:r>
                <a:r>
                  <a:rPr lang="en-US" sz="1200">
                    <a:latin typeface="Cambria" panose="02040503050406030204" pitchFamily="18" charset="0"/>
                    <a:ea typeface="Cambria" panose="02040503050406030204" pitchFamily="18" charset="0"/>
                  </a:rPr>
                  <a:t> [mm]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1778592"/>
        <c:crosses val="autoZero"/>
        <c:crossBetween val="midCat"/>
        <c:majorUnit val="200"/>
      </c:valAx>
      <c:valAx>
        <c:axId val="631778592"/>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a:latin typeface="Symbol" panose="05050102010706020507" pitchFamily="18" charset="2"/>
                  </a:rPr>
                  <a:t>b</a:t>
                </a:r>
                <a:endParaRPr lang="en-US" sz="1200" i="1" baseline="-25000"/>
              </a:p>
            </c:rich>
          </c:tx>
          <c:layout>
            <c:manualLayout>
              <c:xMode val="edge"/>
              <c:yMode val="edge"/>
              <c:x val="3.0863826461823837E-2"/>
              <c:y val="0.37620218591596871"/>
            </c:manualLayout>
          </c:layout>
          <c:overlay val="0"/>
          <c:spPr>
            <a:noFill/>
            <a:ln>
              <a:noFill/>
            </a:ln>
            <a:effectLst/>
          </c:spPr>
          <c:txPr>
            <a:bodyPr rot="0" spcFirstLastPara="1" vertOverflow="ellipsis"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1785152"/>
        <c:crosses val="autoZero"/>
        <c:crossBetween val="midCat"/>
        <c:majorUnit val="1"/>
        <c:minorUnit val="5.000000000000001E-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0.2879</cdr:x>
      <cdr:y>0.16748</cdr:y>
    </cdr:from>
    <cdr:to>
      <cdr:x>0.62201</cdr:x>
      <cdr:y>0.33309</cdr:y>
    </cdr:to>
    <cdr:sp macro="" textlink="">
      <cdr:nvSpPr>
        <cdr:cNvPr id="3" name="TextBox 1">
          <a:extLst xmlns:a="http://schemas.openxmlformats.org/drawingml/2006/main">
            <a:ext uri="{FF2B5EF4-FFF2-40B4-BE49-F238E27FC236}">
              <a16:creationId xmlns:a16="http://schemas.microsoft.com/office/drawing/2014/main" id="{CA5F180A-0092-49C9-8A43-8817E347521D}"/>
            </a:ext>
          </a:extLst>
        </cdr:cNvPr>
        <cdr:cNvSpPr txBox="1"/>
      </cdr:nvSpPr>
      <cdr:spPr>
        <a:xfrm xmlns:a="http://schemas.openxmlformats.org/drawingml/2006/main">
          <a:off x="1202582" y="439147"/>
          <a:ext cx="1395635" cy="43424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900" i="0">
              <a:latin typeface="+mn-lt"/>
            </a:rPr>
            <a:t>required</a:t>
          </a:r>
          <a:r>
            <a:rPr lang="fr-CH" sz="900" i="0">
              <a:latin typeface="+mj-lt"/>
            </a:rPr>
            <a:t> </a:t>
          </a:r>
          <a:r>
            <a:rPr lang="fr-CH" sz="900" i="1">
              <a:latin typeface="Symbol" panose="05050102010706020507" pitchFamily="18" charset="2"/>
            </a:rPr>
            <a:t>g</a:t>
          </a:r>
          <a:r>
            <a:rPr lang="fr-CH" sz="900" i="1" baseline="-25000"/>
            <a:t>S</a:t>
          </a:r>
          <a:r>
            <a:rPr lang="fr-CH" sz="900"/>
            <a:t> assuming nominal</a:t>
          </a:r>
          <a:r>
            <a:rPr lang="fr-CH" sz="900" baseline="0"/>
            <a:t> values of </a:t>
          </a:r>
          <a:r>
            <a:rPr lang="fr-CH" sz="900" i="1" baseline="0"/>
            <a:t>d</a:t>
          </a:r>
          <a:r>
            <a:rPr lang="fr-CH" sz="900" i="0" baseline="0"/>
            <a:t> and </a:t>
          </a:r>
          <a:r>
            <a:rPr lang="fr-CH" sz="900" i="1" baseline="0">
              <a:latin typeface="Symbol" panose="05050102010706020507" pitchFamily="18" charset="2"/>
            </a:rPr>
            <a:t>b</a:t>
          </a:r>
          <a:r>
            <a:rPr lang="fr-CH" sz="900" i="1" baseline="-25000"/>
            <a:t>tgt</a:t>
          </a:r>
          <a:r>
            <a:rPr lang="fr-CH" sz="900" i="0" baseline="0"/>
            <a:t> = 3.8</a:t>
          </a:r>
          <a:endParaRPr lang="fr-CH" sz="900" i="1" baseline="-25000"/>
        </a:p>
      </cdr:txBody>
    </cdr:sp>
  </cdr:relSizeAnchor>
  <cdr:relSizeAnchor xmlns:cdr="http://schemas.openxmlformats.org/drawingml/2006/chartDrawing">
    <cdr:from>
      <cdr:x>0.54798</cdr:x>
      <cdr:y>0.49091</cdr:y>
    </cdr:from>
    <cdr:to>
      <cdr:x>0.93341</cdr:x>
      <cdr:y>0.60959</cdr:y>
    </cdr:to>
    <cdr:sp macro="" textlink="">
      <cdr:nvSpPr>
        <cdr:cNvPr id="5" name="TextBox 1">
          <a:extLst xmlns:a="http://schemas.openxmlformats.org/drawingml/2006/main">
            <a:ext uri="{FF2B5EF4-FFF2-40B4-BE49-F238E27FC236}">
              <a16:creationId xmlns:a16="http://schemas.microsoft.com/office/drawing/2014/main" id="{007B6E87-5B3A-47DA-8012-9D5BA6EDCDDC}"/>
            </a:ext>
          </a:extLst>
        </cdr:cNvPr>
        <cdr:cNvSpPr txBox="1"/>
      </cdr:nvSpPr>
      <cdr:spPr>
        <a:xfrm xmlns:a="http://schemas.openxmlformats.org/drawingml/2006/main">
          <a:off x="2297174" y="1302963"/>
          <a:ext cx="1615784" cy="31497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900" i="0" dirty="0" err="1">
              <a:latin typeface="+mn-lt"/>
            </a:rPr>
            <a:t>required</a:t>
          </a:r>
          <a:r>
            <a:rPr lang="fr-CH" sz="900" i="0" dirty="0">
              <a:latin typeface="+mj-lt"/>
            </a:rPr>
            <a:t> </a:t>
          </a:r>
          <a:r>
            <a:rPr lang="fr-CH" sz="900" i="1" dirty="0" err="1">
              <a:latin typeface="Symbol" panose="05050102010706020507" pitchFamily="18" charset="2"/>
            </a:rPr>
            <a:t>g</a:t>
          </a:r>
          <a:r>
            <a:rPr lang="fr-CH" sz="900" i="1" baseline="-25000" dirty="0" err="1"/>
            <a:t>S</a:t>
          </a:r>
          <a:r>
            <a:rPr lang="fr-CH" sz="900" dirty="0"/>
            <a:t> </a:t>
          </a:r>
          <a:r>
            <a:rPr lang="fr-CH" sz="900" dirty="0" err="1"/>
            <a:t>assuming</a:t>
          </a:r>
          <a:r>
            <a:rPr lang="fr-CH" sz="900" dirty="0"/>
            <a:t> design</a:t>
          </a:r>
          <a:r>
            <a:rPr lang="fr-CH" sz="900" baseline="0" dirty="0"/>
            <a:t> values of </a:t>
          </a:r>
          <a:r>
            <a:rPr lang="fr-CH" sz="900" i="1" baseline="0" dirty="0"/>
            <a:t>d </a:t>
          </a:r>
          <a:r>
            <a:rPr lang="fr-CH" sz="900" i="0" baseline="0" dirty="0"/>
            <a:t>(</a:t>
          </a:r>
          <a:r>
            <a:rPr lang="fr-CH" sz="900" i="1" baseline="0" dirty="0"/>
            <a:t>d</a:t>
          </a:r>
          <a:r>
            <a:rPr lang="fr-CH" sz="900" i="1" baseline="-25000" dirty="0"/>
            <a:t>d</a:t>
          </a:r>
          <a:r>
            <a:rPr lang="fr-CH" sz="900" i="1" baseline="0" dirty="0"/>
            <a:t> = </a:t>
          </a:r>
          <a:r>
            <a:rPr lang="fr-CH" sz="900" i="1" baseline="0" dirty="0" err="1"/>
            <a:t>d</a:t>
          </a:r>
          <a:r>
            <a:rPr lang="fr-CH" sz="900" i="1" baseline="-25000" dirty="0" err="1"/>
            <a:t>nom</a:t>
          </a:r>
          <a:r>
            <a:rPr lang="fr-CH" sz="900" i="0" baseline="0" dirty="0"/>
            <a:t> - 15 mm)</a:t>
          </a:r>
          <a:endParaRPr lang="fr-CH" sz="900" i="0" baseline="-25000" dirty="0"/>
        </a:p>
      </cdr:txBody>
    </cdr:sp>
  </cdr:relSizeAnchor>
  <cdr:relSizeAnchor xmlns:cdr="http://schemas.openxmlformats.org/drawingml/2006/chartDrawing">
    <cdr:from>
      <cdr:x>0.25439</cdr:x>
      <cdr:y>0.25072</cdr:y>
    </cdr:from>
    <cdr:to>
      <cdr:x>0.33353</cdr:x>
      <cdr:y>0.33943</cdr:y>
    </cdr:to>
    <cdr:sp macro="" textlink="">
      <cdr:nvSpPr>
        <cdr:cNvPr id="2" name="Arc 1">
          <a:extLst xmlns:a="http://schemas.openxmlformats.org/drawingml/2006/main">
            <a:ext uri="{FF2B5EF4-FFF2-40B4-BE49-F238E27FC236}">
              <a16:creationId xmlns:a16="http://schemas.microsoft.com/office/drawing/2014/main" id="{F2C7C504-62E6-4C4E-9D15-28879F66E64F}"/>
            </a:ext>
          </a:extLst>
        </cdr:cNvPr>
        <cdr:cNvSpPr/>
      </cdr:nvSpPr>
      <cdr:spPr>
        <a:xfrm xmlns:a="http://schemas.openxmlformats.org/drawingml/2006/main" flipH="1">
          <a:off x="1066415" y="665441"/>
          <a:ext cx="331770" cy="235450"/>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0.49692</cdr:x>
      <cdr:y>0.55946</cdr:y>
    </cdr:from>
    <cdr:to>
      <cdr:x>0.61717</cdr:x>
      <cdr:y>0.97448</cdr:y>
    </cdr:to>
    <cdr:sp macro="" textlink="">
      <cdr:nvSpPr>
        <cdr:cNvPr id="6" name="Arc 5">
          <a:extLst xmlns:a="http://schemas.openxmlformats.org/drawingml/2006/main">
            <a:ext uri="{FF2B5EF4-FFF2-40B4-BE49-F238E27FC236}">
              <a16:creationId xmlns:a16="http://schemas.microsoft.com/office/drawing/2014/main" id="{FDACEDA0-DA86-4E92-A59E-19151E4289B7}"/>
            </a:ext>
          </a:extLst>
        </cdr:cNvPr>
        <cdr:cNvSpPr/>
      </cdr:nvSpPr>
      <cdr:spPr>
        <a:xfrm xmlns:a="http://schemas.openxmlformats.org/drawingml/2006/main" flipH="1">
          <a:off x="2521741" y="1781774"/>
          <a:ext cx="610238" cy="1321757"/>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0.18637</cdr:x>
      <cdr:y>0.08506</cdr:y>
    </cdr:from>
    <cdr:to>
      <cdr:x>0.44932</cdr:x>
      <cdr:y>0.20176</cdr:y>
    </cdr:to>
    <cdr:sp macro="" textlink="">
      <cdr:nvSpPr>
        <cdr:cNvPr id="3" name="TextBox 1">
          <a:extLst xmlns:a="http://schemas.openxmlformats.org/drawingml/2006/main">
            <a:ext uri="{FF2B5EF4-FFF2-40B4-BE49-F238E27FC236}">
              <a16:creationId xmlns:a16="http://schemas.microsoft.com/office/drawing/2014/main" id="{CA5F180A-0092-49C9-8A43-8817E347521D}"/>
            </a:ext>
          </a:extLst>
        </cdr:cNvPr>
        <cdr:cNvSpPr txBox="1"/>
      </cdr:nvSpPr>
      <cdr:spPr>
        <a:xfrm xmlns:a="http://schemas.openxmlformats.org/drawingml/2006/main">
          <a:off x="781265" y="225596"/>
          <a:ext cx="1102331" cy="30951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900" i="1">
              <a:latin typeface="Symbol" panose="05050102010706020507" pitchFamily="18" charset="2"/>
            </a:rPr>
            <a:t>g</a:t>
          </a:r>
          <a:r>
            <a:rPr lang="fr-CH" sz="900" i="1" baseline="-25000"/>
            <a:t>S</a:t>
          </a:r>
          <a:r>
            <a:rPr lang="fr-CH" sz="900"/>
            <a:t> =1.15,  assuming nominal</a:t>
          </a:r>
          <a:r>
            <a:rPr lang="fr-CH" sz="900" baseline="0"/>
            <a:t> values of </a:t>
          </a:r>
          <a:r>
            <a:rPr lang="fr-CH" sz="900" i="1" baseline="0"/>
            <a:t>d</a:t>
          </a:r>
          <a:endParaRPr lang="fr-CH" sz="900" i="1" baseline="-25000"/>
        </a:p>
      </cdr:txBody>
    </cdr:sp>
  </cdr:relSizeAnchor>
  <cdr:relSizeAnchor xmlns:cdr="http://schemas.openxmlformats.org/drawingml/2006/chartDrawing">
    <cdr:from>
      <cdr:x>0.58208</cdr:x>
      <cdr:y>0.26494</cdr:y>
    </cdr:from>
    <cdr:to>
      <cdr:x>0.93694</cdr:x>
      <cdr:y>0.38362</cdr:y>
    </cdr:to>
    <cdr:sp macro="" textlink="">
      <cdr:nvSpPr>
        <cdr:cNvPr id="5" name="TextBox 1">
          <a:extLst xmlns:a="http://schemas.openxmlformats.org/drawingml/2006/main">
            <a:ext uri="{FF2B5EF4-FFF2-40B4-BE49-F238E27FC236}">
              <a16:creationId xmlns:a16="http://schemas.microsoft.com/office/drawing/2014/main" id="{007B6E87-5B3A-47DA-8012-9D5BA6EDCDDC}"/>
            </a:ext>
          </a:extLst>
        </cdr:cNvPr>
        <cdr:cNvSpPr txBox="1"/>
      </cdr:nvSpPr>
      <cdr:spPr>
        <a:xfrm xmlns:a="http://schemas.openxmlformats.org/drawingml/2006/main">
          <a:off x="2440112" y="702692"/>
          <a:ext cx="1487613" cy="314769"/>
        </a:xfrm>
        <a:prstGeom xmlns:a="http://schemas.openxmlformats.org/drawingml/2006/main" prst="rect">
          <a:avLst/>
        </a:prstGeom>
        <a:solidFill xmlns:a="http://schemas.openxmlformats.org/drawingml/2006/main">
          <a:schemeClr val="bg1"/>
        </a:solidFill>
      </cdr:spPr>
      <cdr:txBody>
        <a:bodyPr xmlns:a="http://schemas.openxmlformats.org/drawingml/2006/main" wrap="squar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900" i="0" dirty="0">
              <a:latin typeface="+mj-lt"/>
            </a:rPr>
            <a:t> </a:t>
          </a:r>
          <a:r>
            <a:rPr lang="fr-CH" sz="900" i="1" dirty="0" err="1">
              <a:latin typeface="Symbol" panose="05050102010706020507" pitchFamily="18" charset="2"/>
            </a:rPr>
            <a:t>g</a:t>
          </a:r>
          <a:r>
            <a:rPr lang="fr-CH" sz="900" i="1" baseline="-25000" dirty="0" err="1"/>
            <a:t>S</a:t>
          </a:r>
          <a:r>
            <a:rPr lang="fr-CH" sz="900" dirty="0"/>
            <a:t> = 1.05, </a:t>
          </a:r>
          <a:r>
            <a:rPr lang="fr-CH" sz="900" dirty="0" err="1"/>
            <a:t>assuming</a:t>
          </a:r>
          <a:r>
            <a:rPr lang="fr-CH" sz="900" dirty="0"/>
            <a:t> design</a:t>
          </a:r>
          <a:r>
            <a:rPr lang="fr-CH" sz="900" baseline="0" dirty="0"/>
            <a:t> values of </a:t>
          </a:r>
          <a:r>
            <a:rPr lang="fr-CH" sz="900" i="1" baseline="0" dirty="0"/>
            <a:t>d </a:t>
          </a:r>
          <a:r>
            <a:rPr lang="fr-CH" sz="900" i="0" baseline="0" dirty="0"/>
            <a:t>(</a:t>
          </a:r>
          <a:r>
            <a:rPr lang="fr-CH" sz="900" i="1" baseline="0" dirty="0"/>
            <a:t>d</a:t>
          </a:r>
          <a:r>
            <a:rPr lang="fr-CH" sz="900" i="1" baseline="-25000" dirty="0"/>
            <a:t>d</a:t>
          </a:r>
          <a:r>
            <a:rPr lang="fr-CH" sz="900" i="1" baseline="0" dirty="0"/>
            <a:t> = </a:t>
          </a:r>
          <a:r>
            <a:rPr lang="fr-CH" sz="900" i="1" baseline="0" dirty="0" err="1"/>
            <a:t>d</a:t>
          </a:r>
          <a:r>
            <a:rPr lang="fr-CH" sz="900" i="1" baseline="-25000" dirty="0" err="1"/>
            <a:t>nom</a:t>
          </a:r>
          <a:r>
            <a:rPr lang="fr-CH" sz="900" i="0" baseline="0" dirty="0"/>
            <a:t> - 15 mm)</a:t>
          </a:r>
          <a:endParaRPr lang="fr-CH" sz="900" i="0" baseline="-25000" dirty="0"/>
        </a:p>
      </cdr:txBody>
    </cdr:sp>
  </cdr:relSizeAnchor>
  <cdr:relSizeAnchor xmlns:cdr="http://schemas.openxmlformats.org/drawingml/2006/chartDrawing">
    <cdr:from>
      <cdr:x>0.36672</cdr:x>
      <cdr:y>0.14581</cdr:y>
    </cdr:from>
    <cdr:to>
      <cdr:x>0.49272</cdr:x>
      <cdr:y>0.25421</cdr:y>
    </cdr:to>
    <cdr:sp macro="" textlink="">
      <cdr:nvSpPr>
        <cdr:cNvPr id="2" name="Arc 1">
          <a:extLst xmlns:a="http://schemas.openxmlformats.org/drawingml/2006/main">
            <a:ext uri="{FF2B5EF4-FFF2-40B4-BE49-F238E27FC236}">
              <a16:creationId xmlns:a16="http://schemas.microsoft.com/office/drawing/2014/main" id="{F2C7C504-62E6-4C4E-9D15-28879F66E64F}"/>
            </a:ext>
          </a:extLst>
        </cdr:cNvPr>
        <cdr:cNvSpPr/>
      </cdr:nvSpPr>
      <cdr:spPr>
        <a:xfrm xmlns:a="http://schemas.openxmlformats.org/drawingml/2006/main">
          <a:off x="1537316" y="386716"/>
          <a:ext cx="528217" cy="287526"/>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0.50549</cdr:x>
      <cdr:y>0.32542</cdr:y>
    </cdr:from>
    <cdr:to>
      <cdr:x>0.62738</cdr:x>
      <cdr:y>0.56778</cdr:y>
    </cdr:to>
    <cdr:sp macro="" textlink="">
      <cdr:nvSpPr>
        <cdr:cNvPr id="6" name="Arc 5">
          <a:extLst xmlns:a="http://schemas.openxmlformats.org/drawingml/2006/main">
            <a:ext uri="{FF2B5EF4-FFF2-40B4-BE49-F238E27FC236}">
              <a16:creationId xmlns:a16="http://schemas.microsoft.com/office/drawing/2014/main" id="{FDACEDA0-DA86-4E92-A59E-19151E4289B7}"/>
            </a:ext>
          </a:extLst>
        </cdr:cNvPr>
        <cdr:cNvSpPr/>
      </cdr:nvSpPr>
      <cdr:spPr>
        <a:xfrm xmlns:a="http://schemas.openxmlformats.org/drawingml/2006/main" flipH="1">
          <a:off x="2397400" y="1047972"/>
          <a:ext cx="578090" cy="780476"/>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fr-FR"/>
        </a:p>
      </cdr:txBody>
    </cdr:sp>
  </cdr:relSizeAnchor>
  <cdr:relSizeAnchor xmlns:cdr="http://schemas.openxmlformats.org/drawingml/2006/chartDrawing">
    <cdr:from>
      <cdr:x>0.73748</cdr:x>
      <cdr:y>0.5267</cdr:y>
    </cdr:from>
    <cdr:to>
      <cdr:x>0.8862</cdr:x>
      <cdr:y>0.61246</cdr:y>
    </cdr:to>
    <cdr:sp macro="" textlink="">
      <cdr:nvSpPr>
        <cdr:cNvPr id="8" name="TextBox 1">
          <a:extLst xmlns:a="http://schemas.openxmlformats.org/drawingml/2006/main">
            <a:ext uri="{FF2B5EF4-FFF2-40B4-BE49-F238E27FC236}">
              <a16:creationId xmlns:a16="http://schemas.microsoft.com/office/drawing/2014/main" id="{8DF42735-5A30-440C-9992-14C7CA613236}"/>
            </a:ext>
          </a:extLst>
        </cdr:cNvPr>
        <cdr:cNvSpPr txBox="1"/>
      </cdr:nvSpPr>
      <cdr:spPr>
        <a:xfrm xmlns:a="http://schemas.openxmlformats.org/drawingml/2006/main">
          <a:off x="3497685" y="1696160"/>
          <a:ext cx="705338" cy="27617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900" i="1" baseline="0" dirty="0" err="1">
              <a:latin typeface="Symbol" panose="05050102010706020507" pitchFamily="18" charset="2"/>
            </a:rPr>
            <a:t>b</a:t>
          </a:r>
          <a:r>
            <a:rPr lang="fr-CH" sz="900" i="1" baseline="-25000" dirty="0" err="1"/>
            <a:t>tgt</a:t>
          </a:r>
          <a:r>
            <a:rPr lang="fr-CH" sz="900" i="0" baseline="0" dirty="0"/>
            <a:t> = 3.8</a:t>
          </a:r>
          <a:endParaRPr lang="fr-CH" sz="900" i="1" baseline="-25000" dirty="0"/>
        </a:p>
      </cdr:txBody>
    </cdr:sp>
  </cdr:relSizeAnchor>
  <cdr:relSizeAnchor xmlns:cdr="http://schemas.openxmlformats.org/drawingml/2006/chartDrawing">
    <cdr:from>
      <cdr:x>0.68055</cdr:x>
      <cdr:y>0.46568</cdr:y>
    </cdr:from>
    <cdr:to>
      <cdr:x>0.78648</cdr:x>
      <cdr:y>0.54536</cdr:y>
    </cdr:to>
    <cdr:sp macro="" textlink="">
      <cdr:nvSpPr>
        <cdr:cNvPr id="9" name="Arc 8">
          <a:extLst xmlns:a="http://schemas.openxmlformats.org/drawingml/2006/main">
            <a:ext uri="{FF2B5EF4-FFF2-40B4-BE49-F238E27FC236}">
              <a16:creationId xmlns:a16="http://schemas.microsoft.com/office/drawing/2014/main" id="{2ADEDDAE-2D9B-497E-B566-448CF73D4638}"/>
            </a:ext>
          </a:extLst>
        </cdr:cNvPr>
        <cdr:cNvSpPr/>
      </cdr:nvSpPr>
      <cdr:spPr>
        <a:xfrm xmlns:a="http://schemas.openxmlformats.org/drawingml/2006/main" flipH="1" flipV="1">
          <a:off x="3227681" y="1499663"/>
          <a:ext cx="502397" cy="256598"/>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0097C-2BB3-4866-A13A-B2BDB49BE157}" type="datetimeFigureOut">
              <a:rPr lang="fr-CH" smtClean="0"/>
              <a:t>13.05.2025</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31F2C-9C26-405E-932B-AAEDA8BEF962}" type="slidenum">
              <a:rPr lang="fr-CH" smtClean="0"/>
              <a:t>‹#›</a:t>
            </a:fld>
            <a:endParaRPr lang="fr-CH"/>
          </a:p>
        </p:txBody>
      </p:sp>
    </p:spTree>
    <p:extLst>
      <p:ext uri="{BB962C8B-B14F-4D97-AF65-F5344CB8AC3E}">
        <p14:creationId xmlns:p14="http://schemas.microsoft.com/office/powerpoint/2010/main" val="63400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96C31F2C-9C26-405E-932B-AAEDA8BEF962}" type="slidenum">
              <a:rPr lang="fr-CH" smtClean="0"/>
              <a:t>10</a:t>
            </a:fld>
            <a:endParaRPr lang="fr-CH"/>
          </a:p>
        </p:txBody>
      </p:sp>
    </p:spTree>
    <p:extLst>
      <p:ext uri="{BB962C8B-B14F-4D97-AF65-F5344CB8AC3E}">
        <p14:creationId xmlns:p14="http://schemas.microsoft.com/office/powerpoint/2010/main" val="353272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96C31F2C-9C26-405E-932B-AAEDA8BEF962}" type="slidenum">
              <a:rPr lang="fr-CH" smtClean="0"/>
              <a:t>53</a:t>
            </a:fld>
            <a:endParaRPr lang="fr-CH"/>
          </a:p>
        </p:txBody>
      </p:sp>
    </p:spTree>
    <p:extLst>
      <p:ext uri="{BB962C8B-B14F-4D97-AF65-F5344CB8AC3E}">
        <p14:creationId xmlns:p14="http://schemas.microsoft.com/office/powerpoint/2010/main" val="252243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AE5C-F977-AC63-5025-0C1E9A8CD70B}"/>
              </a:ext>
            </a:extLst>
          </p:cNvPr>
          <p:cNvSpPr>
            <a:spLocks noGrp="1"/>
          </p:cNvSpPr>
          <p:nvPr>
            <p:ph type="title"/>
          </p:nvPr>
        </p:nvSpPr>
        <p:spPr>
          <a:xfrm>
            <a:off x="180000" y="216000"/>
            <a:ext cx="10800000" cy="540000"/>
          </a:xfrm>
        </p:spPr>
        <p:txBody>
          <a:bodyPr vert="horz" lIns="91440" tIns="45720" rIns="91440" bIns="45720" rtlCol="0" anchor="ctr">
            <a:normAutofit/>
          </a:bodyPr>
          <a:lstStyle>
            <a:lvl1pPr>
              <a:defRPr lang="fr-CH" dirty="0"/>
            </a:lvl1pPr>
          </a:lstStyle>
          <a:p>
            <a:pPr lvl="0"/>
            <a:r>
              <a:rPr lang="en-US" dirty="0"/>
              <a:t>Click to edit Master title style</a:t>
            </a:r>
            <a:endParaRPr lang="fr-CH" dirty="0"/>
          </a:p>
        </p:txBody>
      </p:sp>
      <p:sp>
        <p:nvSpPr>
          <p:cNvPr id="5" name="Slide Number Placeholder 4">
            <a:extLst>
              <a:ext uri="{FF2B5EF4-FFF2-40B4-BE49-F238E27FC236}">
                <a16:creationId xmlns:a16="http://schemas.microsoft.com/office/drawing/2014/main" id="{098BE9EF-D746-3613-C0E1-A30AD51D5C10}"/>
              </a:ext>
            </a:extLst>
          </p:cNvPr>
          <p:cNvSpPr>
            <a:spLocks noGrp="1"/>
          </p:cNvSpPr>
          <p:nvPr>
            <p:ph type="sldNum" sz="quarter" idx="12"/>
          </p:nvPr>
        </p:nvSpPr>
        <p:spPr/>
        <p:txBody>
          <a:bodyPr/>
          <a:lstStyle/>
          <a:p>
            <a:fld id="{AD655B5E-1CFD-4B18-9E7C-6934E5AFB9C3}" type="slidenum">
              <a:rPr lang="fr-CH" smtClean="0"/>
              <a:t>‹#›</a:t>
            </a:fld>
            <a:endParaRPr lang="fr-CH"/>
          </a:p>
        </p:txBody>
      </p:sp>
    </p:spTree>
    <p:extLst>
      <p:ext uri="{BB962C8B-B14F-4D97-AF65-F5344CB8AC3E}">
        <p14:creationId xmlns:p14="http://schemas.microsoft.com/office/powerpoint/2010/main" val="425551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Slide Number Placeholder 2">
            <a:extLst>
              <a:ext uri="{FF2B5EF4-FFF2-40B4-BE49-F238E27FC236}">
                <a16:creationId xmlns:a16="http://schemas.microsoft.com/office/drawing/2014/main" id="{BBF1626C-1047-9EE9-634B-EF528EA3188A}"/>
              </a:ext>
            </a:extLst>
          </p:cNvPr>
          <p:cNvSpPr>
            <a:spLocks noGrp="1"/>
          </p:cNvSpPr>
          <p:nvPr>
            <p:ph type="sldNum" sz="quarter" idx="10"/>
          </p:nvPr>
        </p:nvSpPr>
        <p:spPr>
          <a:xfrm>
            <a:off x="9318170" y="6359917"/>
            <a:ext cx="2743200" cy="365125"/>
          </a:xfrm>
        </p:spPr>
        <p:txBody>
          <a:bodyPr/>
          <a:lstStyle/>
          <a:p>
            <a:fld id="{7B444392-F4B5-461A-90DC-BBF928F0315C}" type="slidenum">
              <a:rPr lang="fr-CH" smtClean="0"/>
              <a:t>‹#›</a:t>
            </a:fld>
            <a:endParaRPr lang="fr-CH"/>
          </a:p>
        </p:txBody>
      </p:sp>
    </p:spTree>
    <p:extLst>
      <p:ext uri="{BB962C8B-B14F-4D97-AF65-F5344CB8AC3E}">
        <p14:creationId xmlns:p14="http://schemas.microsoft.com/office/powerpoint/2010/main" val="36620491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BA0171-E47F-55B6-5748-F34944F8AE8A}"/>
              </a:ext>
            </a:extLst>
          </p:cNvPr>
          <p:cNvSpPr>
            <a:spLocks noGrp="1"/>
          </p:cNvSpPr>
          <p:nvPr>
            <p:ph type="title"/>
          </p:nvPr>
        </p:nvSpPr>
        <p:spPr>
          <a:xfrm>
            <a:off x="180000" y="216000"/>
            <a:ext cx="10800000" cy="540000"/>
          </a:xfrm>
          <a:prstGeom prst="rect">
            <a:avLst/>
          </a:prstGeom>
        </p:spPr>
        <p:txBody>
          <a:bodyPr vert="horz" lIns="91440" tIns="45720" rIns="91440" bIns="45720" rtlCol="0" anchor="ctr">
            <a:normAutofit/>
          </a:bodyPr>
          <a:lstStyle/>
          <a:p>
            <a:r>
              <a:rPr lang="en-US" dirty="0"/>
              <a:t>Click to edit Master title style</a:t>
            </a:r>
            <a:endParaRPr lang="fr-CH" dirty="0"/>
          </a:p>
        </p:txBody>
      </p:sp>
      <p:sp>
        <p:nvSpPr>
          <p:cNvPr id="3" name="Text Placeholder 2">
            <a:extLst>
              <a:ext uri="{FF2B5EF4-FFF2-40B4-BE49-F238E27FC236}">
                <a16:creationId xmlns:a16="http://schemas.microsoft.com/office/drawing/2014/main" id="{6AEE9BCC-E57A-0147-BCC0-05F5845F2D74}"/>
              </a:ext>
            </a:extLst>
          </p:cNvPr>
          <p:cNvSpPr>
            <a:spLocks noGrp="1"/>
          </p:cNvSpPr>
          <p:nvPr>
            <p:ph type="body" idx="1"/>
          </p:nvPr>
        </p:nvSpPr>
        <p:spPr>
          <a:xfrm>
            <a:off x="174170" y="92447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Date Placeholder 3">
            <a:extLst>
              <a:ext uri="{FF2B5EF4-FFF2-40B4-BE49-F238E27FC236}">
                <a16:creationId xmlns:a16="http://schemas.microsoft.com/office/drawing/2014/main" id="{0AA110DF-5036-5980-E4A7-3BC36B1BD9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mbria" panose="02040503050406030204" pitchFamily="18" charset="0"/>
                <a:ea typeface="Cambria" panose="02040503050406030204" pitchFamily="18" charset="0"/>
              </a:defRPr>
            </a:lvl1pPr>
          </a:lstStyle>
          <a:p>
            <a:fld id="{B6A77704-23E2-475C-8387-6B2780186314}" type="datetimeFigureOut">
              <a:rPr lang="fr-CH" smtClean="0"/>
              <a:pPr/>
              <a:t>13.05.2025</a:t>
            </a:fld>
            <a:endParaRPr lang="fr-CH"/>
          </a:p>
        </p:txBody>
      </p:sp>
      <p:sp>
        <p:nvSpPr>
          <p:cNvPr id="5" name="Footer Placeholder 4">
            <a:extLst>
              <a:ext uri="{FF2B5EF4-FFF2-40B4-BE49-F238E27FC236}">
                <a16:creationId xmlns:a16="http://schemas.microsoft.com/office/drawing/2014/main" id="{4D85223B-666F-A29D-32BF-AFE969607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mbria" panose="02040503050406030204" pitchFamily="18" charset="0"/>
                <a:ea typeface="Cambria" panose="02040503050406030204" pitchFamily="18" charset="0"/>
              </a:defRPr>
            </a:lvl1pPr>
          </a:lstStyle>
          <a:p>
            <a:endParaRPr lang="fr-CH"/>
          </a:p>
        </p:txBody>
      </p:sp>
      <p:sp>
        <p:nvSpPr>
          <p:cNvPr id="6" name="Slide Number Placeholder 5">
            <a:extLst>
              <a:ext uri="{FF2B5EF4-FFF2-40B4-BE49-F238E27FC236}">
                <a16:creationId xmlns:a16="http://schemas.microsoft.com/office/drawing/2014/main" id="{B6BAC8FD-9770-4C0B-5971-5C794D2B1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mbria" panose="02040503050406030204" pitchFamily="18" charset="0"/>
                <a:ea typeface="Cambria" panose="02040503050406030204" pitchFamily="18" charset="0"/>
              </a:defRPr>
            </a:lvl1pPr>
          </a:lstStyle>
          <a:p>
            <a:fld id="{AD655B5E-1CFD-4B18-9E7C-6934E5AFB9C3}" type="slidenum">
              <a:rPr lang="fr-CH" smtClean="0"/>
              <a:pPr/>
              <a:t>‹#›</a:t>
            </a:fld>
            <a:endParaRPr lang="fr-CH"/>
          </a:p>
        </p:txBody>
      </p:sp>
      <p:sp>
        <p:nvSpPr>
          <p:cNvPr id="7" name="Slide Number Placeholder 2">
            <a:extLst>
              <a:ext uri="{FF2B5EF4-FFF2-40B4-BE49-F238E27FC236}">
                <a16:creationId xmlns:a16="http://schemas.microsoft.com/office/drawing/2014/main" id="{4903ED19-BDE9-33F8-FF86-2A0FB1A2A4BF}"/>
              </a:ext>
            </a:extLst>
          </p:cNvPr>
          <p:cNvSpPr txBox="1">
            <a:spLocks/>
          </p:cNvSpPr>
          <p:nvPr userDrawn="1"/>
        </p:nvSpPr>
        <p:spPr>
          <a:xfrm>
            <a:off x="9318170" y="6359917"/>
            <a:ext cx="2743200" cy="365125"/>
          </a:xfrm>
          <a:prstGeom prst="rect">
            <a:avLst/>
          </a:prstGeom>
        </p:spPr>
        <p:txBody>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B444392-F4B5-461A-90DC-BBF928F0315C}" type="slidenum">
              <a:rPr lang="fr-CH" sz="1200" smtClean="0">
                <a:solidFill>
                  <a:prstClr val="black">
                    <a:tint val="82000"/>
                  </a:prstClr>
                </a:solidFill>
                <a:latin typeface="Cambria" panose="02040503050406030204" pitchFamily="18" charset="0"/>
                <a:ea typeface="Cambria" panose="02040503050406030204" pitchFamily="18" charset="0"/>
              </a:rPr>
              <a:pPr algn="r">
                <a:defRPr/>
              </a:pPr>
              <a:t>‹#›</a:t>
            </a:fld>
            <a:endParaRPr lang="fr-CH" sz="1200" dirty="0">
              <a:solidFill>
                <a:prstClr val="black">
                  <a:tint val="82000"/>
                </a:prstClr>
              </a:solidFill>
              <a:latin typeface="Cambria" panose="02040503050406030204" pitchFamily="18" charset="0"/>
              <a:ea typeface="Cambria" panose="02040503050406030204" pitchFamily="18" charset="0"/>
            </a:endParaRPr>
          </a:p>
        </p:txBody>
      </p:sp>
      <p:sp>
        <p:nvSpPr>
          <p:cNvPr id="8" name="Text Box 8">
            <a:extLst>
              <a:ext uri="{FF2B5EF4-FFF2-40B4-BE49-F238E27FC236}">
                <a16:creationId xmlns:a16="http://schemas.microsoft.com/office/drawing/2014/main" id="{F926548D-3BAB-6154-5DB6-5EB935162D22}"/>
              </a:ext>
            </a:extLst>
          </p:cNvPr>
          <p:cNvSpPr txBox="1">
            <a:spLocks noChangeArrowheads="1"/>
          </p:cNvSpPr>
          <p:nvPr userDrawn="1"/>
        </p:nvSpPr>
        <p:spPr bwMode="auto">
          <a:xfrm>
            <a:off x="174170" y="6359917"/>
            <a:ext cx="985194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Tx/>
              <a:buNone/>
              <a:tabLst/>
              <a:defRPr/>
            </a:pPr>
            <a:r>
              <a:rPr lang="en-US" altLang="en-US" sz="1600" b="0" dirty="0">
                <a:solidFill>
                  <a:srgbClr val="000000"/>
                </a:solidFill>
                <a:latin typeface="Cambria" panose="02040503050406030204" pitchFamily="18" charset="0"/>
                <a:ea typeface="Cambria" panose="02040503050406030204" pitchFamily="18" charset="0"/>
                <a:cs typeface="Arial" panose="020B0604020202020204" pitchFamily="34" charset="0"/>
                <a:sym typeface="Arial"/>
              </a:rPr>
              <a:t>Aurelio Muttoni,    </a:t>
            </a:r>
            <a:r>
              <a:rPr lang="en-US" altLang="en-US" sz="1600" b="0" kern="1200" noProof="0"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sym typeface="Arial"/>
              </a:rPr>
              <a:t>Assessment and Retrofitting of Existing Bridges: The Swiss Experience of the Last Decades</a:t>
            </a:r>
            <a:r>
              <a:rPr lang="en-US" altLang="en-US" sz="1600" b="0"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sym typeface="Arial"/>
              </a:rPr>
              <a:t> </a:t>
            </a:r>
            <a:endParaRPr lang="en-US" altLang="en-US" sz="1600" b="0" dirty="0">
              <a:solidFill>
                <a:schemeClr val="bg1">
                  <a:lumMod val="50000"/>
                </a:schemeClr>
              </a:solidFill>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D6063944-DF5C-6FC4-670C-B51F0CB6CE2F}"/>
              </a:ext>
            </a:extLst>
          </p:cNvPr>
          <p:cNvPicPr>
            <a:picLocks noChangeAspect="1"/>
          </p:cNvPicPr>
          <p:nvPr userDrawn="1"/>
        </p:nvPicPr>
        <p:blipFill>
          <a:blip r:embed="rId4"/>
          <a:stretch>
            <a:fillRect/>
          </a:stretch>
        </p:blipFill>
        <p:spPr>
          <a:xfrm>
            <a:off x="11060189" y="273135"/>
            <a:ext cx="775106" cy="425730"/>
          </a:xfrm>
          <a:prstGeom prst="rect">
            <a:avLst/>
          </a:prstGeom>
        </p:spPr>
      </p:pic>
    </p:spTree>
    <p:extLst>
      <p:ext uri="{BB962C8B-B14F-4D97-AF65-F5344CB8AC3E}">
        <p14:creationId xmlns:p14="http://schemas.microsoft.com/office/powerpoint/2010/main" val="1551373988"/>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latinLnBrk="0" hangingPunct="1">
        <a:lnSpc>
          <a:spcPct val="90000"/>
        </a:lnSpc>
        <a:spcBef>
          <a:spcPct val="0"/>
        </a:spcBef>
        <a:buNone/>
        <a:defRPr sz="2000" b="1" kern="1200">
          <a:solidFill>
            <a:srgbClr val="0070C0"/>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7.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wmf"/><Relationship Id="rId10" Type="http://schemas.openxmlformats.org/officeDocument/2006/relationships/image" Target="../media/image70.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a:extLst>
              <a:ext uri="{FF2B5EF4-FFF2-40B4-BE49-F238E27FC236}">
                <a16:creationId xmlns:a16="http://schemas.microsoft.com/office/drawing/2014/main" id="{60E87BE3-AD2E-43D6-A1BA-68FB121AB3D6}"/>
              </a:ext>
            </a:extLst>
          </p:cNvPr>
          <p:cNvSpPr>
            <a:spLocks noChangeArrowheads="1"/>
          </p:cNvSpPr>
          <p:nvPr/>
        </p:nvSpPr>
        <p:spPr bwMode="auto">
          <a:xfrm>
            <a:off x="0" y="6021917"/>
            <a:ext cx="12192000" cy="83608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Tx/>
              <a:buNone/>
              <a:tabLst/>
              <a:defRPr/>
            </a:pPr>
            <a:endParaRPr kumimoji="0" lang="fr-CH" alt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
        <p:nvSpPr>
          <p:cNvPr id="5123" name="Text Box 8">
            <a:extLst>
              <a:ext uri="{FF2B5EF4-FFF2-40B4-BE49-F238E27FC236}">
                <a16:creationId xmlns:a16="http://schemas.microsoft.com/office/drawing/2014/main" id="{1E774266-5F09-455A-8BB3-FE227ADB73A4}"/>
              </a:ext>
            </a:extLst>
          </p:cNvPr>
          <p:cNvSpPr txBox="1">
            <a:spLocks noChangeArrowheads="1"/>
          </p:cNvSpPr>
          <p:nvPr/>
        </p:nvSpPr>
        <p:spPr bwMode="auto">
          <a:xfrm>
            <a:off x="952324" y="1075552"/>
            <a:ext cx="10945036" cy="399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 typeface="Arial"/>
              <a:buNone/>
              <a:tabLst/>
              <a:defRPr/>
            </a:pPr>
            <a:r>
              <a:rPr kumimoji="0" lang="en-US" altLang="en-US" sz="3733" b="1" i="1"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rPr>
              <a:t>Assessment and Retrofitting of Existing Bridges: The Swiss Experience of the Last Decades</a:t>
            </a:r>
            <a:endParaRPr kumimoji="0" lang="en-US" altLang="en-US" sz="3733" b="0" i="0"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l" defTabSz="1219170" rtl="0" eaLnBrk="0" fontAlgn="base" latinLnBrk="0" hangingPunct="0">
              <a:lnSpc>
                <a:spcPct val="90000"/>
              </a:lnSpc>
              <a:spcBef>
                <a:spcPct val="50000"/>
              </a:spcBef>
              <a:spcAft>
                <a:spcPct val="0"/>
              </a:spcAft>
              <a:buClrTx/>
              <a:buSzPct val="75000"/>
              <a:buFont typeface="Arial"/>
              <a:buNone/>
              <a:tabLst/>
              <a:defRPr/>
            </a:pPr>
            <a:endParaRPr kumimoji="0" lang="fr-CH" altLang="en-US" sz="2667" b="0" i="0"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l" defTabSz="1219170" rtl="0" eaLnBrk="0" fontAlgn="base" latinLnBrk="0" hangingPunct="0">
              <a:lnSpc>
                <a:spcPct val="90000"/>
              </a:lnSpc>
              <a:spcBef>
                <a:spcPct val="50000"/>
              </a:spcBef>
              <a:spcAft>
                <a:spcPct val="0"/>
              </a:spcAft>
              <a:buClrTx/>
              <a:buSzPct val="75000"/>
              <a:buFont typeface="Arial"/>
              <a:buNone/>
              <a:tabLst/>
              <a:defRPr/>
            </a:pPr>
            <a:endParaRPr kumimoji="0" lang="fr-CH" altLang="en-US" sz="2667" b="0" i="0"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l" defTabSz="1219170" rtl="0" eaLnBrk="0" fontAlgn="base" latinLnBrk="0" hangingPunct="0">
              <a:lnSpc>
                <a:spcPct val="90000"/>
              </a:lnSpc>
              <a:spcBef>
                <a:spcPct val="50000"/>
              </a:spcBef>
              <a:spcAft>
                <a:spcPct val="0"/>
              </a:spcAft>
              <a:buClrTx/>
              <a:buSzPct val="75000"/>
              <a:buFontTx/>
              <a:buNone/>
              <a:tabLst/>
              <a:defRPr/>
            </a:pPr>
            <a:r>
              <a:rPr kumimoji="0" lang="fr-CH" altLang="en-US" sz="3200" b="0" i="0"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rPr>
              <a:t>Aurelio Muttoni</a:t>
            </a:r>
          </a:p>
          <a:p>
            <a:pPr marL="0" marR="0" lvl="0" indent="0" algn="l" defTabSz="1219170" rtl="0" eaLnBrk="0" fontAlgn="base" latinLnBrk="0" hangingPunct="0">
              <a:lnSpc>
                <a:spcPct val="90000"/>
              </a:lnSpc>
              <a:spcBef>
                <a:spcPct val="50000"/>
              </a:spcBef>
              <a:spcAft>
                <a:spcPct val="0"/>
              </a:spcAft>
              <a:buClrTx/>
              <a:buSzPct val="75000"/>
              <a:buFontTx/>
              <a:buNone/>
              <a:tabLst/>
              <a:defRPr/>
            </a:pPr>
            <a:r>
              <a:rPr lang="en-GB" b="0" noProof="0" dirty="0">
                <a:solidFill>
                  <a:srgbClr val="093F88"/>
                </a:solidFill>
                <a:latin typeface="Cambria" panose="02040503050406030204" pitchFamily="18" charset="0"/>
                <a:ea typeface="Cambria" panose="02040503050406030204" pitchFamily="18" charset="0"/>
                <a:cs typeface="Arial" panose="020B0604020202020204" pitchFamily="34" charset="0"/>
                <a:sym typeface="Arial"/>
              </a:rPr>
              <a:t>Muttoni Partners Consulting Engineers, </a:t>
            </a:r>
            <a:r>
              <a:rPr lang="en-GB" b="0" noProof="0" dirty="0" err="1">
                <a:solidFill>
                  <a:srgbClr val="093F88"/>
                </a:solidFill>
                <a:latin typeface="Cambria" panose="02040503050406030204" pitchFamily="18" charset="0"/>
                <a:ea typeface="Cambria" panose="02040503050406030204" pitchFamily="18" charset="0"/>
                <a:cs typeface="Arial" panose="020B0604020202020204" pitchFamily="34" charset="0"/>
                <a:sym typeface="Arial"/>
              </a:rPr>
              <a:t>Ecublens</a:t>
            </a:r>
            <a:r>
              <a:rPr lang="en-GB" b="0" noProof="0" dirty="0">
                <a:solidFill>
                  <a:srgbClr val="093F88"/>
                </a:solidFill>
                <a:latin typeface="Cambria" panose="02040503050406030204" pitchFamily="18" charset="0"/>
                <a:ea typeface="Cambria" panose="02040503050406030204" pitchFamily="18" charset="0"/>
                <a:cs typeface="Arial" panose="020B0604020202020204" pitchFamily="34" charset="0"/>
                <a:sym typeface="Arial"/>
              </a:rPr>
              <a:t>, Switzerland</a:t>
            </a:r>
          </a:p>
          <a:p>
            <a:pPr marL="0" marR="0" lvl="0" indent="0" algn="l" defTabSz="1219170" rtl="0" eaLnBrk="0" fontAlgn="base" latinLnBrk="0" hangingPunct="0">
              <a:lnSpc>
                <a:spcPct val="90000"/>
              </a:lnSpc>
              <a:spcBef>
                <a:spcPct val="50000"/>
              </a:spcBef>
              <a:spcAft>
                <a:spcPct val="0"/>
              </a:spcAft>
              <a:buClrTx/>
              <a:buSzPct val="75000"/>
              <a:buFontTx/>
              <a:buNone/>
              <a:tabLst/>
              <a:defRPr/>
            </a:pPr>
            <a:r>
              <a:rPr kumimoji="0" lang="en-GB" b="0" i="0" u="none" strike="noStrike" kern="1200" cap="none" spc="0" normalizeH="0" baseline="0" dirty="0">
                <a:ln>
                  <a:noFill/>
                </a:ln>
                <a:solidFill>
                  <a:srgbClr val="093F88"/>
                </a:solidFill>
                <a:effectLst/>
                <a:uLnTx/>
                <a:uFillTx/>
                <a:latin typeface="Cambria" panose="02040503050406030204" pitchFamily="18" charset="0"/>
                <a:ea typeface="Cambria" panose="02040503050406030204" pitchFamily="18" charset="0"/>
                <a:cs typeface="Arial" panose="020B0604020202020204" pitchFamily="34" charset="0"/>
                <a:sym typeface="Arial"/>
              </a:rPr>
              <a:t>Emer</a:t>
            </a:r>
            <a:r>
              <a:rPr lang="en-GB" b="0" dirty="0">
                <a:solidFill>
                  <a:srgbClr val="093F88"/>
                </a:solidFill>
                <a:latin typeface="Cambria" panose="02040503050406030204" pitchFamily="18" charset="0"/>
                <a:ea typeface="Cambria" panose="02040503050406030204" pitchFamily="18" charset="0"/>
                <a:cs typeface="Arial" panose="020B0604020202020204" pitchFamily="34" charset="0"/>
                <a:sym typeface="Arial"/>
              </a:rPr>
              <a:t>itus Professor at Swiss Federal Institute of Technology, Lausanne, Switzerland</a:t>
            </a:r>
            <a:endParaRPr kumimoji="0" lang="en-GB" b="0" i="0" u="none" strike="noStrike" kern="1200" cap="none" spc="0" normalizeH="0" baseline="0" noProof="0" dirty="0">
              <a:ln>
                <a:noFill/>
              </a:ln>
              <a:solidFill>
                <a:srgbClr val="093F88"/>
              </a:solidFill>
              <a:effectLst/>
              <a:uLnTx/>
              <a:uFillTx/>
              <a:latin typeface="Cambria" panose="02040503050406030204" pitchFamily="18" charset="0"/>
              <a:ea typeface="Cambria" panose="02040503050406030204" pitchFamily="18" charset="0"/>
              <a:cs typeface="Arial"/>
              <a:sym typeface="Arial"/>
            </a:endParaRPr>
          </a:p>
        </p:txBody>
      </p:sp>
      <p:sp>
        <p:nvSpPr>
          <p:cNvPr id="5125" name="Text Box 8">
            <a:extLst>
              <a:ext uri="{FF2B5EF4-FFF2-40B4-BE49-F238E27FC236}">
                <a16:creationId xmlns:a16="http://schemas.microsoft.com/office/drawing/2014/main" id="{5BC0BF37-362D-4E7B-AE32-0DA8919C8868}"/>
              </a:ext>
            </a:extLst>
          </p:cNvPr>
          <p:cNvSpPr txBox="1">
            <a:spLocks noChangeArrowheads="1"/>
          </p:cNvSpPr>
          <p:nvPr/>
        </p:nvSpPr>
        <p:spPr bwMode="auto">
          <a:xfrm>
            <a:off x="2657959" y="5918941"/>
            <a:ext cx="9452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XVI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Congresso</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Brasileiro de Pontes e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Estruturas</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p>
          <a:p>
            <a:pPr marL="0" marR="0" lvl="0" indent="0" algn="l" defTabSz="1219170" rtl="0" eaLnBrk="0" fontAlgn="base" latinLnBrk="0" hangingPunct="0">
              <a:lnSpc>
                <a:spcPct val="90000"/>
              </a:lnSpc>
              <a:spcBef>
                <a:spcPts val="0"/>
              </a:spcBef>
              <a:spcAft>
                <a:spcPct val="0"/>
              </a:spcAft>
              <a:buClrTx/>
              <a:buSzPct val="75000"/>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Rio de Janeiro, 2025</a:t>
            </a:r>
            <a:r>
              <a:rPr kumimoji="0" lang="fr-CH" altLang="en-US" sz="2000" b="0" i="0" u="none" strike="noStrike" kern="1200" cap="none" spc="0" normalizeH="0" baseline="0" noProof="0" dirty="0">
                <a:ln>
                  <a:noFill/>
                </a:ln>
                <a:solidFill>
                  <a:srgbClr val="0500CC"/>
                </a:solidFill>
                <a:effectLst/>
                <a:uLnTx/>
                <a:uFillTx/>
                <a:latin typeface="Cambria" panose="02040503050406030204" pitchFamily="18" charset="0"/>
                <a:ea typeface="Cambria" panose="02040503050406030204" pitchFamily="18" charset="0"/>
                <a:cs typeface="Arial"/>
                <a:sym typeface="Arial"/>
              </a:rPr>
              <a:t>	</a:t>
            </a:r>
            <a:endParaRPr kumimoji="0" lang="en-US" altLang="en-US" sz="2000" b="0" i="0" u="none" strike="noStrike" kern="1200" cap="none" spc="0" normalizeH="0" baseline="0" noProof="0" dirty="0">
              <a:ln>
                <a:noFill/>
              </a:ln>
              <a:solidFill>
                <a:srgbClr val="0500CC"/>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AE55AA1-5B56-00CC-877B-E2F052F36FE8}"/>
              </a:ext>
            </a:extLst>
          </p:cNvPr>
          <p:cNvPicPr>
            <a:picLocks noChangeAspect="1"/>
          </p:cNvPicPr>
          <p:nvPr/>
        </p:nvPicPr>
        <p:blipFill>
          <a:blip r:embed="rId2"/>
          <a:stretch>
            <a:fillRect/>
          </a:stretch>
        </p:blipFill>
        <p:spPr>
          <a:xfrm>
            <a:off x="1033758" y="5729189"/>
            <a:ext cx="1522216" cy="836083"/>
          </a:xfrm>
          <a:prstGeom prst="rect">
            <a:avLst/>
          </a:prstGeom>
        </p:spPr>
      </p:pic>
      <p:sp>
        <p:nvSpPr>
          <p:cNvPr id="2" name="Rectangle 9">
            <a:extLst>
              <a:ext uri="{FF2B5EF4-FFF2-40B4-BE49-F238E27FC236}">
                <a16:creationId xmlns:a16="http://schemas.microsoft.com/office/drawing/2014/main" id="{E86AF79F-20B7-345E-CD5A-25A62FEAB8A9}"/>
              </a:ext>
            </a:extLst>
          </p:cNvPr>
          <p:cNvSpPr>
            <a:spLocks noChangeArrowheads="1"/>
          </p:cNvSpPr>
          <p:nvPr/>
        </p:nvSpPr>
        <p:spPr bwMode="auto">
          <a:xfrm>
            <a:off x="10566400" y="239469"/>
            <a:ext cx="1625600" cy="83608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Tx/>
              <a:buNone/>
              <a:tabLst/>
              <a:defRPr/>
            </a:pPr>
            <a:endParaRPr kumimoji="0" lang="fr-CH" alt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9907-96A2-9BD8-D09E-F0E9AD82EE0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5D88145-0A9B-9003-1CAA-3AB673BF6ED1}"/>
              </a:ext>
            </a:extLst>
          </p:cNvPr>
          <p:cNvSpPr>
            <a:spLocks noChangeArrowheads="1"/>
          </p:cNvSpPr>
          <p:nvPr/>
        </p:nvSpPr>
        <p:spPr bwMode="auto">
          <a:xfrm>
            <a:off x="0" y="6021917"/>
            <a:ext cx="12192000" cy="83608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l" defTabSz="1219170" rtl="0" eaLnBrk="0" fontAlgn="base" latinLnBrk="0" hangingPunct="0">
              <a:lnSpc>
                <a:spcPct val="90000"/>
              </a:lnSpc>
              <a:spcBef>
                <a:spcPct val="50000"/>
              </a:spcBef>
              <a:spcAft>
                <a:spcPct val="0"/>
              </a:spcAft>
              <a:buClrTx/>
              <a:buSzPct val="75000"/>
              <a:buFontTx/>
              <a:buNone/>
              <a:tabLst/>
              <a:defRPr/>
            </a:pPr>
            <a:endParaRPr kumimoji="0" lang="fr-CH" altLang="en-US" sz="2133"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
        <p:nvSpPr>
          <p:cNvPr id="2" name="Title 1">
            <a:extLst>
              <a:ext uri="{FF2B5EF4-FFF2-40B4-BE49-F238E27FC236}">
                <a16:creationId xmlns:a16="http://schemas.microsoft.com/office/drawing/2014/main" id="{4C3CB650-A989-B0F0-A168-AF7B8C9A230C}"/>
              </a:ext>
            </a:extLst>
          </p:cNvPr>
          <p:cNvSpPr>
            <a:spLocks noGrp="1"/>
          </p:cNvSpPr>
          <p:nvPr>
            <p:ph type="title"/>
          </p:nvPr>
        </p:nvSpPr>
        <p:spPr/>
        <p:txBody>
          <a:bodyPr/>
          <a:lstStyle/>
          <a:p>
            <a:r>
              <a:rPr lang="en-US" dirty="0"/>
              <a:t>The idea of the Level of Approximation Approach</a:t>
            </a:r>
            <a:endParaRPr lang="fr-CH" dirty="0"/>
          </a:p>
        </p:txBody>
      </p:sp>
      <p:sp>
        <p:nvSpPr>
          <p:cNvPr id="3" name="Rectangle 10">
            <a:extLst>
              <a:ext uri="{FF2B5EF4-FFF2-40B4-BE49-F238E27FC236}">
                <a16:creationId xmlns:a16="http://schemas.microsoft.com/office/drawing/2014/main" id="{1200D758-4A86-497D-2FFF-CE37BB67E535}"/>
              </a:ext>
            </a:extLst>
          </p:cNvPr>
          <p:cNvSpPr>
            <a:spLocks noChangeArrowheads="1"/>
          </p:cNvSpPr>
          <p:nvPr/>
        </p:nvSpPr>
        <p:spPr bwMode="auto">
          <a:xfrm>
            <a:off x="9174480" y="5549766"/>
            <a:ext cx="2728217" cy="59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Adapted from Muttoni, 2003</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endPar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4">
            <a:extLst>
              <a:ext uri="{FF2B5EF4-FFF2-40B4-BE49-F238E27FC236}">
                <a16:creationId xmlns:a16="http://schemas.microsoft.com/office/drawing/2014/main" id="{8C30F42C-E6A8-3D8F-392D-8F20F596D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20825"/>
            <a:ext cx="5736059"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5D94554F-1EE4-E5B7-8911-97EAE29DA63B}"/>
              </a:ext>
            </a:extLst>
          </p:cNvPr>
          <p:cNvSpPr>
            <a:spLocks noChangeArrowheads="1"/>
          </p:cNvSpPr>
          <p:nvPr/>
        </p:nvSpPr>
        <p:spPr bwMode="auto">
          <a:xfrm>
            <a:off x="7018654" y="2486343"/>
            <a:ext cx="5173346" cy="1171090"/>
          </a:xfrm>
          <a:prstGeom prst="rect">
            <a:avLst/>
          </a:prstGeom>
          <a:noFill/>
          <a:ln>
            <a:noFill/>
          </a:ln>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285750" marR="0" lvl="0" indent="-285750" defTabSz="914400" eaLnBrk="0" fontAlgn="base" latinLnBrk="0" hangingPunct="0">
              <a:lnSpc>
                <a:spcPct val="90000"/>
              </a:lnSpc>
              <a:spcBef>
                <a:spcPts val="500"/>
              </a:spcBef>
              <a:spcAft>
                <a:spcPct val="0"/>
              </a:spcAft>
              <a:buClrTx/>
              <a:buSzPct val="75000"/>
              <a:buFont typeface="Wingdings" panose="05000000000000000000" pitchFamily="2" charset="2"/>
              <a:buChar char="§"/>
              <a:tabLst/>
              <a:defRPr/>
            </a:pP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SIA 262:2003</a:t>
            </a:r>
          </a:p>
          <a:p>
            <a:pPr marL="285750" indent="-285750" eaLnBrk="0" fontAlgn="base" hangingPunct="0">
              <a:lnSpc>
                <a:spcPct val="90000"/>
              </a:lnSpc>
              <a:spcBef>
                <a:spcPts val="500"/>
              </a:spcBef>
              <a:spcAft>
                <a:spcPct val="0"/>
              </a:spcAft>
              <a:buSzPct val="75000"/>
              <a:buFont typeface="Wingdings" panose="05000000000000000000" pitchFamily="2" charset="2"/>
              <a:buChar char="§"/>
              <a:defRPr/>
            </a:pPr>
            <a:r>
              <a:rPr kumimoji="0" lang="en-GB" altLang="en-US" sz="16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fib</a:t>
            </a: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MC 2010, </a:t>
            </a:r>
            <a:r>
              <a:rPr kumimoji="0" lang="en-GB" altLang="en-US" sz="16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fib</a:t>
            </a: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MC 2020</a:t>
            </a:r>
          </a:p>
          <a:p>
            <a:pPr marL="285750" marR="0" lvl="0" indent="-285750" defTabSz="914400" eaLnBrk="0" fontAlgn="base" latinLnBrk="0" hangingPunct="0">
              <a:lnSpc>
                <a:spcPct val="90000"/>
              </a:lnSpc>
              <a:spcBef>
                <a:spcPts val="500"/>
              </a:spcBef>
              <a:spcAft>
                <a:spcPct val="0"/>
              </a:spcAft>
              <a:buClrTx/>
              <a:buSzPct val="75000"/>
              <a:buFont typeface="Wingdings" panose="05000000000000000000" pitchFamily="2" charset="2"/>
              <a:buChar char="§"/>
              <a:tabLst/>
              <a:defRPr/>
            </a:pP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EN 1992-1-1:2023 (2</a:t>
            </a:r>
            <a:r>
              <a:rPr kumimoji="0" lang="en-GB" altLang="en-US" sz="1600" b="0" i="0" u="none" strike="noStrike" kern="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nd</a:t>
            </a: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generation of Eurocode 2)</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endPar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E53BE85-3063-FD09-B696-E83712F18839}"/>
              </a:ext>
            </a:extLst>
          </p:cNvPr>
          <p:cNvSpPr/>
          <p:nvPr/>
        </p:nvSpPr>
        <p:spPr>
          <a:xfrm>
            <a:off x="345440" y="3342640"/>
            <a:ext cx="561848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9" name="Straight Connector 8">
            <a:extLst>
              <a:ext uri="{FF2B5EF4-FFF2-40B4-BE49-F238E27FC236}">
                <a16:creationId xmlns:a16="http://schemas.microsoft.com/office/drawing/2014/main" id="{D128B647-D0FE-127E-D664-CDC0FE0A57DE}"/>
              </a:ext>
            </a:extLst>
          </p:cNvPr>
          <p:cNvCxnSpPr/>
          <p:nvPr/>
        </p:nvCxnSpPr>
        <p:spPr>
          <a:xfrm flipV="1">
            <a:off x="777240" y="3360420"/>
            <a:ext cx="0" cy="8382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286009FE-FBA7-0A3D-F900-1F0F6F4E7278}"/>
              </a:ext>
            </a:extLst>
          </p:cNvPr>
          <p:cNvSpPr/>
          <p:nvPr/>
        </p:nvSpPr>
        <p:spPr>
          <a:xfrm>
            <a:off x="741680" y="3291400"/>
            <a:ext cx="72000" cy="72000"/>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TextBox 11">
            <a:extLst>
              <a:ext uri="{FF2B5EF4-FFF2-40B4-BE49-F238E27FC236}">
                <a16:creationId xmlns:a16="http://schemas.microsoft.com/office/drawing/2014/main" id="{F6A1E253-F828-CEDE-95F2-8F1C3CED2CB2}"/>
              </a:ext>
            </a:extLst>
          </p:cNvPr>
          <p:cNvSpPr txBox="1"/>
          <p:nvPr/>
        </p:nvSpPr>
        <p:spPr>
          <a:xfrm rot="16200000">
            <a:off x="-419165" y="4839956"/>
            <a:ext cx="3494603" cy="535531"/>
          </a:xfrm>
          <a:prstGeom prst="rect">
            <a:avLst/>
          </a:prstGeom>
          <a:noFill/>
        </p:spPr>
        <p:txBody>
          <a:bodyPr wrap="square">
            <a:spAutoFit/>
          </a:bodyPr>
          <a:lstStyle/>
          <a:p>
            <a:pPr marL="0" marR="0" lvl="0" indent="0" algn="l" defTabSz="914400" rtl="0" eaLnBrk="0" fontAlgn="base" latinLnBrk="0" hangingPunct="0">
              <a:lnSpc>
                <a:spcPct val="90000"/>
              </a:lnSpc>
              <a:spcAft>
                <a:spcPct val="0"/>
              </a:spcAft>
              <a:buClrTx/>
              <a:buSzPct val="75000"/>
              <a:buFontTx/>
              <a:buNone/>
              <a:tabLst/>
              <a:defRPr/>
            </a:pPr>
            <a:r>
              <a:rPr kumimoji="0" lang="en-GB" altLang="en-US" sz="1600" b="0" i="0" u="none" strike="noStrike" kern="0" cap="none" spc="0" normalizeH="0" baseline="0" noProof="0" dirty="0">
                <a:ln>
                  <a:noFill/>
                </a:ln>
                <a:solidFill>
                  <a:schemeClr val="tx2">
                    <a:lumMod val="50000"/>
                    <a:lumOff val="50000"/>
                  </a:schemeClr>
                </a:solidFill>
                <a:effectLst/>
                <a:uLnTx/>
                <a:uFillTx/>
                <a:latin typeface="Cambria" panose="02040503050406030204" pitchFamily="18" charset="0"/>
                <a:ea typeface="Cambria" panose="02040503050406030204" pitchFamily="18" charset="0"/>
                <a:cs typeface="+mn-cs"/>
              </a:rPr>
              <a:t>Design of simple structures</a:t>
            </a:r>
          </a:p>
          <a:p>
            <a:pPr marL="0" marR="0" lvl="0" indent="0" algn="l" defTabSz="914400" rtl="0" eaLnBrk="0" fontAlgn="base" latinLnBrk="0" hangingPunct="0">
              <a:lnSpc>
                <a:spcPct val="90000"/>
              </a:lnSpc>
              <a:spcAft>
                <a:spcPct val="0"/>
              </a:spcAft>
              <a:buClrTx/>
              <a:buSzPct val="75000"/>
              <a:buFontTx/>
              <a:buNone/>
              <a:tabLst/>
              <a:defRPr/>
            </a:pPr>
            <a:r>
              <a:rPr kumimoji="0" lang="en-GB" altLang="en-US" sz="1600" b="0" i="0" u="none" strike="noStrike" kern="0" cap="none" spc="0" normalizeH="0" baseline="0" noProof="0" dirty="0">
                <a:ln>
                  <a:noFill/>
                </a:ln>
                <a:solidFill>
                  <a:schemeClr val="tx2">
                    <a:lumMod val="50000"/>
                    <a:lumOff val="50000"/>
                  </a:schemeClr>
                </a:solidFill>
                <a:effectLst/>
                <a:uLnTx/>
                <a:uFillTx/>
                <a:latin typeface="Cambria" panose="02040503050406030204" pitchFamily="18" charset="0"/>
                <a:ea typeface="Cambria" panose="02040503050406030204" pitchFamily="18" charset="0"/>
                <a:cs typeface="+mn-cs"/>
              </a:rPr>
              <a:t>Assessment of noncritical elements</a:t>
            </a:r>
          </a:p>
        </p:txBody>
      </p:sp>
      <p:sp>
        <p:nvSpPr>
          <p:cNvPr id="13" name="TextBox 12">
            <a:extLst>
              <a:ext uri="{FF2B5EF4-FFF2-40B4-BE49-F238E27FC236}">
                <a16:creationId xmlns:a16="http://schemas.microsoft.com/office/drawing/2014/main" id="{E4D8457E-3740-162F-F398-D6FD0A62942E}"/>
              </a:ext>
            </a:extLst>
          </p:cNvPr>
          <p:cNvSpPr txBox="1"/>
          <p:nvPr/>
        </p:nvSpPr>
        <p:spPr>
          <a:xfrm rot="16200000">
            <a:off x="176780" y="4839955"/>
            <a:ext cx="3494603" cy="535531"/>
          </a:xfrm>
          <a:prstGeom prst="rect">
            <a:avLst/>
          </a:prstGeom>
          <a:noFill/>
        </p:spPr>
        <p:txBody>
          <a:bodyPr wrap="square">
            <a:spAutoFit/>
          </a:bodyPr>
          <a:lstStyle/>
          <a:p>
            <a:pPr marR="0" lvl="0" defTabSz="914400" eaLnBrk="0" fontAlgn="base" latinLnBrk="0" hangingPunct="0">
              <a:lnSpc>
                <a:spcPts val="1700"/>
              </a:lnSpc>
              <a:spcBef>
                <a:spcPts val="500"/>
              </a:spcBef>
              <a:spcAft>
                <a:spcPct val="0"/>
              </a:spcAft>
              <a:buClrTx/>
              <a:buSzPct val="75000"/>
              <a:buNone/>
              <a:tabLst/>
              <a:defRPr/>
            </a:pPr>
            <a:r>
              <a:rPr lang="en-GB" altLang="en-US" sz="1600" kern="0" dirty="0">
                <a:solidFill>
                  <a:schemeClr val="tx2">
                    <a:lumMod val="75000"/>
                    <a:lumOff val="25000"/>
                  </a:schemeClr>
                </a:solidFill>
                <a:latin typeface="Cambria" panose="02040503050406030204" pitchFamily="18" charset="0"/>
                <a:ea typeface="Cambria" panose="02040503050406030204" pitchFamily="18" charset="0"/>
              </a:rPr>
              <a:t>Design of more complex structures</a:t>
            </a:r>
          </a:p>
          <a:p>
            <a:pPr marR="0" lvl="0" defTabSz="914400" eaLnBrk="0" fontAlgn="base" latinLnBrk="0" hangingPunct="0">
              <a:lnSpc>
                <a:spcPts val="1700"/>
              </a:lnSpc>
              <a:spcAft>
                <a:spcPct val="0"/>
              </a:spcAft>
              <a:buClrTx/>
              <a:buSzPct val="75000"/>
              <a:buNone/>
              <a:tabLst/>
              <a:defRPr/>
            </a:pPr>
            <a:r>
              <a:rPr lang="en-GB" altLang="en-US" sz="1600" kern="0" dirty="0">
                <a:solidFill>
                  <a:schemeClr val="tx2">
                    <a:lumMod val="75000"/>
                    <a:lumOff val="25000"/>
                  </a:schemeClr>
                </a:solidFill>
                <a:latin typeface="Cambria" panose="02040503050406030204" pitchFamily="18" charset="0"/>
                <a:ea typeface="Cambria" panose="02040503050406030204" pitchFamily="18" charset="0"/>
              </a:rPr>
              <a:t>Assessment of critical elements</a:t>
            </a:r>
          </a:p>
        </p:txBody>
      </p:sp>
      <p:sp>
        <p:nvSpPr>
          <p:cNvPr id="14" name="TextBox 13">
            <a:extLst>
              <a:ext uri="{FF2B5EF4-FFF2-40B4-BE49-F238E27FC236}">
                <a16:creationId xmlns:a16="http://schemas.microsoft.com/office/drawing/2014/main" id="{DED34FE9-8A1F-1606-07BB-29ACAF9A8F74}"/>
              </a:ext>
            </a:extLst>
          </p:cNvPr>
          <p:cNvSpPr txBox="1"/>
          <p:nvPr/>
        </p:nvSpPr>
        <p:spPr>
          <a:xfrm rot="16200000">
            <a:off x="1001886" y="4625537"/>
            <a:ext cx="3494603" cy="964367"/>
          </a:xfrm>
          <a:prstGeom prst="rect">
            <a:avLst/>
          </a:prstGeom>
          <a:noFill/>
        </p:spPr>
        <p:txBody>
          <a:bodyPr wrap="square">
            <a:spAutoFit/>
          </a:bodyPr>
          <a:lstStyle/>
          <a:p>
            <a:pPr marR="0" lvl="0" defTabSz="914400" eaLnBrk="0" fontAlgn="base" latinLnBrk="0" hangingPunct="0">
              <a:lnSpc>
                <a:spcPts val="1700"/>
              </a:lnSpc>
              <a:spcBef>
                <a:spcPts val="500"/>
              </a:spcBef>
              <a:spcAft>
                <a:spcPct val="0"/>
              </a:spcAft>
              <a:buClrTx/>
              <a:buSzPct val="75000"/>
              <a:buNone/>
              <a:tabLst/>
              <a:defRPr/>
            </a:pPr>
            <a:r>
              <a:rPr lang="en-GB" altLang="en-US" sz="1600" kern="0" dirty="0">
                <a:solidFill>
                  <a:srgbClr val="C00000"/>
                </a:solidFill>
                <a:latin typeface="Cambria" panose="02040503050406030204" pitchFamily="18" charset="0"/>
                <a:ea typeface="Cambria" panose="02040503050406030204" pitchFamily="18" charset="0"/>
              </a:rPr>
              <a:t>Design of very complex structures or with significant economic impact</a:t>
            </a:r>
          </a:p>
          <a:p>
            <a:pPr marR="0" lvl="0" defTabSz="914400" eaLnBrk="0" fontAlgn="base" latinLnBrk="0" hangingPunct="0">
              <a:lnSpc>
                <a:spcPts val="1700"/>
              </a:lnSpc>
              <a:spcAft>
                <a:spcPct val="0"/>
              </a:spcAft>
              <a:buClrTx/>
              <a:buSzPct val="75000"/>
              <a:buNone/>
              <a:tabLst/>
              <a:defRPr/>
            </a:pPr>
            <a:r>
              <a:rPr lang="en-GB" altLang="en-US" sz="1600" kern="0" dirty="0">
                <a:solidFill>
                  <a:srgbClr val="C00000"/>
                </a:solidFill>
                <a:latin typeface="Cambria" panose="02040503050406030204" pitchFamily="18" charset="0"/>
                <a:ea typeface="Cambria" panose="02040503050406030204" pitchFamily="18" charset="0"/>
              </a:rPr>
              <a:t>Assessment of critical elements with expensive retrofitting</a:t>
            </a:r>
          </a:p>
        </p:txBody>
      </p:sp>
      <p:sp>
        <p:nvSpPr>
          <p:cNvPr id="15" name="TextBox 14">
            <a:extLst>
              <a:ext uri="{FF2B5EF4-FFF2-40B4-BE49-F238E27FC236}">
                <a16:creationId xmlns:a16="http://schemas.microsoft.com/office/drawing/2014/main" id="{D95837FA-6B01-E8B4-8BCF-D63541D451AC}"/>
              </a:ext>
            </a:extLst>
          </p:cNvPr>
          <p:cNvSpPr txBox="1"/>
          <p:nvPr/>
        </p:nvSpPr>
        <p:spPr>
          <a:xfrm rot="16200000">
            <a:off x="2089127" y="4628515"/>
            <a:ext cx="3494603" cy="964367"/>
          </a:xfrm>
          <a:prstGeom prst="rect">
            <a:avLst/>
          </a:prstGeom>
          <a:noFill/>
        </p:spPr>
        <p:txBody>
          <a:bodyPr wrap="square">
            <a:spAutoFit/>
          </a:bodyPr>
          <a:lstStyle/>
          <a:p>
            <a:pPr marR="0" lvl="0" defTabSz="914400" eaLnBrk="0" fontAlgn="base" latinLnBrk="0" hangingPunct="0">
              <a:lnSpc>
                <a:spcPts val="1700"/>
              </a:lnSpc>
              <a:spcBef>
                <a:spcPts val="500"/>
              </a:spcBef>
              <a:spcAft>
                <a:spcPct val="0"/>
              </a:spcAft>
              <a:buClrTx/>
              <a:buSzPct val="75000"/>
              <a:buNone/>
              <a:tabLst/>
              <a:defRPr/>
            </a:pPr>
            <a:r>
              <a:rPr lang="en-GB" altLang="en-US" sz="1600" kern="0" dirty="0">
                <a:solidFill>
                  <a:schemeClr val="accent2"/>
                </a:solidFill>
                <a:latin typeface="Cambria" panose="02040503050406030204" pitchFamily="18" charset="0"/>
                <a:ea typeface="Cambria" panose="02040503050406030204" pitchFamily="18" charset="0"/>
              </a:rPr>
              <a:t>Design of very complex structures or with significant economic impact</a:t>
            </a:r>
          </a:p>
          <a:p>
            <a:pPr marR="0" lvl="0" defTabSz="914400" eaLnBrk="0" fontAlgn="base" latinLnBrk="0" hangingPunct="0">
              <a:lnSpc>
                <a:spcPts val="1700"/>
              </a:lnSpc>
              <a:spcAft>
                <a:spcPct val="0"/>
              </a:spcAft>
              <a:buClrTx/>
              <a:buSzPct val="75000"/>
              <a:buNone/>
              <a:tabLst/>
              <a:defRPr/>
            </a:pPr>
            <a:r>
              <a:rPr lang="en-GB" altLang="en-US" sz="1600" kern="0" dirty="0">
                <a:solidFill>
                  <a:schemeClr val="accent2"/>
                </a:solidFill>
                <a:latin typeface="Cambria" panose="02040503050406030204" pitchFamily="18" charset="0"/>
                <a:ea typeface="Cambria" panose="02040503050406030204" pitchFamily="18" charset="0"/>
              </a:rPr>
              <a:t>Assessment of critical elements with expensive retrofitting</a:t>
            </a:r>
          </a:p>
        </p:txBody>
      </p:sp>
    </p:spTree>
    <p:extLst>
      <p:ext uri="{BB962C8B-B14F-4D97-AF65-F5344CB8AC3E}">
        <p14:creationId xmlns:p14="http://schemas.microsoft.com/office/powerpoint/2010/main" val="88068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8586-DF6D-6463-E370-CAC875790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2891B-2DFF-B983-58DA-CB77D7482566}"/>
              </a:ext>
            </a:extLst>
          </p:cNvPr>
          <p:cNvSpPr>
            <a:spLocks noGrp="1"/>
          </p:cNvSpPr>
          <p:nvPr>
            <p:ph type="title"/>
          </p:nvPr>
        </p:nvSpPr>
        <p:spPr/>
        <p:txBody>
          <a:bodyPr/>
          <a:lstStyle/>
          <a:p>
            <a:r>
              <a:rPr lang="en-US" dirty="0"/>
              <a:t>The idea of the Level of Approximation Approach</a:t>
            </a:r>
            <a:endParaRPr lang="fr-CH" dirty="0"/>
          </a:p>
        </p:txBody>
      </p:sp>
      <p:sp>
        <p:nvSpPr>
          <p:cNvPr id="3" name="Rectangle 10">
            <a:extLst>
              <a:ext uri="{FF2B5EF4-FFF2-40B4-BE49-F238E27FC236}">
                <a16:creationId xmlns:a16="http://schemas.microsoft.com/office/drawing/2014/main" id="{BF89B9F9-943B-8977-548F-E3428696F7A8}"/>
              </a:ext>
            </a:extLst>
          </p:cNvPr>
          <p:cNvSpPr>
            <a:spLocks noChangeArrowheads="1"/>
          </p:cNvSpPr>
          <p:nvPr/>
        </p:nvSpPr>
        <p:spPr bwMode="auto">
          <a:xfrm>
            <a:off x="9999516" y="5722486"/>
            <a:ext cx="26245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GB" altLang="en-US"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Muttoni et al., 2023</a:t>
            </a:r>
          </a:p>
        </p:txBody>
      </p:sp>
      <p:pic>
        <p:nvPicPr>
          <p:cNvPr id="4" name="Picture 4">
            <a:extLst>
              <a:ext uri="{FF2B5EF4-FFF2-40B4-BE49-F238E27FC236}">
                <a16:creationId xmlns:a16="http://schemas.microsoft.com/office/drawing/2014/main" id="{1231A5CB-3238-8C49-7E04-645AF4B6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20825"/>
            <a:ext cx="5736059"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6B130BE-C31C-D6AA-2777-8D6FAFE62E03}"/>
              </a:ext>
            </a:extLst>
          </p:cNvPr>
          <p:cNvPicPr>
            <a:picLocks noChangeAspect="1"/>
          </p:cNvPicPr>
          <p:nvPr/>
        </p:nvPicPr>
        <p:blipFill>
          <a:blip r:embed="rId3"/>
          <a:stretch>
            <a:fillRect/>
          </a:stretch>
        </p:blipFill>
        <p:spPr>
          <a:xfrm>
            <a:off x="6417511" y="2035854"/>
            <a:ext cx="5774489" cy="2786292"/>
          </a:xfrm>
          <a:prstGeom prst="rect">
            <a:avLst/>
          </a:prstGeom>
        </p:spPr>
      </p:pic>
    </p:spTree>
    <p:extLst>
      <p:ext uri="{BB962C8B-B14F-4D97-AF65-F5344CB8AC3E}">
        <p14:creationId xmlns:p14="http://schemas.microsoft.com/office/powerpoint/2010/main" val="3896108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4CD10-68D8-7BE0-4C92-0E0F7E804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3EA41-C320-19C7-F9F8-060C91803A69}"/>
              </a:ext>
            </a:extLst>
          </p:cNvPr>
          <p:cNvSpPr>
            <a:spLocks noGrp="1"/>
          </p:cNvSpPr>
          <p:nvPr>
            <p:ph type="title"/>
          </p:nvPr>
        </p:nvSpPr>
        <p:spPr/>
        <p:txBody>
          <a:bodyPr/>
          <a:lstStyle/>
          <a:p>
            <a:r>
              <a:rPr lang="en-US" dirty="0"/>
              <a:t>Shear in members </a:t>
            </a:r>
            <a:r>
              <a:rPr lang="en-US" u="sng" dirty="0"/>
              <a:t>without</a:t>
            </a:r>
            <a:r>
              <a:rPr lang="en-US" dirty="0"/>
              <a:t> shear reinforcement, Levels of Approximation Approach</a:t>
            </a:r>
            <a:endParaRPr lang="fr-CH" dirty="0"/>
          </a:p>
        </p:txBody>
      </p:sp>
      <p:pic>
        <p:nvPicPr>
          <p:cNvPr id="3" name="Picture 2">
            <a:extLst>
              <a:ext uri="{FF2B5EF4-FFF2-40B4-BE49-F238E27FC236}">
                <a16:creationId xmlns:a16="http://schemas.microsoft.com/office/drawing/2014/main" id="{4E3DB388-4B06-997A-02A2-4150F39D8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3400"/>
            <a:ext cx="57912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63C5E704-5A3A-071E-1032-87D002DBA442}"/>
              </a:ext>
            </a:extLst>
          </p:cNvPr>
          <p:cNvSpPr>
            <a:spLocks noChangeArrowheads="1"/>
          </p:cNvSpPr>
          <p:nvPr/>
        </p:nvSpPr>
        <p:spPr bwMode="auto">
          <a:xfrm>
            <a:off x="8065738" y="5746750"/>
            <a:ext cx="35789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Muttoni 2003, Muttoni et al., 2023</a:t>
            </a:r>
          </a:p>
        </p:txBody>
      </p:sp>
      <p:sp>
        <p:nvSpPr>
          <p:cNvPr id="5" name="TextBox 5">
            <a:extLst>
              <a:ext uri="{FF2B5EF4-FFF2-40B4-BE49-F238E27FC236}">
                <a16:creationId xmlns:a16="http://schemas.microsoft.com/office/drawing/2014/main" id="{671488A9-0738-B7C3-8F5F-107BB086C6BC}"/>
              </a:ext>
            </a:extLst>
          </p:cNvPr>
          <p:cNvSpPr txBox="1">
            <a:spLocks noChangeArrowheads="1"/>
          </p:cNvSpPr>
          <p:nvPr/>
        </p:nvSpPr>
        <p:spPr bwMode="auto">
          <a:xfrm>
            <a:off x="257175" y="1111250"/>
            <a:ext cx="9598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it-CH"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Governing in slabs of cut-and-cover tunnels, bridge deck slabs, girders with compact sections and footings, Approach according to the </a:t>
            </a:r>
            <a:r>
              <a:rPr kumimoji="0" lang="en-GB" altLang="it-CH" sz="1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Critical Shear Crack Theory</a:t>
            </a:r>
          </a:p>
        </p:txBody>
      </p:sp>
      <p:sp>
        <p:nvSpPr>
          <p:cNvPr id="6" name="TextBox 5">
            <a:extLst>
              <a:ext uri="{FF2B5EF4-FFF2-40B4-BE49-F238E27FC236}">
                <a16:creationId xmlns:a16="http://schemas.microsoft.com/office/drawing/2014/main" id="{0CA3D965-7EC5-8ED4-BF94-3402B79B45E8}"/>
              </a:ext>
            </a:extLst>
          </p:cNvPr>
          <p:cNvSpPr txBox="1"/>
          <p:nvPr/>
        </p:nvSpPr>
        <p:spPr>
          <a:xfrm>
            <a:off x="4561840" y="4815840"/>
            <a:ext cx="1867306" cy="276999"/>
          </a:xfrm>
          <a:prstGeom prst="rect">
            <a:avLst/>
          </a:prstGeom>
          <a:solidFill>
            <a:schemeClr val="bg1"/>
          </a:solidFill>
        </p:spPr>
        <p:txBody>
          <a:bodyPr wrap="none" lIns="0" tIns="0" rIns="0" bIns="0" rtlCol="0">
            <a:spAutoFit/>
          </a:bodyPr>
          <a:lstStyle/>
          <a:p>
            <a:r>
              <a:rPr lang="fr-CH" dirty="0">
                <a:latin typeface="Cambria" panose="02040503050406030204" pitchFamily="18" charset="0"/>
                <a:ea typeface="Cambria" panose="02040503050406030204" pitchFamily="18" charset="0"/>
              </a:rPr>
              <a:t>(Eurocode 2:2023)</a:t>
            </a:r>
          </a:p>
        </p:txBody>
      </p:sp>
      <p:sp>
        <p:nvSpPr>
          <p:cNvPr id="7" name="TextBox 6">
            <a:extLst>
              <a:ext uri="{FF2B5EF4-FFF2-40B4-BE49-F238E27FC236}">
                <a16:creationId xmlns:a16="http://schemas.microsoft.com/office/drawing/2014/main" id="{5F217C98-0E91-4897-8F61-469CE090D0F6}"/>
              </a:ext>
            </a:extLst>
          </p:cNvPr>
          <p:cNvSpPr txBox="1"/>
          <p:nvPr/>
        </p:nvSpPr>
        <p:spPr>
          <a:xfrm>
            <a:off x="3891280" y="4538841"/>
            <a:ext cx="1938031" cy="276999"/>
          </a:xfrm>
          <a:prstGeom prst="rect">
            <a:avLst/>
          </a:prstGeom>
          <a:solidFill>
            <a:schemeClr val="bg1"/>
          </a:solidFill>
        </p:spPr>
        <p:txBody>
          <a:bodyPr wrap="none" lIns="0" tIns="0" rIns="0" bIns="0" rtlCol="0">
            <a:spAutoFit/>
          </a:bodyPr>
          <a:lstStyle/>
          <a:p>
            <a:r>
              <a:rPr lang="fr-CH" dirty="0">
                <a:latin typeface="Cambria" panose="02040503050406030204" pitchFamily="18" charset="0"/>
                <a:ea typeface="Cambria" panose="02040503050406030204" pitchFamily="18" charset="0"/>
              </a:rPr>
              <a:t>EN 1992-1-1:2023, </a:t>
            </a:r>
          </a:p>
        </p:txBody>
      </p:sp>
    </p:spTree>
    <p:extLst>
      <p:ext uri="{BB962C8B-B14F-4D97-AF65-F5344CB8AC3E}">
        <p14:creationId xmlns:p14="http://schemas.microsoft.com/office/powerpoint/2010/main" val="2332625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3C4E-1802-1F01-E89E-38BF8751B3A8}"/>
              </a:ext>
            </a:extLst>
          </p:cNvPr>
          <p:cNvSpPr>
            <a:spLocks noGrp="1"/>
          </p:cNvSpPr>
          <p:nvPr>
            <p:ph type="title"/>
          </p:nvPr>
        </p:nvSpPr>
        <p:spPr/>
        <p:txBody>
          <a:bodyPr/>
          <a:lstStyle/>
          <a:p>
            <a:r>
              <a:rPr lang="en-US" altLang="en-US" dirty="0"/>
              <a:t>Shear in girders </a:t>
            </a:r>
            <a:r>
              <a:rPr lang="en-US" altLang="en-US" u="sng" dirty="0"/>
              <a:t>with</a:t>
            </a:r>
            <a:r>
              <a:rPr lang="en-US" altLang="en-US" dirty="0"/>
              <a:t> shear reinforcement, Level of Approximation Approach</a:t>
            </a:r>
            <a:endParaRPr lang="fr-CH" dirty="0"/>
          </a:p>
        </p:txBody>
      </p:sp>
      <p:pic>
        <p:nvPicPr>
          <p:cNvPr id="4" name="Image 4">
            <a:extLst>
              <a:ext uri="{FF2B5EF4-FFF2-40B4-BE49-F238E27FC236}">
                <a16:creationId xmlns:a16="http://schemas.microsoft.com/office/drawing/2014/main" id="{82AF8B61-31B5-A3E3-0CF3-29467670B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3" y="1351756"/>
            <a:ext cx="75596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3BD034F3-3F07-2EBC-D235-E68A6A7F79BC}"/>
              </a:ext>
            </a:extLst>
          </p:cNvPr>
          <p:cNvSpPr>
            <a:spLocks noChangeArrowheads="1"/>
          </p:cNvSpPr>
          <p:nvPr/>
        </p:nvSpPr>
        <p:spPr bwMode="auto">
          <a:xfrm>
            <a:off x="762317" y="1394619"/>
            <a:ext cx="2673033"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rgbClr val="000000"/>
                </a:solidFill>
                <a:latin typeface="Cambria" panose="02040503050406030204" pitchFamily="18" charset="0"/>
                <a:ea typeface="Cambria" panose="02040503050406030204" pitchFamily="18" charset="0"/>
              </a:rPr>
              <a:t>Comparison of shear tests by Rupf et al. 2013 on post-tensioned girders with predictions according to different </a:t>
            </a:r>
            <a:r>
              <a:rPr lang="en-US" altLang="en-US" sz="1800" dirty="0" err="1">
                <a:solidFill>
                  <a:srgbClr val="000000"/>
                </a:solidFill>
                <a:latin typeface="Cambria" panose="02040503050406030204" pitchFamily="18" charset="0"/>
                <a:ea typeface="Cambria" panose="02040503050406030204" pitchFamily="18" charset="0"/>
              </a:rPr>
              <a:t>LoAs</a:t>
            </a:r>
            <a:r>
              <a:rPr lang="en-US" altLang="en-US" sz="1800" dirty="0">
                <a:solidFill>
                  <a:srgbClr val="000000"/>
                </a:solidFill>
                <a:latin typeface="Cambria" panose="02040503050406030204" pitchFamily="18" charset="0"/>
                <a:ea typeface="Cambria" panose="02040503050406030204" pitchFamily="18" charset="0"/>
              </a:rPr>
              <a:t> (comparison with mean values and without partial safety factors)</a:t>
            </a:r>
            <a:endParaRPr lang="en-GB" altLang="en-US" sz="1800" dirty="0">
              <a:latin typeface="Cambria" panose="02040503050406030204" pitchFamily="18" charset="0"/>
              <a:ea typeface="Cambria" panose="02040503050406030204" pitchFamily="18" charset="0"/>
            </a:endParaRPr>
          </a:p>
        </p:txBody>
      </p:sp>
      <p:sp>
        <p:nvSpPr>
          <p:cNvPr id="6" name="Rectangle 2">
            <a:extLst>
              <a:ext uri="{FF2B5EF4-FFF2-40B4-BE49-F238E27FC236}">
                <a16:creationId xmlns:a16="http://schemas.microsoft.com/office/drawing/2014/main" id="{AA5A93CE-13E9-1331-8A21-AB284FA1E3D6}"/>
              </a:ext>
            </a:extLst>
          </p:cNvPr>
          <p:cNvSpPr>
            <a:spLocks noChangeArrowheads="1"/>
          </p:cNvSpPr>
          <p:nvPr/>
        </p:nvSpPr>
        <p:spPr bwMode="auto">
          <a:xfrm>
            <a:off x="3583940" y="1397794"/>
            <a:ext cx="22066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a:solidFill>
                  <a:srgbClr val="000000"/>
                </a:solidFill>
                <a:latin typeface="Cambria" panose="02040503050406030204" pitchFamily="18" charset="0"/>
                <a:ea typeface="Cambria" panose="02040503050406030204" pitchFamily="18" charset="0"/>
              </a:rPr>
              <a:t>LoA I (MC 2010 I)</a:t>
            </a:r>
            <a:endParaRPr lang="en-GB" altLang="en-US">
              <a:solidFill>
                <a:srgbClr val="000000"/>
              </a:solidFill>
              <a:latin typeface="Cambria" panose="02040503050406030204" pitchFamily="18" charset="0"/>
              <a:ea typeface="Cambria" panose="02040503050406030204" pitchFamily="18" charset="0"/>
            </a:endParaRPr>
          </a:p>
        </p:txBody>
      </p:sp>
      <p:sp>
        <p:nvSpPr>
          <p:cNvPr id="7" name="Rectangle 18">
            <a:extLst>
              <a:ext uri="{FF2B5EF4-FFF2-40B4-BE49-F238E27FC236}">
                <a16:creationId xmlns:a16="http://schemas.microsoft.com/office/drawing/2014/main" id="{BF0FF886-7C68-E4A0-0F8C-019CB3E4E76F}"/>
              </a:ext>
            </a:extLst>
          </p:cNvPr>
          <p:cNvSpPr>
            <a:spLocks noChangeArrowheads="1"/>
          </p:cNvSpPr>
          <p:nvPr/>
        </p:nvSpPr>
        <p:spPr bwMode="auto">
          <a:xfrm>
            <a:off x="6285865" y="1394619"/>
            <a:ext cx="223043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a:solidFill>
                  <a:srgbClr val="000000"/>
                </a:solidFill>
                <a:latin typeface="Cambria" panose="02040503050406030204" pitchFamily="18" charset="0"/>
                <a:ea typeface="Cambria" panose="02040503050406030204" pitchFamily="18" charset="0"/>
              </a:rPr>
              <a:t>LoA II (MC 2010 II)</a:t>
            </a:r>
            <a:endParaRPr lang="en-GB" altLang="en-US">
              <a:solidFill>
                <a:srgbClr val="000000"/>
              </a:solidFill>
              <a:latin typeface="Cambria" panose="02040503050406030204" pitchFamily="18" charset="0"/>
              <a:ea typeface="Cambria" panose="02040503050406030204" pitchFamily="18" charset="0"/>
            </a:endParaRPr>
          </a:p>
        </p:txBody>
      </p:sp>
      <p:sp>
        <p:nvSpPr>
          <p:cNvPr id="8" name="Rectangle 19">
            <a:extLst>
              <a:ext uri="{FF2B5EF4-FFF2-40B4-BE49-F238E27FC236}">
                <a16:creationId xmlns:a16="http://schemas.microsoft.com/office/drawing/2014/main" id="{2ABF553F-7550-5FEB-BD54-59BAF4D109AC}"/>
              </a:ext>
            </a:extLst>
          </p:cNvPr>
          <p:cNvSpPr>
            <a:spLocks noChangeArrowheads="1"/>
          </p:cNvSpPr>
          <p:nvPr/>
        </p:nvSpPr>
        <p:spPr bwMode="auto">
          <a:xfrm>
            <a:off x="3585528" y="3448844"/>
            <a:ext cx="47164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a:solidFill>
                  <a:srgbClr val="000000"/>
                </a:solidFill>
                <a:latin typeface="Cambria" panose="02040503050406030204" pitchFamily="18" charset="0"/>
                <a:ea typeface="Cambria" panose="02040503050406030204" pitchFamily="18" charset="0"/>
              </a:rPr>
              <a:t>LoA III (SIA 269/1:2011)                 LoA IV (EPSF)</a:t>
            </a:r>
            <a:endParaRPr lang="en-GB" altLang="en-US">
              <a:solidFill>
                <a:srgbClr val="00000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FB206DCC-995D-32C2-9C3E-47768C7529F0}"/>
              </a:ext>
            </a:extLst>
          </p:cNvPr>
          <p:cNvSpPr/>
          <p:nvPr/>
        </p:nvSpPr>
        <p:spPr>
          <a:xfrm>
            <a:off x="3896678" y="1848644"/>
            <a:ext cx="684212" cy="322262"/>
          </a:xfrm>
          <a:prstGeom prst="rect">
            <a:avLst/>
          </a:prstGeom>
          <a:solidFill>
            <a:schemeClr val="bg1"/>
          </a:solidFill>
        </p:spPr>
        <p:txBody>
          <a:bodyPr lIns="0" tIns="0" rIns="0" bIns="0">
            <a:spAutoFit/>
          </a:bodyPr>
          <a:lstStyle/>
          <a:p>
            <a:pPr>
              <a:defRPr/>
            </a:pPr>
            <a:r>
              <a:rPr lang="en-US" altLang="en-US" sz="1050" i="1" dirty="0">
                <a:solidFill>
                  <a:srgbClr val="000000"/>
                </a:solidFill>
                <a:latin typeface="Symbol" panose="05050102010706020507" pitchFamily="18" charset="2"/>
              </a:rPr>
              <a:t>m</a:t>
            </a:r>
            <a:r>
              <a:rPr lang="en-US" altLang="en-US" sz="1050" dirty="0">
                <a:solidFill>
                  <a:srgbClr val="000000"/>
                </a:solidFill>
              </a:rPr>
              <a:t> = 1.63, </a:t>
            </a:r>
          </a:p>
          <a:p>
            <a:pPr>
              <a:defRPr/>
            </a:pPr>
            <a:r>
              <a:rPr lang="en-US" altLang="en-US" sz="1050" dirty="0" err="1">
                <a:solidFill>
                  <a:srgbClr val="000000"/>
                </a:solidFill>
              </a:rPr>
              <a:t>CoV</a:t>
            </a:r>
            <a:r>
              <a:rPr lang="en-US" altLang="en-US" sz="1050" dirty="0">
                <a:solidFill>
                  <a:srgbClr val="000000"/>
                </a:solidFill>
              </a:rPr>
              <a:t>=0.19</a:t>
            </a:r>
            <a:endParaRPr lang="en-GB" sz="1050" dirty="0">
              <a:solidFill>
                <a:srgbClr val="000000"/>
              </a:solidFill>
            </a:endParaRPr>
          </a:p>
        </p:txBody>
      </p:sp>
      <p:sp>
        <p:nvSpPr>
          <p:cNvPr id="10" name="Rectangle 9">
            <a:extLst>
              <a:ext uri="{FF2B5EF4-FFF2-40B4-BE49-F238E27FC236}">
                <a16:creationId xmlns:a16="http://schemas.microsoft.com/office/drawing/2014/main" id="{6559A7E2-BCBA-8758-9DC4-FFF719888894}"/>
              </a:ext>
            </a:extLst>
          </p:cNvPr>
          <p:cNvSpPr/>
          <p:nvPr/>
        </p:nvSpPr>
        <p:spPr>
          <a:xfrm>
            <a:off x="6538278" y="1848644"/>
            <a:ext cx="684212" cy="322262"/>
          </a:xfrm>
          <a:prstGeom prst="rect">
            <a:avLst/>
          </a:prstGeom>
          <a:solidFill>
            <a:schemeClr val="bg1"/>
          </a:solidFill>
        </p:spPr>
        <p:txBody>
          <a:bodyPr lIns="0" tIns="0" rIns="0" bIns="0">
            <a:spAutoFit/>
          </a:bodyPr>
          <a:lstStyle/>
          <a:p>
            <a:pPr>
              <a:defRPr/>
            </a:pPr>
            <a:r>
              <a:rPr lang="en-US" altLang="en-US" sz="1050" i="1" dirty="0">
                <a:solidFill>
                  <a:srgbClr val="000000"/>
                </a:solidFill>
                <a:latin typeface="Symbol" panose="05050102010706020507" pitchFamily="18" charset="2"/>
              </a:rPr>
              <a:t>m</a:t>
            </a:r>
            <a:r>
              <a:rPr lang="en-US" altLang="en-US" sz="1050" dirty="0">
                <a:solidFill>
                  <a:srgbClr val="000000"/>
                </a:solidFill>
              </a:rPr>
              <a:t> = 1.48, </a:t>
            </a:r>
          </a:p>
          <a:p>
            <a:pPr>
              <a:defRPr/>
            </a:pPr>
            <a:r>
              <a:rPr lang="en-US" altLang="en-US" sz="1050" dirty="0" err="1">
                <a:solidFill>
                  <a:srgbClr val="000000"/>
                </a:solidFill>
              </a:rPr>
              <a:t>CoV</a:t>
            </a:r>
            <a:r>
              <a:rPr lang="en-US" altLang="en-US" sz="1050" dirty="0">
                <a:solidFill>
                  <a:srgbClr val="000000"/>
                </a:solidFill>
              </a:rPr>
              <a:t>=0.13</a:t>
            </a:r>
            <a:endParaRPr lang="en-GB" sz="1050" dirty="0">
              <a:solidFill>
                <a:srgbClr val="000000"/>
              </a:solidFill>
            </a:endParaRPr>
          </a:p>
        </p:txBody>
      </p:sp>
      <p:sp>
        <p:nvSpPr>
          <p:cNvPr id="11" name="Rectangle 10">
            <a:extLst>
              <a:ext uri="{FF2B5EF4-FFF2-40B4-BE49-F238E27FC236}">
                <a16:creationId xmlns:a16="http://schemas.microsoft.com/office/drawing/2014/main" id="{C1C20DB4-81B1-8113-E7B4-E222329A8C8F}"/>
              </a:ext>
            </a:extLst>
          </p:cNvPr>
          <p:cNvSpPr/>
          <p:nvPr/>
        </p:nvSpPr>
        <p:spPr>
          <a:xfrm>
            <a:off x="3909378" y="3958431"/>
            <a:ext cx="684212" cy="468313"/>
          </a:xfrm>
          <a:prstGeom prst="rect">
            <a:avLst/>
          </a:prstGeom>
          <a:solidFill>
            <a:schemeClr val="bg1"/>
          </a:solidFill>
        </p:spPr>
        <p:txBody>
          <a:bodyPr lIns="0" tIns="72000" rIns="0" bIns="72000">
            <a:spAutoFit/>
          </a:bodyPr>
          <a:lstStyle/>
          <a:p>
            <a:pPr>
              <a:defRPr/>
            </a:pPr>
            <a:r>
              <a:rPr lang="en-US" altLang="en-US" sz="1050" i="1" dirty="0">
                <a:solidFill>
                  <a:srgbClr val="000000"/>
                </a:solidFill>
                <a:latin typeface="Symbol" panose="05050102010706020507" pitchFamily="18" charset="2"/>
              </a:rPr>
              <a:t>m</a:t>
            </a:r>
            <a:r>
              <a:rPr lang="en-US" altLang="en-US" sz="1050" dirty="0">
                <a:solidFill>
                  <a:srgbClr val="000000"/>
                </a:solidFill>
              </a:rPr>
              <a:t> = 1.22, </a:t>
            </a:r>
          </a:p>
          <a:p>
            <a:pPr>
              <a:defRPr/>
            </a:pPr>
            <a:r>
              <a:rPr lang="en-US" altLang="en-US" sz="1050" dirty="0" err="1">
                <a:solidFill>
                  <a:srgbClr val="000000"/>
                </a:solidFill>
              </a:rPr>
              <a:t>CoV</a:t>
            </a:r>
            <a:r>
              <a:rPr lang="en-US" altLang="en-US" sz="1050" dirty="0">
                <a:solidFill>
                  <a:srgbClr val="000000"/>
                </a:solidFill>
              </a:rPr>
              <a:t>=0.09</a:t>
            </a:r>
            <a:endParaRPr lang="en-GB" sz="1050" dirty="0">
              <a:solidFill>
                <a:srgbClr val="000000"/>
              </a:solidFill>
            </a:endParaRPr>
          </a:p>
        </p:txBody>
      </p:sp>
      <p:sp>
        <p:nvSpPr>
          <p:cNvPr id="12" name="Rectangle 11">
            <a:extLst>
              <a:ext uri="{FF2B5EF4-FFF2-40B4-BE49-F238E27FC236}">
                <a16:creationId xmlns:a16="http://schemas.microsoft.com/office/drawing/2014/main" id="{2B0CBCF2-5F07-53DA-093E-0FE69308CFF8}"/>
              </a:ext>
            </a:extLst>
          </p:cNvPr>
          <p:cNvSpPr/>
          <p:nvPr/>
        </p:nvSpPr>
        <p:spPr>
          <a:xfrm>
            <a:off x="6566853" y="4031456"/>
            <a:ext cx="684212" cy="323850"/>
          </a:xfrm>
          <a:prstGeom prst="rect">
            <a:avLst/>
          </a:prstGeom>
          <a:solidFill>
            <a:schemeClr val="bg1"/>
          </a:solidFill>
        </p:spPr>
        <p:txBody>
          <a:bodyPr lIns="0" tIns="0" rIns="0" bIns="0">
            <a:spAutoFit/>
          </a:bodyPr>
          <a:lstStyle/>
          <a:p>
            <a:pPr>
              <a:defRPr/>
            </a:pPr>
            <a:r>
              <a:rPr lang="en-US" altLang="en-US" sz="1050" i="1" dirty="0">
                <a:solidFill>
                  <a:srgbClr val="000000"/>
                </a:solidFill>
                <a:latin typeface="Symbol" panose="05050102010706020507" pitchFamily="18" charset="2"/>
              </a:rPr>
              <a:t>m</a:t>
            </a:r>
            <a:r>
              <a:rPr lang="en-US" altLang="en-US" sz="1050" dirty="0">
                <a:solidFill>
                  <a:srgbClr val="000000"/>
                </a:solidFill>
              </a:rPr>
              <a:t> = 1.06, </a:t>
            </a:r>
          </a:p>
          <a:p>
            <a:pPr>
              <a:defRPr/>
            </a:pPr>
            <a:r>
              <a:rPr lang="en-US" altLang="en-US" sz="1050" dirty="0" err="1">
                <a:solidFill>
                  <a:srgbClr val="000000"/>
                </a:solidFill>
              </a:rPr>
              <a:t>CoV</a:t>
            </a:r>
            <a:r>
              <a:rPr lang="en-US" altLang="en-US" sz="1050" dirty="0">
                <a:solidFill>
                  <a:srgbClr val="000000"/>
                </a:solidFill>
              </a:rPr>
              <a:t>=0.05</a:t>
            </a:r>
            <a:endParaRPr lang="en-GB" sz="1050" dirty="0">
              <a:solidFill>
                <a:srgbClr val="000000"/>
              </a:solidFill>
            </a:endParaRPr>
          </a:p>
        </p:txBody>
      </p:sp>
      <p:pic>
        <p:nvPicPr>
          <p:cNvPr id="3" name="Picture 2">
            <a:extLst>
              <a:ext uri="{FF2B5EF4-FFF2-40B4-BE49-F238E27FC236}">
                <a16:creationId xmlns:a16="http://schemas.microsoft.com/office/drawing/2014/main" id="{4C50A62F-2241-190F-0535-5344F7F15F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140"/>
          <a:stretch/>
        </p:blipFill>
        <p:spPr bwMode="auto">
          <a:xfrm>
            <a:off x="9025208" y="1576162"/>
            <a:ext cx="2522427" cy="125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13" name="Picture 3">
            <a:extLst>
              <a:ext uri="{FF2B5EF4-FFF2-40B4-BE49-F238E27FC236}">
                <a16:creationId xmlns:a16="http://schemas.microsoft.com/office/drawing/2014/main" id="{7B76E792-83E4-CF88-57B1-EE7C967CC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5747" y="4031456"/>
            <a:ext cx="2401888"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10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9EBEA5F-5CD7-7859-EE19-EBE7DFA385EA}"/>
              </a:ext>
            </a:extLst>
          </p:cNvPr>
          <p:cNvSpPr>
            <a:spLocks noGrp="1" noChangeArrowheads="1"/>
          </p:cNvSpPr>
          <p:nvPr>
            <p:ph type="title"/>
          </p:nvPr>
        </p:nvSpPr>
        <p:spPr>
          <a:xfrm>
            <a:off x="200026" y="79376"/>
            <a:ext cx="9756774" cy="792163"/>
          </a:xfrm>
        </p:spPr>
        <p:txBody>
          <a:bodyPr/>
          <a:lstStyle/>
          <a:p>
            <a:r>
              <a:rPr lang="en-GB" altLang="fr-FR" dirty="0"/>
              <a:t>Levels of Approximation Approach:   Actions and related partial factors</a:t>
            </a:r>
          </a:p>
        </p:txBody>
      </p:sp>
      <p:sp>
        <p:nvSpPr>
          <p:cNvPr id="38" name="Text Box 6">
            <a:extLst>
              <a:ext uri="{FF2B5EF4-FFF2-40B4-BE49-F238E27FC236}">
                <a16:creationId xmlns:a16="http://schemas.microsoft.com/office/drawing/2014/main" id="{69671CB8-81FD-4EF3-9E14-944C674486FC}"/>
              </a:ext>
            </a:extLst>
          </p:cNvPr>
          <p:cNvSpPr txBox="1">
            <a:spLocks noChangeArrowheads="1"/>
          </p:cNvSpPr>
          <p:nvPr/>
        </p:nvSpPr>
        <p:spPr bwMode="auto">
          <a:xfrm>
            <a:off x="236854" y="871539"/>
            <a:ext cx="1175512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lnSpc>
                <a:spcPct val="160000"/>
              </a:lnSpc>
              <a:spcBef>
                <a:spcPct val="20000"/>
              </a:spcBef>
              <a:buChar char="•"/>
              <a:defRPr sz="1600">
                <a:solidFill>
                  <a:schemeClr val="tx1"/>
                </a:solidFill>
                <a:latin typeface="Calibri" pitchFamily="34" charset="0"/>
              </a:defRPr>
            </a:lvl1pPr>
            <a:lvl2pPr marL="742950" indent="-285750" algn="l">
              <a:lnSpc>
                <a:spcPct val="110000"/>
              </a:lnSpc>
              <a:spcBef>
                <a:spcPct val="20000"/>
              </a:spcBef>
              <a:buSzPct val="90000"/>
              <a:buChar char="•"/>
              <a:defRPr sz="1600">
                <a:solidFill>
                  <a:schemeClr val="tx1"/>
                </a:solidFill>
                <a:latin typeface="Calibri" pitchFamily="34" charset="0"/>
              </a:defRPr>
            </a:lvl2pPr>
            <a:lvl3pPr marL="1143000" indent="-228600" algn="l">
              <a:spcBef>
                <a:spcPct val="20000"/>
              </a:spcBef>
              <a:buSzPct val="80000"/>
              <a:buChar char="•"/>
              <a:defRPr sz="1600">
                <a:solidFill>
                  <a:schemeClr val="tx1"/>
                </a:solidFill>
                <a:latin typeface="Calibri" pitchFamily="34" charset="0"/>
              </a:defRPr>
            </a:lvl3pPr>
            <a:lvl4pPr marL="1600200" indent="-228600" algn="l">
              <a:spcBef>
                <a:spcPct val="20000"/>
              </a:spcBef>
              <a:defRPr sz="1600">
                <a:solidFill>
                  <a:schemeClr val="tx1"/>
                </a:solidFill>
                <a:latin typeface="Calibri" pitchFamily="34" charset="0"/>
              </a:defRPr>
            </a:lvl4pPr>
            <a:lvl5pPr marL="2057400" indent="-228600" algn="l">
              <a:spcBef>
                <a:spcPct val="20000"/>
              </a:spcBef>
              <a:buChar char="»"/>
              <a:defRPr sz="1600">
                <a:solidFill>
                  <a:schemeClr val="tx1"/>
                </a:solidFill>
                <a:latin typeface="Calibri" pitchFamily="34" charset="0"/>
              </a:defRPr>
            </a:lvl5pPr>
            <a:lvl6pPr marL="2514600" indent="-228600" eaLnBrk="0" fontAlgn="base" hangingPunct="0">
              <a:spcBef>
                <a:spcPct val="20000"/>
              </a:spcBef>
              <a:spcAft>
                <a:spcPct val="0"/>
              </a:spcAft>
              <a:buChar char="»"/>
              <a:defRPr sz="1600">
                <a:solidFill>
                  <a:schemeClr val="tx1"/>
                </a:solidFill>
                <a:latin typeface="Calibri" pitchFamily="34" charset="0"/>
              </a:defRPr>
            </a:lvl6pPr>
            <a:lvl7pPr marL="2971800" indent="-228600" eaLnBrk="0" fontAlgn="base" hangingPunct="0">
              <a:spcBef>
                <a:spcPct val="20000"/>
              </a:spcBef>
              <a:spcAft>
                <a:spcPct val="0"/>
              </a:spcAft>
              <a:buChar char="»"/>
              <a:defRPr sz="1600">
                <a:solidFill>
                  <a:schemeClr val="tx1"/>
                </a:solidFill>
                <a:latin typeface="Calibri" pitchFamily="34" charset="0"/>
              </a:defRPr>
            </a:lvl7pPr>
            <a:lvl8pPr marL="3429000" indent="-228600" eaLnBrk="0" fontAlgn="base" hangingPunct="0">
              <a:spcBef>
                <a:spcPct val="20000"/>
              </a:spcBef>
              <a:spcAft>
                <a:spcPct val="0"/>
              </a:spcAft>
              <a:buChar char="»"/>
              <a:defRPr sz="1600">
                <a:solidFill>
                  <a:schemeClr val="tx1"/>
                </a:solidFill>
                <a:latin typeface="Calibri" pitchFamily="34" charset="0"/>
              </a:defRPr>
            </a:lvl8pPr>
            <a:lvl9pPr marL="3886200" indent="-228600" eaLnBrk="0" fontAlgn="base" hangingPunct="0">
              <a:spcBef>
                <a:spcPct val="20000"/>
              </a:spcBef>
              <a:spcAft>
                <a:spcPct val="0"/>
              </a:spcAft>
              <a:buChar char="»"/>
              <a:defRPr sz="1600">
                <a:solidFill>
                  <a:schemeClr val="tx1"/>
                </a:solidFill>
                <a:latin typeface="Calibri" pitchFamily="34" charset="0"/>
              </a:defRPr>
            </a:lvl9pPr>
          </a:lstStyle>
          <a:p>
            <a:pPr>
              <a:lnSpc>
                <a:spcPct val="90000"/>
              </a:lnSpc>
              <a:spcBef>
                <a:spcPct val="50000"/>
              </a:spcBef>
              <a:buSzPct val="75000"/>
              <a:buFont typeface="Monotype Sorts" pitchFamily="2" charset="2"/>
              <a:buNone/>
              <a:defRPr/>
            </a:pPr>
            <a:r>
              <a:rPr lang="en-GB" altLang="fr-FR" sz="2000" dirty="0">
                <a:solidFill>
                  <a:srgbClr val="C00000"/>
                </a:solidFill>
                <a:latin typeface="Cambria" panose="02040503050406030204" pitchFamily="18" charset="0"/>
                <a:ea typeface="Cambria" panose="02040503050406030204" pitchFamily="18" charset="0"/>
              </a:rPr>
              <a:t>LoA I</a:t>
            </a:r>
          </a:p>
          <a:p>
            <a:pPr marL="285750" indent="-285750">
              <a:lnSpc>
                <a:spcPts val="2400"/>
              </a:lnSpc>
              <a:spcBef>
                <a:spcPct val="50000"/>
              </a:spcBef>
              <a:buSzPct val="75000"/>
              <a:buFont typeface="Wingdings" panose="05000000000000000000" pitchFamily="2" charset="2"/>
              <a:buChar char="§"/>
              <a:defRPr/>
            </a:pPr>
            <a:r>
              <a:rPr lang="en-GB" altLang="fr-FR" sz="2000" i="1" dirty="0">
                <a:latin typeface="Symbol" panose="05050102010706020507" pitchFamily="18" charset="2"/>
                <a:ea typeface="Cambria" panose="02040503050406030204" pitchFamily="18" charset="0"/>
              </a:rPr>
              <a:t>g</a:t>
            </a:r>
            <a:r>
              <a:rPr lang="en-GB" altLang="fr-FR" sz="2000" dirty="0">
                <a:latin typeface="Cambria" panose="02040503050406030204" pitchFamily="18" charset="0"/>
                <a:ea typeface="Cambria" panose="02040503050406030204" pitchFamily="18" charset="0"/>
              </a:rPr>
              <a:t>  and actions as for new structures (</a:t>
            </a:r>
            <a:r>
              <a:rPr lang="en-GB" altLang="fr-FR" sz="2000" i="1" dirty="0" err="1">
                <a:latin typeface="Symbol" panose="05050102010706020507" pitchFamily="18" charset="2"/>
                <a:ea typeface="Cambria" panose="02040503050406030204" pitchFamily="18" charset="0"/>
              </a:rPr>
              <a:t>g</a:t>
            </a:r>
            <a:r>
              <a:rPr lang="en-GB" altLang="fr-FR" sz="2000" baseline="-25000" dirty="0" err="1">
                <a:solidFill>
                  <a:srgbClr val="000000"/>
                </a:solidFill>
                <a:latin typeface="Cambria" panose="02040503050406030204" pitchFamily="18" charset="0"/>
                <a:ea typeface="Cambria" panose="02040503050406030204" pitchFamily="18" charset="0"/>
              </a:rPr>
              <a:t>G</a:t>
            </a:r>
            <a:r>
              <a:rPr lang="en-GB" altLang="fr-FR" sz="2000" dirty="0">
                <a:solidFill>
                  <a:srgbClr val="000000"/>
                </a:solidFill>
                <a:latin typeface="Cambria" panose="02040503050406030204" pitchFamily="18" charset="0"/>
                <a:ea typeface="Cambria" panose="02040503050406030204" pitchFamily="18" charset="0"/>
              </a:rPr>
              <a:t> = </a:t>
            </a:r>
            <a:r>
              <a:rPr lang="en-GB" altLang="fr-FR" sz="2000" dirty="0">
                <a:latin typeface="Cambria" panose="02040503050406030204" pitchFamily="18" charset="0"/>
                <a:ea typeface="Cambria" panose="02040503050406030204" pitchFamily="18" charset="0"/>
              </a:rPr>
              <a:t>1.35 for permanent actions, </a:t>
            </a:r>
            <a:r>
              <a:rPr lang="en-GB" altLang="fr-FR" sz="2000" i="1" dirty="0" err="1">
                <a:latin typeface="Symbol" panose="05050102010706020507" pitchFamily="18" charset="2"/>
                <a:ea typeface="Cambria" panose="02040503050406030204" pitchFamily="18" charset="0"/>
              </a:rPr>
              <a:t>g</a:t>
            </a:r>
            <a:r>
              <a:rPr lang="en-GB" altLang="fr-FR" sz="2000" baseline="-25000" dirty="0" err="1">
                <a:solidFill>
                  <a:srgbClr val="000000"/>
                </a:solidFill>
                <a:latin typeface="Cambria" panose="02040503050406030204" pitchFamily="18" charset="0"/>
                <a:ea typeface="Cambria" panose="02040503050406030204" pitchFamily="18" charset="0"/>
              </a:rPr>
              <a:t>Q</a:t>
            </a:r>
            <a:r>
              <a:rPr lang="en-GB" altLang="fr-FR" sz="2000" dirty="0">
                <a:solidFill>
                  <a:srgbClr val="000000"/>
                </a:solidFill>
                <a:latin typeface="Cambria" panose="02040503050406030204" pitchFamily="18" charset="0"/>
                <a:ea typeface="Cambria" panose="02040503050406030204" pitchFamily="18" charset="0"/>
              </a:rPr>
              <a:t> =</a:t>
            </a:r>
            <a:r>
              <a:rPr lang="en-GB" altLang="fr-FR" sz="2000" dirty="0">
                <a:latin typeface="Cambria" panose="02040503050406030204" pitchFamily="18" charset="0"/>
                <a:ea typeface="Cambria" panose="02040503050406030204" pitchFamily="18" charset="0"/>
              </a:rPr>
              <a:t>1.50 for variable actions as for European standards based on </a:t>
            </a:r>
            <a:r>
              <a:rPr lang="en-GB" altLang="fr-FR" sz="2000" i="1" dirty="0" err="1">
                <a:latin typeface="Symbol" panose="05050102010706020507" pitchFamily="18" charset="2"/>
                <a:ea typeface="Cambria" panose="02040503050406030204" pitchFamily="18" charset="0"/>
              </a:rPr>
              <a:t>b</a:t>
            </a:r>
            <a:r>
              <a:rPr lang="en-GB" altLang="fr-FR" sz="2000" baseline="-25000" dirty="0" err="1">
                <a:latin typeface="Cambria" panose="02040503050406030204" pitchFamily="18" charset="0"/>
                <a:ea typeface="Cambria" panose="02040503050406030204" pitchFamily="18" charset="0"/>
              </a:rPr>
              <a:t>tgt</a:t>
            </a:r>
            <a:r>
              <a:rPr lang="en-GB" altLang="fr-FR" sz="2000" baseline="-25000" dirty="0">
                <a:latin typeface="Cambria" panose="02040503050406030204" pitchFamily="18" charset="0"/>
                <a:ea typeface="Cambria" panose="02040503050406030204" pitchFamily="18" charset="0"/>
              </a:rPr>
              <a:t> ,50 </a:t>
            </a:r>
            <a:r>
              <a:rPr lang="en-GB" altLang="fr-FR" sz="2000" dirty="0">
                <a:latin typeface="Cambria" panose="02040503050406030204" pitchFamily="18" charset="0"/>
                <a:ea typeface="Cambria" panose="02040503050406030204" pitchFamily="18" charset="0"/>
              </a:rPr>
              <a:t>= 3.80)</a:t>
            </a:r>
          </a:p>
          <a:p>
            <a:pPr>
              <a:lnSpc>
                <a:spcPct val="90000"/>
              </a:lnSpc>
              <a:spcBef>
                <a:spcPct val="50000"/>
              </a:spcBef>
              <a:buSzPct val="75000"/>
              <a:buFont typeface="Monotype Sorts" pitchFamily="2" charset="2"/>
              <a:buNone/>
              <a:defRPr/>
            </a:pPr>
            <a:endParaRPr lang="en-GB" altLang="fr-FR" sz="2000" dirty="0">
              <a:latin typeface="Cambria" panose="02040503050406030204" pitchFamily="18" charset="0"/>
              <a:ea typeface="Cambria" panose="02040503050406030204" pitchFamily="18" charset="0"/>
            </a:endParaRPr>
          </a:p>
          <a:p>
            <a:pPr>
              <a:lnSpc>
                <a:spcPct val="90000"/>
              </a:lnSpc>
              <a:spcBef>
                <a:spcPct val="50000"/>
              </a:spcBef>
              <a:buSzPct val="75000"/>
              <a:buFont typeface="Monotype Sorts" pitchFamily="2" charset="2"/>
              <a:buNone/>
              <a:defRPr/>
            </a:pPr>
            <a:r>
              <a:rPr lang="en-GB" altLang="fr-FR" sz="2000" dirty="0">
                <a:solidFill>
                  <a:srgbClr val="C00000"/>
                </a:solidFill>
                <a:latin typeface="Cambria" panose="02040503050406030204" pitchFamily="18" charset="0"/>
                <a:ea typeface="Cambria" panose="02040503050406030204" pitchFamily="18" charset="0"/>
              </a:rPr>
              <a:t>LoA II</a:t>
            </a:r>
          </a:p>
          <a:p>
            <a:pPr marL="285750" indent="-285750">
              <a:lnSpc>
                <a:spcPct val="90000"/>
              </a:lnSpc>
              <a:spcBef>
                <a:spcPct val="50000"/>
              </a:spcBef>
              <a:buSzPct val="75000"/>
              <a:buFont typeface="Wingdings" panose="05000000000000000000" pitchFamily="2" charset="2"/>
              <a:buChar char="§"/>
              <a:defRPr/>
            </a:pPr>
            <a:r>
              <a:rPr lang="en-GB" altLang="fr-FR" sz="2000" dirty="0">
                <a:latin typeface="Cambria" panose="02040503050406030204" pitchFamily="18" charset="0"/>
                <a:ea typeface="Cambria" panose="02040503050406030204" pitchFamily="18" charset="0"/>
              </a:rPr>
              <a:t>Permanents actions can be updated (assessment of dimensions)          </a:t>
            </a:r>
          </a:p>
          <a:p>
            <a:pPr>
              <a:lnSpc>
                <a:spcPct val="90000"/>
              </a:lnSpc>
              <a:spcBef>
                <a:spcPct val="50000"/>
              </a:spcBef>
              <a:buSzPct val="75000"/>
              <a:buNone/>
              <a:defRPr/>
            </a:pPr>
            <a:r>
              <a:rPr lang="en-GB" altLang="fr-FR" sz="2000" dirty="0">
                <a:latin typeface="Cambria" panose="02040503050406030204" pitchFamily="18" charset="0"/>
                <a:ea typeface="Cambria" panose="02040503050406030204" pitchFamily="18" charset="0"/>
              </a:rPr>
              <a:t>	=&gt;     in this case, </a:t>
            </a:r>
            <a:r>
              <a:rPr lang="en-GB" altLang="fr-FR" sz="2000" i="1" dirty="0" err="1">
                <a:latin typeface="Symbol" panose="05050102010706020507" pitchFamily="18" charset="2"/>
                <a:ea typeface="Cambria" panose="02040503050406030204" pitchFamily="18" charset="0"/>
              </a:rPr>
              <a:t>g</a:t>
            </a:r>
            <a:r>
              <a:rPr lang="en-GB" altLang="fr-FR" sz="2000" baseline="-25000" dirty="0" err="1">
                <a:solidFill>
                  <a:srgbClr val="000000"/>
                </a:solidFill>
                <a:latin typeface="Cambria" panose="02040503050406030204" pitchFamily="18" charset="0"/>
                <a:ea typeface="Cambria" panose="02040503050406030204" pitchFamily="18" charset="0"/>
              </a:rPr>
              <a:t>G</a:t>
            </a:r>
            <a:r>
              <a:rPr lang="en-GB" altLang="fr-FR" sz="2000" dirty="0">
                <a:solidFill>
                  <a:srgbClr val="000000"/>
                </a:solidFill>
                <a:latin typeface="Cambria" panose="02040503050406030204" pitchFamily="18" charset="0"/>
                <a:ea typeface="Cambria" panose="02040503050406030204" pitchFamily="18" charset="0"/>
              </a:rPr>
              <a:t> may be reduced from 1.35 to 1.20 (SIA 269:2011)</a:t>
            </a:r>
          </a:p>
          <a:p>
            <a:pPr marL="285750" indent="-285750">
              <a:lnSpc>
                <a:spcPct val="90000"/>
              </a:lnSpc>
              <a:spcBef>
                <a:spcPct val="50000"/>
              </a:spcBef>
              <a:buSzPct val="75000"/>
              <a:buFont typeface="Wingdings" panose="05000000000000000000" pitchFamily="2" charset="2"/>
              <a:buChar char="§"/>
              <a:defRPr/>
            </a:pPr>
            <a:r>
              <a:rPr lang="en-GB" altLang="fr-FR" sz="2000" dirty="0">
                <a:solidFill>
                  <a:srgbClr val="000000"/>
                </a:solidFill>
                <a:latin typeface="Cambria" panose="02040503050406030204" pitchFamily="18" charset="0"/>
                <a:ea typeface="Cambria" panose="02040503050406030204" pitchFamily="18" charset="0"/>
              </a:rPr>
              <a:t>Traffic loads may be taken from the code for existing structures as a function of the road type, bridge type and dimensions (SIA 269/1:2011)</a:t>
            </a:r>
          </a:p>
          <a:p>
            <a:pPr marL="285750" indent="-285750">
              <a:lnSpc>
                <a:spcPct val="90000"/>
              </a:lnSpc>
              <a:spcBef>
                <a:spcPct val="50000"/>
              </a:spcBef>
              <a:buSzPct val="75000"/>
              <a:buFont typeface="Wingdings" panose="05000000000000000000" pitchFamily="2" charset="2"/>
              <a:buChar char="§"/>
              <a:defRPr/>
            </a:pPr>
            <a:endParaRPr lang="en-GB" altLang="fr-FR" sz="200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SzPct val="75000"/>
              <a:buFont typeface="Monotype Sorts" pitchFamily="2" charset="2"/>
              <a:buNone/>
              <a:defRPr/>
            </a:pPr>
            <a:r>
              <a:rPr lang="en-GB" altLang="fr-FR" sz="2000" dirty="0">
                <a:solidFill>
                  <a:srgbClr val="C00000"/>
                </a:solidFill>
                <a:latin typeface="Cambria" panose="02040503050406030204" pitchFamily="18" charset="0"/>
                <a:ea typeface="Cambria" panose="02040503050406030204" pitchFamily="18" charset="0"/>
              </a:rPr>
              <a:t>LoA III</a:t>
            </a:r>
          </a:p>
          <a:p>
            <a:pPr marL="285750" indent="-285750">
              <a:lnSpc>
                <a:spcPct val="90000"/>
              </a:lnSpc>
              <a:spcBef>
                <a:spcPct val="50000"/>
              </a:spcBef>
              <a:buSzPct val="75000"/>
              <a:buFont typeface="Wingdings" panose="05000000000000000000" pitchFamily="2" charset="2"/>
              <a:buChar char="§"/>
              <a:defRPr/>
            </a:pPr>
            <a:r>
              <a:rPr lang="en-GB" altLang="fr-FR" sz="2000" i="1" dirty="0" err="1">
                <a:latin typeface="Symbol" panose="05050102010706020507" pitchFamily="18" charset="2"/>
                <a:ea typeface="Cambria" panose="02040503050406030204" pitchFamily="18" charset="0"/>
              </a:rPr>
              <a:t>g</a:t>
            </a:r>
            <a:r>
              <a:rPr lang="en-GB" altLang="fr-FR" sz="2000" baseline="-25000" dirty="0" err="1">
                <a:solidFill>
                  <a:srgbClr val="000000"/>
                </a:solidFill>
                <a:latin typeface="Cambria" panose="02040503050406030204" pitchFamily="18" charset="0"/>
                <a:ea typeface="Cambria" panose="02040503050406030204" pitchFamily="18" charset="0"/>
              </a:rPr>
              <a:t>G</a:t>
            </a:r>
            <a:r>
              <a:rPr lang="en-GB" altLang="fr-FR" sz="2000" dirty="0">
                <a:solidFill>
                  <a:srgbClr val="000000"/>
                </a:solidFill>
                <a:latin typeface="Cambria" panose="02040503050406030204" pitchFamily="18" charset="0"/>
                <a:ea typeface="Cambria" panose="02040503050406030204" pitchFamily="18" charset="0"/>
              </a:rPr>
              <a:t> can be determined by a reliability analysis and measured dimensions</a:t>
            </a:r>
          </a:p>
          <a:p>
            <a:pPr marL="285750" indent="-285750">
              <a:lnSpc>
                <a:spcPct val="90000"/>
              </a:lnSpc>
              <a:spcBef>
                <a:spcPct val="50000"/>
              </a:spcBef>
              <a:buSzPct val="75000"/>
              <a:buFont typeface="Wingdings" panose="05000000000000000000" pitchFamily="2" charset="2"/>
              <a:buChar char="§"/>
              <a:defRPr/>
            </a:pPr>
            <a:r>
              <a:rPr lang="en-GB" altLang="fr-FR" sz="2000" dirty="0">
                <a:solidFill>
                  <a:srgbClr val="000000"/>
                </a:solidFill>
                <a:latin typeface="Cambria" panose="02040503050406030204" pitchFamily="18" charset="0"/>
                <a:ea typeface="Cambria" panose="02040503050406030204" pitchFamily="18" charset="0"/>
              </a:rPr>
              <a:t>Traffic loads can be determined by measurements (Weight in Motion) and reliability analysis</a:t>
            </a:r>
            <a:endParaRPr lang="en-GB" altLang="fr-FR" sz="2000" dirty="0">
              <a:latin typeface="Cambria" panose="02040503050406030204" pitchFamily="18" charset="0"/>
              <a:ea typeface="Cambria" panose="02040503050406030204" pitchFamily="18" charset="0"/>
            </a:endParaRPr>
          </a:p>
          <a:p>
            <a:pPr>
              <a:lnSpc>
                <a:spcPct val="90000"/>
              </a:lnSpc>
              <a:spcBef>
                <a:spcPct val="50000"/>
              </a:spcBef>
              <a:buSzPct val="75000"/>
              <a:buFont typeface="Monotype Sorts" pitchFamily="2" charset="2"/>
              <a:buNone/>
              <a:defRPr/>
            </a:pPr>
            <a:endParaRPr lang="en-GB" altLang="fr-FR" sz="2000" dirty="0">
              <a:latin typeface="Cambria" panose="02040503050406030204" pitchFamily="18" charset="0"/>
              <a:ea typeface="Cambria" panose="020405030504060302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278B611-020C-6914-F000-D61A18C97040}"/>
              </a:ext>
            </a:extLst>
          </p:cNvPr>
          <p:cNvSpPr>
            <a:spLocks noGrp="1" noChangeArrowheads="1"/>
          </p:cNvSpPr>
          <p:nvPr>
            <p:ph type="title"/>
          </p:nvPr>
        </p:nvSpPr>
        <p:spPr>
          <a:xfrm>
            <a:off x="172720" y="333376"/>
            <a:ext cx="7218681" cy="792163"/>
          </a:xfrm>
        </p:spPr>
        <p:txBody>
          <a:bodyPr/>
          <a:lstStyle/>
          <a:p>
            <a:r>
              <a:rPr lang="en-GB" altLang="fr-FR" dirty="0" err="1"/>
              <a:t>LoAA</a:t>
            </a:r>
            <a:r>
              <a:rPr lang="en-GB" altLang="fr-FR" dirty="0"/>
              <a:t>, Actions and related partial factors</a:t>
            </a:r>
            <a:br>
              <a:rPr lang="en-GB" altLang="fr-FR" dirty="0"/>
            </a:br>
            <a:r>
              <a:rPr lang="en-GB" altLang="fr-FR" dirty="0">
                <a:solidFill>
                  <a:srgbClr val="C00000"/>
                </a:solidFill>
              </a:rPr>
              <a:t>LoA I</a:t>
            </a:r>
            <a:r>
              <a:rPr lang="en-GB" altLang="fr-FR" dirty="0"/>
              <a:t>, traffic loads for new bridges (SIA 261)</a:t>
            </a:r>
          </a:p>
        </p:txBody>
      </p:sp>
      <p:pic>
        <p:nvPicPr>
          <p:cNvPr id="21507" name="Picture 2">
            <a:extLst>
              <a:ext uri="{FF2B5EF4-FFF2-40B4-BE49-F238E27FC236}">
                <a16:creationId xmlns:a16="http://schemas.microsoft.com/office/drawing/2014/main" id="{D2ADDD56-4C35-8DED-F42C-060266764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196976"/>
            <a:ext cx="5545137" cy="502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21508" name="Rectangle 4">
            <a:extLst>
              <a:ext uri="{FF2B5EF4-FFF2-40B4-BE49-F238E27FC236}">
                <a16:creationId xmlns:a16="http://schemas.microsoft.com/office/drawing/2014/main" id="{6D75156B-F3FC-51F2-28C7-E54F6DB2847B}"/>
              </a:ext>
            </a:extLst>
          </p:cNvPr>
          <p:cNvSpPr>
            <a:spLocks noChangeArrowheads="1"/>
          </p:cNvSpPr>
          <p:nvPr/>
        </p:nvSpPr>
        <p:spPr bwMode="auto">
          <a:xfrm>
            <a:off x="8434389" y="2708276"/>
            <a:ext cx="15192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a:t>EN 1991-2:2003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840E3ED-63E2-876F-6F44-F2EE1059737B}"/>
              </a:ext>
            </a:extLst>
          </p:cNvPr>
          <p:cNvSpPr>
            <a:spLocks noGrp="1" noChangeArrowheads="1"/>
          </p:cNvSpPr>
          <p:nvPr>
            <p:ph type="title"/>
          </p:nvPr>
        </p:nvSpPr>
        <p:spPr>
          <a:xfrm>
            <a:off x="182880" y="333376"/>
            <a:ext cx="7208521" cy="792163"/>
          </a:xfrm>
        </p:spPr>
        <p:txBody>
          <a:bodyPr>
            <a:normAutofit/>
          </a:bodyPr>
          <a:lstStyle/>
          <a:p>
            <a:r>
              <a:rPr lang="en-GB" altLang="fr-FR" dirty="0" err="1"/>
              <a:t>LoAA</a:t>
            </a:r>
            <a:r>
              <a:rPr lang="en-GB" altLang="fr-FR" dirty="0"/>
              <a:t>, Actions and related partial factors</a:t>
            </a:r>
            <a:br>
              <a:rPr lang="en-GB" altLang="fr-FR" dirty="0"/>
            </a:br>
            <a:r>
              <a:rPr lang="en-GB" altLang="fr-FR" dirty="0">
                <a:solidFill>
                  <a:srgbClr val="C00000"/>
                </a:solidFill>
              </a:rPr>
              <a:t>LoA II</a:t>
            </a:r>
            <a:r>
              <a:rPr lang="en-GB" altLang="fr-FR" dirty="0"/>
              <a:t>, traffic loads for existing bridges (SIA 269/1)</a:t>
            </a:r>
          </a:p>
        </p:txBody>
      </p:sp>
      <p:sp>
        <p:nvSpPr>
          <p:cNvPr id="22531" name="Rectangle 2">
            <a:extLst>
              <a:ext uri="{FF2B5EF4-FFF2-40B4-BE49-F238E27FC236}">
                <a16:creationId xmlns:a16="http://schemas.microsoft.com/office/drawing/2014/main" id="{C6A3EE4F-3962-E4C8-5115-B8A9DB01DEDC}"/>
              </a:ext>
            </a:extLst>
          </p:cNvPr>
          <p:cNvSpPr>
            <a:spLocks noChangeArrowheads="1"/>
          </p:cNvSpPr>
          <p:nvPr/>
        </p:nvSpPr>
        <p:spPr bwMode="auto">
          <a:xfrm>
            <a:off x="1774826" y="5873751"/>
            <a:ext cx="51847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US" altLang="fr-FR" sz="1200">
                <a:solidFill>
                  <a:srgbClr val="000000"/>
                </a:solidFill>
              </a:rPr>
              <a:t>Source:   T. Meystre, M. Hirt,</a:t>
            </a:r>
            <a:r>
              <a:rPr lang="fr-FR" altLang="fr-FR" sz="1200">
                <a:solidFill>
                  <a:srgbClr val="000000"/>
                </a:solidFill>
              </a:rPr>
              <a:t> Evaluation de ponts routiers existants avec un modèle de charge de trafic actualisé</a:t>
            </a:r>
            <a:r>
              <a:rPr lang="en-US" altLang="fr-FR" sz="1200">
                <a:solidFill>
                  <a:srgbClr val="000000"/>
                </a:solidFill>
              </a:rPr>
              <a:t>, FEDRO Documentation, 2006</a:t>
            </a:r>
            <a:endParaRPr lang="de-CH" altLang="fr-FR" sz="1200">
              <a:solidFill>
                <a:srgbClr val="000000"/>
              </a:solidFill>
            </a:endParaRPr>
          </a:p>
        </p:txBody>
      </p:sp>
      <p:pic>
        <p:nvPicPr>
          <p:cNvPr id="22532" name="Picture 2">
            <a:extLst>
              <a:ext uri="{FF2B5EF4-FFF2-40B4-BE49-F238E27FC236}">
                <a16:creationId xmlns:a16="http://schemas.microsoft.com/office/drawing/2014/main" id="{C978F8DC-A802-41B6-3B02-BB8ABCE93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64" y="1216025"/>
            <a:ext cx="4886325" cy="300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22533" name="Text Box 6">
            <a:extLst>
              <a:ext uri="{FF2B5EF4-FFF2-40B4-BE49-F238E27FC236}">
                <a16:creationId xmlns:a16="http://schemas.microsoft.com/office/drawing/2014/main" id="{DECF73AB-5651-50F3-E52D-4DA85631F5C7}"/>
              </a:ext>
            </a:extLst>
          </p:cNvPr>
          <p:cNvSpPr txBox="1">
            <a:spLocks noChangeArrowheads="1"/>
          </p:cNvSpPr>
          <p:nvPr/>
        </p:nvSpPr>
        <p:spPr bwMode="auto">
          <a:xfrm>
            <a:off x="1914525" y="1703389"/>
            <a:ext cx="389413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Wingdings" panose="05000000000000000000" pitchFamily="2" charset="2"/>
              <a:buChar char="§"/>
            </a:pPr>
            <a:r>
              <a:rPr lang="en-GB" altLang="fr-FR">
                <a:solidFill>
                  <a:srgbClr val="000000"/>
                </a:solidFill>
              </a:rPr>
              <a:t>Load model for typical bridge systems</a:t>
            </a:r>
          </a:p>
        </p:txBody>
      </p:sp>
      <p:pic>
        <p:nvPicPr>
          <p:cNvPr id="22534" name="Picture 3">
            <a:extLst>
              <a:ext uri="{FF2B5EF4-FFF2-40B4-BE49-F238E27FC236}">
                <a16:creationId xmlns:a16="http://schemas.microsoft.com/office/drawing/2014/main" id="{498A9848-1B81-D231-67DD-BF3A326F6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4300539"/>
            <a:ext cx="5683250" cy="129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97F1D486-3E19-6BB5-3A21-8BD7647FC2C6}"/>
              </a:ext>
            </a:extLst>
          </p:cNvPr>
          <p:cNvSpPr>
            <a:spLocks noChangeArrowheads="1"/>
          </p:cNvSpPr>
          <p:nvPr/>
        </p:nvSpPr>
        <p:spPr bwMode="auto">
          <a:xfrm>
            <a:off x="8543926" y="0"/>
            <a:ext cx="2016125" cy="313932"/>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3555" name="Rectangle 2">
            <a:extLst>
              <a:ext uri="{FF2B5EF4-FFF2-40B4-BE49-F238E27FC236}">
                <a16:creationId xmlns:a16="http://schemas.microsoft.com/office/drawing/2014/main" id="{AFD64D54-39CB-B12F-1187-DEDC0456D904}"/>
              </a:ext>
            </a:extLst>
          </p:cNvPr>
          <p:cNvSpPr>
            <a:spLocks noGrp="1" noChangeArrowheads="1"/>
          </p:cNvSpPr>
          <p:nvPr>
            <p:ph type="title"/>
          </p:nvPr>
        </p:nvSpPr>
        <p:spPr>
          <a:xfrm>
            <a:off x="193040" y="333376"/>
            <a:ext cx="10367011" cy="792163"/>
          </a:xfrm>
        </p:spPr>
        <p:txBody>
          <a:bodyPr/>
          <a:lstStyle/>
          <a:p>
            <a:r>
              <a:rPr lang="en-GB" altLang="fr-FR" dirty="0" err="1"/>
              <a:t>LoAA</a:t>
            </a:r>
            <a:r>
              <a:rPr lang="en-GB" altLang="fr-FR" dirty="0"/>
              <a:t>, Actions and related partial factors</a:t>
            </a:r>
            <a:br>
              <a:rPr lang="en-GB" altLang="fr-FR" dirty="0"/>
            </a:br>
            <a:r>
              <a:rPr lang="en-GB" altLang="fr-FR" dirty="0">
                <a:solidFill>
                  <a:srgbClr val="C00000"/>
                </a:solidFill>
              </a:rPr>
              <a:t>LoA III</a:t>
            </a:r>
            <a:r>
              <a:rPr lang="en-GB" altLang="fr-FR" dirty="0"/>
              <a:t>, refined calculation of traffic loads based on traffic measurements</a:t>
            </a:r>
          </a:p>
        </p:txBody>
      </p:sp>
      <p:sp>
        <p:nvSpPr>
          <p:cNvPr id="23556" name="Rectangle 2">
            <a:extLst>
              <a:ext uri="{FF2B5EF4-FFF2-40B4-BE49-F238E27FC236}">
                <a16:creationId xmlns:a16="http://schemas.microsoft.com/office/drawing/2014/main" id="{A8D1D2C2-F7F9-BF0D-B38F-C49134025809}"/>
              </a:ext>
            </a:extLst>
          </p:cNvPr>
          <p:cNvSpPr>
            <a:spLocks noChangeArrowheads="1"/>
          </p:cNvSpPr>
          <p:nvPr/>
        </p:nvSpPr>
        <p:spPr bwMode="auto">
          <a:xfrm>
            <a:off x="1774826" y="5873751"/>
            <a:ext cx="51847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US" altLang="fr-FR" sz="1200">
                <a:solidFill>
                  <a:srgbClr val="000000"/>
                </a:solidFill>
              </a:rPr>
              <a:t>Source:   T. Meystre, M. Hirt,</a:t>
            </a:r>
            <a:r>
              <a:rPr lang="fr-FR" altLang="fr-FR" sz="1200">
                <a:solidFill>
                  <a:srgbClr val="000000"/>
                </a:solidFill>
              </a:rPr>
              <a:t> Evaluation de ponts routiers existants avec un modèle de charge de trafic actualisé</a:t>
            </a:r>
            <a:r>
              <a:rPr lang="en-US" altLang="fr-FR" sz="1200">
                <a:solidFill>
                  <a:srgbClr val="000000"/>
                </a:solidFill>
              </a:rPr>
              <a:t>, FEDRO Documentation, 2006</a:t>
            </a:r>
            <a:endParaRPr lang="de-CH" altLang="fr-FR" sz="1200">
              <a:solidFill>
                <a:srgbClr val="000000"/>
              </a:solidFill>
            </a:endParaRPr>
          </a:p>
        </p:txBody>
      </p:sp>
      <p:pic>
        <p:nvPicPr>
          <p:cNvPr id="23557" name="Picture 2">
            <a:extLst>
              <a:ext uri="{FF2B5EF4-FFF2-40B4-BE49-F238E27FC236}">
                <a16:creationId xmlns:a16="http://schemas.microsoft.com/office/drawing/2014/main" id="{55232D1D-A733-8538-D4BE-378B49055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519239"/>
            <a:ext cx="80010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A56DD99-DE63-CE11-CDC6-E61011B2FA8B}"/>
              </a:ext>
            </a:extLst>
          </p:cNvPr>
          <p:cNvSpPr>
            <a:spLocks noGrp="1" noChangeArrowheads="1"/>
          </p:cNvSpPr>
          <p:nvPr>
            <p:ph type="title"/>
          </p:nvPr>
        </p:nvSpPr>
        <p:spPr>
          <a:xfrm>
            <a:off x="243840" y="77787"/>
            <a:ext cx="10566400" cy="792163"/>
          </a:xfrm>
        </p:spPr>
        <p:txBody>
          <a:bodyPr/>
          <a:lstStyle/>
          <a:p>
            <a:r>
              <a:rPr lang="en-GB" altLang="fr-FR" dirty="0" err="1"/>
              <a:t>LoAA</a:t>
            </a:r>
            <a:r>
              <a:rPr lang="en-GB" altLang="fr-FR" dirty="0"/>
              <a:t>, Actions and related partial factors: LoA III, refined calculation of traffic loads</a:t>
            </a:r>
          </a:p>
        </p:txBody>
      </p:sp>
      <p:sp>
        <p:nvSpPr>
          <p:cNvPr id="24579" name="Rectangle 2">
            <a:extLst>
              <a:ext uri="{FF2B5EF4-FFF2-40B4-BE49-F238E27FC236}">
                <a16:creationId xmlns:a16="http://schemas.microsoft.com/office/drawing/2014/main" id="{0EB097B0-CC30-6F11-6072-806B0975062B}"/>
              </a:ext>
            </a:extLst>
          </p:cNvPr>
          <p:cNvSpPr>
            <a:spLocks noChangeArrowheads="1"/>
          </p:cNvSpPr>
          <p:nvPr/>
        </p:nvSpPr>
        <p:spPr bwMode="auto">
          <a:xfrm>
            <a:off x="1774826" y="5873751"/>
            <a:ext cx="51847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US" altLang="fr-FR" sz="1200">
                <a:solidFill>
                  <a:srgbClr val="000000"/>
                </a:solidFill>
              </a:rPr>
              <a:t>Source:   T. Meystre, M. Hirt,</a:t>
            </a:r>
            <a:r>
              <a:rPr lang="fr-FR" altLang="fr-FR" sz="1200">
                <a:solidFill>
                  <a:srgbClr val="000000"/>
                </a:solidFill>
              </a:rPr>
              <a:t> Evaluation de ponts routiers existants avec un modèle de charge de trafic actualisé</a:t>
            </a:r>
            <a:r>
              <a:rPr lang="en-US" altLang="fr-FR" sz="1200">
                <a:solidFill>
                  <a:srgbClr val="000000"/>
                </a:solidFill>
              </a:rPr>
              <a:t>, FEDRO Documentation, 2006</a:t>
            </a:r>
            <a:endParaRPr lang="de-CH" altLang="fr-FR" sz="1200">
              <a:solidFill>
                <a:srgbClr val="000000"/>
              </a:solidFill>
            </a:endParaRPr>
          </a:p>
        </p:txBody>
      </p:sp>
      <p:pic>
        <p:nvPicPr>
          <p:cNvPr id="24580" name="Picture 2">
            <a:extLst>
              <a:ext uri="{FF2B5EF4-FFF2-40B4-BE49-F238E27FC236}">
                <a16:creationId xmlns:a16="http://schemas.microsoft.com/office/drawing/2014/main" id="{C90891BA-D7DE-30A5-670C-159329468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96975"/>
            <a:ext cx="6762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24581" name="Picture 4">
            <a:extLst>
              <a:ext uri="{FF2B5EF4-FFF2-40B4-BE49-F238E27FC236}">
                <a16:creationId xmlns:a16="http://schemas.microsoft.com/office/drawing/2014/main" id="{79F67C30-CF7F-A503-1794-0AC2C83D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3530601"/>
            <a:ext cx="4032250"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24582" name="Picture 5">
            <a:extLst>
              <a:ext uri="{FF2B5EF4-FFF2-40B4-BE49-F238E27FC236}">
                <a16:creationId xmlns:a16="http://schemas.microsoft.com/office/drawing/2014/main" id="{1B6351D9-A622-C3A5-46C5-62AAC2410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1" y="3452814"/>
            <a:ext cx="4175125" cy="217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0C9A3637-F3DC-0B1C-58EF-35DC889232F2}"/>
              </a:ext>
            </a:extLst>
          </p:cNvPr>
          <p:cNvSpPr>
            <a:spLocks noChangeArrowheads="1"/>
          </p:cNvSpPr>
          <p:nvPr/>
        </p:nvSpPr>
        <p:spPr bwMode="auto">
          <a:xfrm>
            <a:off x="1774826" y="5873751"/>
            <a:ext cx="51847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US" altLang="fr-FR" sz="1200">
                <a:solidFill>
                  <a:srgbClr val="000000"/>
                </a:solidFill>
              </a:rPr>
              <a:t>Source:   T. Meystre, M. Hirt,</a:t>
            </a:r>
            <a:r>
              <a:rPr lang="fr-FR" altLang="fr-FR" sz="1200">
                <a:solidFill>
                  <a:srgbClr val="000000"/>
                </a:solidFill>
              </a:rPr>
              <a:t> Evaluation de ponts routiers existants avec un modèle de charge de trafic actualisé</a:t>
            </a:r>
            <a:r>
              <a:rPr lang="en-US" altLang="fr-FR" sz="1200">
                <a:solidFill>
                  <a:srgbClr val="000000"/>
                </a:solidFill>
              </a:rPr>
              <a:t>, FEDRO Documentation, 2006</a:t>
            </a:r>
            <a:endParaRPr lang="de-CH" altLang="fr-FR" sz="1200">
              <a:solidFill>
                <a:srgbClr val="000000"/>
              </a:solidFill>
            </a:endParaRPr>
          </a:p>
        </p:txBody>
      </p:sp>
      <p:pic>
        <p:nvPicPr>
          <p:cNvPr id="25604" name="Picture 2">
            <a:extLst>
              <a:ext uri="{FF2B5EF4-FFF2-40B4-BE49-F238E27FC236}">
                <a16:creationId xmlns:a16="http://schemas.microsoft.com/office/drawing/2014/main" id="{63ACA220-F269-72C3-D195-054869104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13" y="1412875"/>
            <a:ext cx="6361112" cy="133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25605" name="Picture 3">
            <a:extLst>
              <a:ext uri="{FF2B5EF4-FFF2-40B4-BE49-F238E27FC236}">
                <a16:creationId xmlns:a16="http://schemas.microsoft.com/office/drawing/2014/main" id="{A7A2F95C-49A5-5D85-B010-CE66DCDD2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3068639"/>
            <a:ext cx="5008563" cy="232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3" name="Title 2">
            <a:extLst>
              <a:ext uri="{FF2B5EF4-FFF2-40B4-BE49-F238E27FC236}">
                <a16:creationId xmlns:a16="http://schemas.microsoft.com/office/drawing/2014/main" id="{0E559903-C6B2-AF3F-D624-196752E790B8}"/>
              </a:ext>
            </a:extLst>
          </p:cNvPr>
          <p:cNvSpPr>
            <a:spLocks noGrp="1"/>
          </p:cNvSpPr>
          <p:nvPr>
            <p:ph type="title"/>
          </p:nvPr>
        </p:nvSpPr>
        <p:spPr/>
        <p:txBody>
          <a:bodyPr/>
          <a:lstStyle/>
          <a:p>
            <a:r>
              <a:rPr lang="en-GB" altLang="fr-FR" dirty="0" err="1"/>
              <a:t>LoAA</a:t>
            </a:r>
            <a:r>
              <a:rPr lang="en-GB" altLang="fr-FR" dirty="0"/>
              <a:t>, Actions and related partial factors: LoA III, refined calculation of traffic loads</a:t>
            </a:r>
            <a:endParaRPr lang="fr-CH"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47F5-0E36-EF43-B238-3DC36C2451DA}"/>
            </a:ext>
          </a:extLst>
        </p:cNvPr>
        <p:cNvGrpSpPr/>
        <p:nvPr/>
      </p:nvGrpSpPr>
      <p:grpSpPr>
        <a:xfrm>
          <a:off x="0" y="0"/>
          <a:ext cx="0" cy="0"/>
          <a:chOff x="0" y="0"/>
          <a:chExt cx="0" cy="0"/>
        </a:xfrm>
      </p:grpSpPr>
      <p:sp>
        <p:nvSpPr>
          <p:cNvPr id="5129" name="Rectangle 13">
            <a:extLst>
              <a:ext uri="{FF2B5EF4-FFF2-40B4-BE49-F238E27FC236}">
                <a16:creationId xmlns:a16="http://schemas.microsoft.com/office/drawing/2014/main" id="{28761CC0-040F-C6CB-6481-30379B18D794}"/>
              </a:ext>
            </a:extLst>
          </p:cNvPr>
          <p:cNvSpPr>
            <a:spLocks noChangeArrowheads="1"/>
          </p:cNvSpPr>
          <p:nvPr/>
        </p:nvSpPr>
        <p:spPr bwMode="auto">
          <a:xfrm>
            <a:off x="8534400" y="2336905"/>
            <a:ext cx="3058160" cy="22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en-US" sz="1800" b="1" dirty="0">
                <a:latin typeface="Cambria" panose="02040503050406030204" pitchFamily="18" charset="0"/>
                <a:ea typeface="Cambria" panose="02040503050406030204" pitchFamily="18" charset="0"/>
              </a:rPr>
              <a:t>Population of Switzerland:</a:t>
            </a:r>
          </a:p>
          <a:p>
            <a:pPr>
              <a:lnSpc>
                <a:spcPct val="90000"/>
              </a:lnSpc>
              <a:spcBef>
                <a:spcPct val="5000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 ∽ 9 million inhabitants </a:t>
            </a:r>
          </a:p>
          <a:p>
            <a:pPr>
              <a:lnSpc>
                <a:spcPct val="90000"/>
              </a:lnSpc>
              <a:spcBef>
                <a:spcPct val="5000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 4.2% of Brazil) </a:t>
            </a:r>
          </a:p>
          <a:p>
            <a:pPr>
              <a:lnSpc>
                <a:spcPct val="90000"/>
              </a:lnSpc>
              <a:spcBef>
                <a:spcPct val="50000"/>
              </a:spcBef>
              <a:buSzPct val="75000"/>
              <a:buFont typeface="Monotype Sorts" pitchFamily="2" charset="2"/>
              <a:buNone/>
            </a:pPr>
            <a:r>
              <a:rPr lang="en-GB" altLang="en-US" sz="1800" b="1" dirty="0">
                <a:latin typeface="Cambria" panose="02040503050406030204" pitchFamily="18" charset="0"/>
                <a:ea typeface="Cambria" panose="02040503050406030204" pitchFamily="18" charset="0"/>
              </a:rPr>
              <a:t>Area of Switzerland:</a:t>
            </a:r>
          </a:p>
          <a:p>
            <a:pPr>
              <a:lnSpc>
                <a:spcPct val="90000"/>
              </a:lnSpc>
              <a:spcBef>
                <a:spcPct val="5000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 40 000 km2</a:t>
            </a:r>
          </a:p>
          <a:p>
            <a:pPr>
              <a:lnSpc>
                <a:spcPct val="90000"/>
              </a:lnSpc>
              <a:spcBef>
                <a:spcPct val="5000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 0.5% of Brazil)</a:t>
            </a:r>
          </a:p>
        </p:txBody>
      </p:sp>
      <p:pic>
        <p:nvPicPr>
          <p:cNvPr id="3" name="Picture 2">
            <a:extLst>
              <a:ext uri="{FF2B5EF4-FFF2-40B4-BE49-F238E27FC236}">
                <a16:creationId xmlns:a16="http://schemas.microsoft.com/office/drawing/2014/main" id="{3F657097-A2D6-0D3D-C2C0-50ECCA3FFCA5}"/>
              </a:ext>
            </a:extLst>
          </p:cNvPr>
          <p:cNvPicPr>
            <a:picLocks noChangeAspect="1"/>
          </p:cNvPicPr>
          <p:nvPr/>
        </p:nvPicPr>
        <p:blipFill>
          <a:blip r:embed="rId2"/>
          <a:stretch>
            <a:fillRect/>
          </a:stretch>
        </p:blipFill>
        <p:spPr>
          <a:xfrm>
            <a:off x="0" y="0"/>
            <a:ext cx="8158480" cy="6198434"/>
          </a:xfrm>
          <a:prstGeom prst="rect">
            <a:avLst/>
          </a:prstGeom>
        </p:spPr>
      </p:pic>
      <p:sp>
        <p:nvSpPr>
          <p:cNvPr id="5" name="Title 4">
            <a:extLst>
              <a:ext uri="{FF2B5EF4-FFF2-40B4-BE49-F238E27FC236}">
                <a16:creationId xmlns:a16="http://schemas.microsoft.com/office/drawing/2014/main" id="{C29F76E7-6A31-7C1A-5A44-7E27F80AE4E0}"/>
              </a:ext>
            </a:extLst>
          </p:cNvPr>
          <p:cNvSpPr>
            <a:spLocks noGrp="1"/>
          </p:cNvSpPr>
          <p:nvPr>
            <p:ph type="title"/>
          </p:nvPr>
        </p:nvSpPr>
        <p:spPr/>
        <p:txBody>
          <a:bodyPr/>
          <a:lstStyle/>
          <a:p>
            <a:endParaRPr lang="fr-CH"/>
          </a:p>
        </p:txBody>
      </p:sp>
      <p:sp>
        <p:nvSpPr>
          <p:cNvPr id="9" name="TextBox 8">
            <a:extLst>
              <a:ext uri="{FF2B5EF4-FFF2-40B4-BE49-F238E27FC236}">
                <a16:creationId xmlns:a16="http://schemas.microsoft.com/office/drawing/2014/main" id="{8ABB9152-BC0A-EDF5-046A-2EAA2BF8EA5F}"/>
              </a:ext>
            </a:extLst>
          </p:cNvPr>
          <p:cNvSpPr txBox="1"/>
          <p:nvPr/>
        </p:nvSpPr>
        <p:spPr>
          <a:xfrm>
            <a:off x="2997200" y="3507697"/>
            <a:ext cx="802640" cy="369332"/>
          </a:xfrm>
          <a:prstGeom prst="rect">
            <a:avLst/>
          </a:prstGeom>
          <a:noFill/>
        </p:spPr>
        <p:txBody>
          <a:bodyPr wrap="square">
            <a:spAutoFit/>
          </a:bodyPr>
          <a:lstStyle/>
          <a:p>
            <a:r>
              <a:rPr lang="pt-BR" b="1" noProof="0" dirty="0">
                <a:solidFill>
                  <a:srgbClr val="C00000"/>
                </a:solidFill>
                <a:latin typeface="Arial Narrow" panose="020B0606020202030204" pitchFamily="34" charset="0"/>
              </a:rPr>
              <a:t>Suiça</a:t>
            </a:r>
          </a:p>
        </p:txBody>
      </p:sp>
    </p:spTree>
    <p:extLst>
      <p:ext uri="{BB962C8B-B14F-4D97-AF65-F5344CB8AC3E}">
        <p14:creationId xmlns:p14="http://schemas.microsoft.com/office/powerpoint/2010/main" val="1991633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62C2A6D4-DFD5-8E89-458B-1E2F99BCE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404938"/>
            <a:ext cx="61214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26628" name="Picture 2">
            <a:extLst>
              <a:ext uri="{FF2B5EF4-FFF2-40B4-BE49-F238E27FC236}">
                <a16:creationId xmlns:a16="http://schemas.microsoft.com/office/drawing/2014/main" id="{911DFB56-60C9-B955-8D7C-DB5BD6EF8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4005263"/>
            <a:ext cx="8896350" cy="203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26629" name="Rectangle 1">
            <a:extLst>
              <a:ext uri="{FF2B5EF4-FFF2-40B4-BE49-F238E27FC236}">
                <a16:creationId xmlns:a16="http://schemas.microsoft.com/office/drawing/2014/main" id="{B4E28852-BF51-42BD-961C-A299C1D6BAE2}"/>
              </a:ext>
            </a:extLst>
          </p:cNvPr>
          <p:cNvSpPr>
            <a:spLocks noChangeArrowheads="1"/>
          </p:cNvSpPr>
          <p:nvPr/>
        </p:nvSpPr>
        <p:spPr bwMode="auto">
          <a:xfrm>
            <a:off x="8183562" y="1547814"/>
            <a:ext cx="31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100000"/>
              </a:lnSpc>
              <a:spcBef>
                <a:spcPct val="0"/>
              </a:spcBef>
              <a:buFontTx/>
              <a:buNone/>
            </a:pPr>
            <a:r>
              <a:rPr lang="en-GB" altLang="fr-FR" sz="1800" dirty="0">
                <a:solidFill>
                  <a:srgbClr val="000000"/>
                </a:solidFill>
                <a:latin typeface="Cambria" panose="02040503050406030204" pitchFamily="18" charset="0"/>
                <a:ea typeface="Cambria" panose="02040503050406030204" pitchFamily="18" charset="0"/>
              </a:rPr>
              <a:t>Nominally 8x12 = </a:t>
            </a:r>
            <a:r>
              <a:rPr lang="en-GB" altLang="fr-FR" sz="2400" dirty="0">
                <a:solidFill>
                  <a:srgbClr val="C00000"/>
                </a:solidFill>
                <a:latin typeface="Cambria" panose="02040503050406030204" pitchFamily="18" charset="0"/>
                <a:ea typeface="Cambria" panose="02040503050406030204" pitchFamily="18" charset="0"/>
              </a:rPr>
              <a:t>96 t</a:t>
            </a:r>
          </a:p>
          <a:p>
            <a:pPr algn="ctr">
              <a:lnSpc>
                <a:spcPct val="100000"/>
              </a:lnSpc>
              <a:spcBef>
                <a:spcPct val="0"/>
              </a:spcBef>
              <a:buFontTx/>
              <a:buNone/>
            </a:pPr>
            <a:r>
              <a:rPr lang="en-GB" altLang="en-US" sz="1800" dirty="0">
                <a:solidFill>
                  <a:srgbClr val="000000"/>
                </a:solidFill>
                <a:latin typeface="Cambria" panose="02040503050406030204" pitchFamily="18" charset="0"/>
                <a:ea typeface="Cambria" panose="02040503050406030204" pitchFamily="18" charset="0"/>
              </a:rPr>
              <a:t>but significant scatter has been observed since some vehicles circulate with counterweights</a:t>
            </a:r>
            <a:endParaRPr lang="en-GB" altLang="en-US" sz="1800" dirty="0">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DA58BAE0-4985-F506-D433-357081242C6B}"/>
              </a:ext>
            </a:extLst>
          </p:cNvPr>
          <p:cNvSpPr>
            <a:spLocks noGrp="1"/>
          </p:cNvSpPr>
          <p:nvPr>
            <p:ph type="title"/>
          </p:nvPr>
        </p:nvSpPr>
        <p:spPr/>
        <p:txBody>
          <a:bodyPr/>
          <a:lstStyle/>
          <a:p>
            <a:r>
              <a:rPr lang="en-GB" altLang="fr-FR" dirty="0" err="1"/>
              <a:t>LoAA</a:t>
            </a:r>
            <a:r>
              <a:rPr lang="en-GB" altLang="fr-FR" dirty="0"/>
              <a:t>, Actions and related partial factors: Exceptional transports</a:t>
            </a:r>
            <a:endParaRPr lang="fr-CH" dirty="0"/>
          </a:p>
        </p:txBody>
      </p:sp>
      <p:sp>
        <p:nvSpPr>
          <p:cNvPr id="5" name="TextBox 4">
            <a:extLst>
              <a:ext uri="{FF2B5EF4-FFF2-40B4-BE49-F238E27FC236}">
                <a16:creationId xmlns:a16="http://schemas.microsoft.com/office/drawing/2014/main" id="{056F9CDF-7B8A-B2F0-37AD-8208EF2A1039}"/>
              </a:ext>
            </a:extLst>
          </p:cNvPr>
          <p:cNvSpPr txBox="1"/>
          <p:nvPr/>
        </p:nvSpPr>
        <p:spPr>
          <a:xfrm>
            <a:off x="10749279" y="4691688"/>
            <a:ext cx="1259840" cy="461665"/>
          </a:xfrm>
          <a:prstGeom prst="rect">
            <a:avLst/>
          </a:prstGeom>
          <a:noFill/>
        </p:spPr>
        <p:txBody>
          <a:bodyPr wrap="square">
            <a:spAutoFit/>
          </a:bodyPr>
          <a:lstStyle/>
          <a:p>
            <a:r>
              <a:rPr kumimoji="0" lang="en-GB" altLang="fr-FR" sz="2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470 t</a:t>
            </a:r>
            <a:endParaRPr lang="fr-CH"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B319FF-128F-A4A9-F44B-21C7C2FD9FC0}"/>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54CEE699-B3B3-9D0B-D410-83E3611FBC99}"/>
              </a:ext>
            </a:extLst>
          </p:cNvPr>
          <p:cNvSpPr>
            <a:spLocks noGrp="1"/>
          </p:cNvSpPr>
          <p:nvPr>
            <p:ph type="title"/>
          </p:nvPr>
        </p:nvSpPr>
        <p:spPr>
          <a:xfrm>
            <a:off x="218599" y="173060"/>
            <a:ext cx="10800000" cy="540000"/>
          </a:xfrm>
        </p:spPr>
        <p:txBody>
          <a:bodyPr/>
          <a:lstStyle/>
          <a:p>
            <a:r>
              <a:rPr lang="en-GB" noProof="0" dirty="0"/>
              <a:t>Assessment and retrofitting for bending</a:t>
            </a:r>
          </a:p>
        </p:txBody>
      </p:sp>
      <p:pic>
        <p:nvPicPr>
          <p:cNvPr id="4" name="Picture 3">
            <a:extLst>
              <a:ext uri="{FF2B5EF4-FFF2-40B4-BE49-F238E27FC236}">
                <a16:creationId xmlns:a16="http://schemas.microsoft.com/office/drawing/2014/main" id="{D46B8219-0B60-8249-398A-4920668DB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135063"/>
            <a:ext cx="5292726"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1526204-DF4C-8885-5B19-83DC84F73D80}"/>
              </a:ext>
            </a:extLst>
          </p:cNvPr>
          <p:cNvSpPr txBox="1">
            <a:spLocks noChangeArrowheads="1"/>
          </p:cNvSpPr>
          <p:nvPr/>
        </p:nvSpPr>
        <p:spPr>
          <a:xfrm>
            <a:off x="218598" y="305594"/>
            <a:ext cx="7162301" cy="11318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0070C0"/>
                </a:solidFill>
                <a:latin typeface="Cambria" panose="02040503050406030204" pitchFamily="18" charset="0"/>
                <a:ea typeface="Cambria" panose="02040503050406030204" pitchFamily="18" charset="0"/>
                <a:cs typeface="+mj-cs"/>
              </a:defRPr>
            </a:lvl1pPr>
          </a:lstStyle>
          <a:p>
            <a:br>
              <a:rPr lang="en-US" altLang="en-US" dirty="0"/>
            </a:br>
            <a:r>
              <a:rPr lang="en-US" altLang="en-US" dirty="0"/>
              <a:t>Ponte di Castello </a:t>
            </a:r>
            <a:r>
              <a:rPr lang="en-US" altLang="en-US" dirty="0" err="1"/>
              <a:t>sul</a:t>
            </a:r>
            <a:r>
              <a:rPr lang="en-US" altLang="en-US" dirty="0"/>
              <a:t> </a:t>
            </a:r>
            <a:r>
              <a:rPr lang="en-US" altLang="en-US" dirty="0" err="1"/>
              <a:t>Vedeggio</a:t>
            </a:r>
            <a:r>
              <a:rPr lang="en-US" altLang="en-US" dirty="0"/>
              <a:t> a </a:t>
            </a:r>
            <a:r>
              <a:rPr lang="en-US" altLang="en-US" dirty="0" err="1"/>
              <a:t>Isone</a:t>
            </a:r>
            <a:endParaRPr lang="en-GB" altLang="en-US" dirty="0"/>
          </a:p>
        </p:txBody>
      </p:sp>
      <p:sp>
        <p:nvSpPr>
          <p:cNvPr id="6" name="Rectangle 3">
            <a:extLst>
              <a:ext uri="{FF2B5EF4-FFF2-40B4-BE49-F238E27FC236}">
                <a16:creationId xmlns:a16="http://schemas.microsoft.com/office/drawing/2014/main" id="{325BF3AC-A7DF-7EE6-E643-5A8AD7F57D81}"/>
              </a:ext>
            </a:extLst>
          </p:cNvPr>
          <p:cNvSpPr>
            <a:spLocks noChangeArrowheads="1"/>
          </p:cNvSpPr>
          <p:nvPr/>
        </p:nvSpPr>
        <p:spPr bwMode="auto">
          <a:xfrm>
            <a:off x="207962" y="2843213"/>
            <a:ext cx="5888037"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Wingdings" panose="05000000000000000000" pitchFamily="2" charset="2"/>
              <a:buChar char="§"/>
            </a:pPr>
            <a:r>
              <a:rPr lang="en-GB" altLang="en-US" sz="2000" dirty="0">
                <a:latin typeface="Cambria" panose="02040503050406030204" pitchFamily="18" charset="0"/>
                <a:ea typeface="Cambria" panose="02040503050406030204" pitchFamily="18" charset="0"/>
              </a:rPr>
              <a:t>Arch bridge, span = 37.95 m, </a:t>
            </a:r>
          </a:p>
          <a:p>
            <a:pPr>
              <a:lnSpc>
                <a:spcPct val="90000"/>
              </a:lnSpc>
              <a:spcBef>
                <a:spcPct val="50000"/>
              </a:spcBef>
              <a:buSzPct val="75000"/>
              <a:buFont typeface="Wingdings" panose="05000000000000000000" pitchFamily="2" charset="2"/>
              <a:buChar char="§"/>
            </a:pPr>
            <a:r>
              <a:rPr lang="en-GB" altLang="en-US" sz="2000" dirty="0">
                <a:latin typeface="Cambria" panose="02040503050406030204" pitchFamily="18" charset="0"/>
                <a:ea typeface="Cambria" panose="02040503050406030204" pitchFamily="18" charset="0"/>
              </a:rPr>
              <a:t>arch thickness = 0.20 – 0.21 m, piers 0.13 – 0.15 m, deck </a:t>
            </a:r>
            <a:r>
              <a:rPr lang="en-GB" altLang="en-US" sz="2000" i="1" dirty="0">
                <a:latin typeface="Cambria" panose="02040503050406030204" pitchFamily="18" charset="0"/>
                <a:ea typeface="Cambria" panose="02040503050406030204" pitchFamily="18" charset="0"/>
              </a:rPr>
              <a:t>h</a:t>
            </a:r>
            <a:r>
              <a:rPr lang="en-GB" altLang="en-US" sz="2000" dirty="0">
                <a:latin typeface="Cambria" panose="02040503050406030204" pitchFamily="18" charset="0"/>
                <a:ea typeface="Cambria" panose="02040503050406030204" pitchFamily="18" charset="0"/>
              </a:rPr>
              <a:t> = 0.80 m </a:t>
            </a:r>
          </a:p>
          <a:p>
            <a:pPr>
              <a:lnSpc>
                <a:spcPct val="90000"/>
              </a:lnSpc>
              <a:spcBef>
                <a:spcPct val="50000"/>
              </a:spcBef>
              <a:buSzPct val="75000"/>
              <a:buFont typeface="Wingdings" panose="05000000000000000000" pitchFamily="2" charset="2"/>
              <a:buChar char="§"/>
            </a:pPr>
            <a:r>
              <a:rPr lang="en-GB" altLang="en-US" sz="2000" dirty="0">
                <a:latin typeface="Cambria" panose="02040503050406030204" pitchFamily="18" charset="0"/>
                <a:ea typeface="Cambria" panose="02040503050406030204" pitchFamily="18" charset="0"/>
              </a:rPr>
              <a:t>built in </a:t>
            </a:r>
            <a:r>
              <a:rPr lang="en-GB" altLang="en-US" sz="2000" dirty="0">
                <a:solidFill>
                  <a:srgbClr val="C00000"/>
                </a:solidFill>
                <a:latin typeface="Cambria" panose="02040503050406030204" pitchFamily="18" charset="0"/>
                <a:ea typeface="Cambria" panose="02040503050406030204" pitchFamily="18" charset="0"/>
              </a:rPr>
              <a:t>1950</a:t>
            </a:r>
            <a:r>
              <a:rPr lang="en-GB" altLang="en-US" sz="2000" dirty="0">
                <a:latin typeface="Cambria" panose="02040503050406030204" pitchFamily="18" charset="0"/>
                <a:ea typeface="Cambria" panose="02040503050406030204" pitchFamily="18" charset="0"/>
              </a:rPr>
              <a:t> </a:t>
            </a:r>
          </a:p>
          <a:p>
            <a:pPr>
              <a:lnSpc>
                <a:spcPct val="90000"/>
              </a:lnSpc>
              <a:spcBef>
                <a:spcPct val="50000"/>
              </a:spcBef>
              <a:buSzPct val="75000"/>
              <a:buFont typeface="Wingdings" panose="05000000000000000000" pitchFamily="2" charset="2"/>
              <a:buChar char="§"/>
            </a:pPr>
            <a:r>
              <a:rPr lang="en-GB" altLang="en-US" sz="2000" dirty="0">
                <a:solidFill>
                  <a:srgbClr val="C00000"/>
                </a:solidFill>
                <a:latin typeface="Cambria" panose="02040503050406030204" pitchFamily="18" charset="0"/>
                <a:ea typeface="Cambria" panose="02040503050406030204" pitchFamily="18" charset="0"/>
              </a:rPr>
              <a:t>Designed for a traffic load of 3.5 t (35 </a:t>
            </a:r>
            <a:r>
              <a:rPr lang="en-GB" altLang="en-US" sz="2000" dirty="0" err="1">
                <a:solidFill>
                  <a:srgbClr val="C00000"/>
                </a:solidFill>
                <a:latin typeface="Cambria" panose="02040503050406030204" pitchFamily="18" charset="0"/>
                <a:ea typeface="Cambria" panose="02040503050406030204" pitchFamily="18" charset="0"/>
              </a:rPr>
              <a:t>kN</a:t>
            </a:r>
            <a:r>
              <a:rPr lang="en-GB" altLang="en-US" sz="2000" dirty="0">
                <a:solidFill>
                  <a:srgbClr val="C00000"/>
                </a:solidFill>
                <a:latin typeface="Cambria" panose="02040503050406030204" pitchFamily="18" charset="0"/>
                <a:ea typeface="Cambria" panose="02040503050406030204" pitchFamily="18" charset="0"/>
              </a:rPr>
              <a:t>)</a:t>
            </a:r>
          </a:p>
          <a:p>
            <a:pPr>
              <a:lnSpc>
                <a:spcPct val="90000"/>
              </a:lnSpc>
              <a:spcBef>
                <a:spcPct val="50000"/>
              </a:spcBef>
              <a:buSzPct val="75000"/>
              <a:buFont typeface="Wingdings" panose="05000000000000000000" pitchFamily="2" charset="2"/>
              <a:buChar char="§"/>
            </a:pPr>
            <a:r>
              <a:rPr lang="en-GB" altLang="en-US" sz="2000" dirty="0">
                <a:latin typeface="Cambria" panose="02040503050406030204" pitchFamily="18" charset="0"/>
                <a:ea typeface="Cambria" panose="02040503050406030204" pitchFamily="18" charset="0"/>
              </a:rPr>
              <a:t>Expansion joints and movable bearings on both abutments</a:t>
            </a:r>
          </a:p>
          <a:p>
            <a:pPr>
              <a:lnSpc>
                <a:spcPct val="90000"/>
              </a:lnSpc>
              <a:spcBef>
                <a:spcPct val="50000"/>
              </a:spcBef>
              <a:buSzPct val="75000"/>
              <a:buFont typeface="Wingdings" panose="05000000000000000000" pitchFamily="2" charset="2"/>
              <a:buChar char="§"/>
            </a:pPr>
            <a:r>
              <a:rPr lang="en-US" altLang="en-US" sz="2000" dirty="0">
                <a:latin typeface="Cambria" panose="02040503050406030204" pitchFamily="18" charset="0"/>
                <a:ea typeface="Cambria" panose="02040503050406030204" pitchFamily="18" charset="0"/>
              </a:rPr>
              <a:t>Without </a:t>
            </a:r>
            <a:r>
              <a:rPr lang="en-GB" altLang="en-US" sz="2000" dirty="0">
                <a:latin typeface="Cambria" panose="02040503050406030204" pitchFamily="18" charset="0"/>
                <a:ea typeface="Cambria" panose="02040503050406030204" pitchFamily="18" charset="0"/>
              </a:rPr>
              <a:t>waterproofing membrane</a:t>
            </a:r>
          </a:p>
        </p:txBody>
      </p:sp>
      <p:pic>
        <p:nvPicPr>
          <p:cNvPr id="8" name="Picture 2">
            <a:extLst>
              <a:ext uri="{FF2B5EF4-FFF2-40B4-BE49-F238E27FC236}">
                <a16:creationId xmlns:a16="http://schemas.microsoft.com/office/drawing/2014/main" id="{4BC79039-1FC3-576C-9F1A-2EC52348B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299"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FCFE83DF-88B5-DCD7-E86C-3039E161B167}"/>
              </a:ext>
            </a:extLst>
          </p:cNvPr>
          <p:cNvSpPr>
            <a:spLocks noChangeArrowheads="1"/>
          </p:cNvSpPr>
          <p:nvPr/>
        </p:nvSpPr>
        <p:spPr bwMode="auto">
          <a:xfrm>
            <a:off x="1403350" y="2317750"/>
            <a:ext cx="1152525" cy="534988"/>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10" name="Rectangle 9">
            <a:extLst>
              <a:ext uri="{FF2B5EF4-FFF2-40B4-BE49-F238E27FC236}">
                <a16:creationId xmlns:a16="http://schemas.microsoft.com/office/drawing/2014/main" id="{18C934DF-64C4-0456-7B19-AB3512858592}"/>
              </a:ext>
            </a:extLst>
          </p:cNvPr>
          <p:cNvSpPr>
            <a:spLocks noChangeArrowheads="1"/>
          </p:cNvSpPr>
          <p:nvPr/>
        </p:nvSpPr>
        <p:spPr bwMode="auto">
          <a:xfrm>
            <a:off x="1417637" y="2058353"/>
            <a:ext cx="1138237" cy="408226"/>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11" name="Rectangle 10">
            <a:extLst>
              <a:ext uri="{FF2B5EF4-FFF2-40B4-BE49-F238E27FC236}">
                <a16:creationId xmlns:a16="http://schemas.microsoft.com/office/drawing/2014/main" id="{8E0FDC13-7FE0-21C9-913B-3890CDC27584}"/>
              </a:ext>
            </a:extLst>
          </p:cNvPr>
          <p:cNvSpPr>
            <a:spLocks noChangeArrowheads="1"/>
          </p:cNvSpPr>
          <p:nvPr/>
        </p:nvSpPr>
        <p:spPr bwMode="auto">
          <a:xfrm>
            <a:off x="593725" y="2200275"/>
            <a:ext cx="361950" cy="130175"/>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12" name="Rectangle 11">
            <a:extLst>
              <a:ext uri="{FF2B5EF4-FFF2-40B4-BE49-F238E27FC236}">
                <a16:creationId xmlns:a16="http://schemas.microsoft.com/office/drawing/2014/main" id="{62D4FC8A-C56E-7B20-5B28-495CDE442E4B}"/>
              </a:ext>
            </a:extLst>
          </p:cNvPr>
          <p:cNvSpPr>
            <a:spLocks noChangeArrowheads="1"/>
          </p:cNvSpPr>
          <p:nvPr/>
        </p:nvSpPr>
        <p:spPr bwMode="auto">
          <a:xfrm>
            <a:off x="1154905" y="2271712"/>
            <a:ext cx="203200" cy="92075"/>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13" name="Rectangle 12">
            <a:extLst>
              <a:ext uri="{FF2B5EF4-FFF2-40B4-BE49-F238E27FC236}">
                <a16:creationId xmlns:a16="http://schemas.microsoft.com/office/drawing/2014/main" id="{511DC7AD-E1AB-95AD-CA7D-E3E1C4C527CD}"/>
              </a:ext>
            </a:extLst>
          </p:cNvPr>
          <p:cNvSpPr>
            <a:spLocks noChangeArrowheads="1"/>
          </p:cNvSpPr>
          <p:nvPr/>
        </p:nvSpPr>
        <p:spPr bwMode="auto">
          <a:xfrm rot="19781960">
            <a:off x="1219200" y="2284413"/>
            <a:ext cx="498475" cy="398462"/>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14" name="Rectangle 11">
            <a:extLst>
              <a:ext uri="{FF2B5EF4-FFF2-40B4-BE49-F238E27FC236}">
                <a16:creationId xmlns:a16="http://schemas.microsoft.com/office/drawing/2014/main" id="{87610DA0-E112-1577-C644-E872C4CA26E9}"/>
              </a:ext>
            </a:extLst>
          </p:cNvPr>
          <p:cNvSpPr>
            <a:spLocks noChangeArrowheads="1"/>
          </p:cNvSpPr>
          <p:nvPr/>
        </p:nvSpPr>
        <p:spPr bwMode="auto">
          <a:xfrm>
            <a:off x="187325" y="6021388"/>
            <a:ext cx="703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sz="1200">
                <a:solidFill>
                  <a:srgbClr val="000000"/>
                </a:solidFill>
              </a:rPr>
              <a:t>(22-L01)</a:t>
            </a:r>
            <a:endParaRPr lang="en-GB" altLang="en-US" sz="1200"/>
          </a:p>
        </p:txBody>
      </p:sp>
    </p:spTree>
    <p:extLst>
      <p:ext uri="{BB962C8B-B14F-4D97-AF65-F5344CB8AC3E}">
        <p14:creationId xmlns:p14="http://schemas.microsoft.com/office/powerpoint/2010/main" val="221370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FDDCED-F9C7-0AA1-EA2D-C02BAAD60C41}"/>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8" name="Picture 4">
            <a:extLst>
              <a:ext uri="{FF2B5EF4-FFF2-40B4-BE49-F238E27FC236}">
                <a16:creationId xmlns:a16="http://schemas.microsoft.com/office/drawing/2014/main" id="{7AA68822-2244-A7F2-ACEE-EE023532D2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19" b="20837"/>
          <a:stretch/>
        </p:blipFill>
        <p:spPr bwMode="auto">
          <a:xfrm>
            <a:off x="4955540" y="2680811"/>
            <a:ext cx="7236460" cy="212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5">
            <a:extLst>
              <a:ext uri="{FF2B5EF4-FFF2-40B4-BE49-F238E27FC236}">
                <a16:creationId xmlns:a16="http://schemas.microsoft.com/office/drawing/2014/main" id="{364D69C2-C283-47D8-8350-CA88689DF95B}"/>
              </a:ext>
            </a:extLst>
          </p:cNvPr>
          <p:cNvSpPr>
            <a:spLocks noChangeArrowheads="1"/>
          </p:cNvSpPr>
          <p:nvPr/>
        </p:nvSpPr>
        <p:spPr bwMode="auto">
          <a:xfrm>
            <a:off x="7673340" y="3812698"/>
            <a:ext cx="71438" cy="7143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FD2FCFC2-4406-8B6B-16D5-D033714206D8}"/>
              </a:ext>
            </a:extLst>
          </p:cNvPr>
          <p:cNvSpPr>
            <a:spLocks noChangeArrowheads="1"/>
          </p:cNvSpPr>
          <p:nvPr/>
        </p:nvSpPr>
        <p:spPr bwMode="auto">
          <a:xfrm>
            <a:off x="7682865" y="3936523"/>
            <a:ext cx="73025" cy="73025"/>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 name="Oval 10">
            <a:extLst>
              <a:ext uri="{FF2B5EF4-FFF2-40B4-BE49-F238E27FC236}">
                <a16:creationId xmlns:a16="http://schemas.microsoft.com/office/drawing/2014/main" id="{7288556B-4F25-F049-9456-0A921343613F}"/>
              </a:ext>
            </a:extLst>
          </p:cNvPr>
          <p:cNvSpPr>
            <a:spLocks noChangeArrowheads="1"/>
          </p:cNvSpPr>
          <p:nvPr/>
        </p:nvSpPr>
        <p:spPr bwMode="auto">
          <a:xfrm>
            <a:off x="7665403" y="4022248"/>
            <a:ext cx="71437" cy="7143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2" name="Oval 11">
            <a:extLst>
              <a:ext uri="{FF2B5EF4-FFF2-40B4-BE49-F238E27FC236}">
                <a16:creationId xmlns:a16="http://schemas.microsoft.com/office/drawing/2014/main" id="{DB2FB71F-BE44-B232-7F3A-ABADD9DFCDE3}"/>
              </a:ext>
            </a:extLst>
          </p:cNvPr>
          <p:cNvSpPr>
            <a:spLocks noChangeArrowheads="1"/>
          </p:cNvSpPr>
          <p:nvPr/>
        </p:nvSpPr>
        <p:spPr bwMode="auto">
          <a:xfrm>
            <a:off x="6233478" y="4730273"/>
            <a:ext cx="71437" cy="7143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3" name="Oval 12">
            <a:extLst>
              <a:ext uri="{FF2B5EF4-FFF2-40B4-BE49-F238E27FC236}">
                <a16:creationId xmlns:a16="http://schemas.microsoft.com/office/drawing/2014/main" id="{7B7B19D4-1C05-D6C2-F590-7A6243A915FC}"/>
              </a:ext>
            </a:extLst>
          </p:cNvPr>
          <p:cNvSpPr>
            <a:spLocks noChangeArrowheads="1"/>
          </p:cNvSpPr>
          <p:nvPr/>
        </p:nvSpPr>
        <p:spPr bwMode="auto">
          <a:xfrm>
            <a:off x="7200265" y="4161948"/>
            <a:ext cx="71438" cy="7143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4" name="Oval 13">
            <a:extLst>
              <a:ext uri="{FF2B5EF4-FFF2-40B4-BE49-F238E27FC236}">
                <a16:creationId xmlns:a16="http://schemas.microsoft.com/office/drawing/2014/main" id="{555834BE-4E36-8B2D-931F-814B8A68E19E}"/>
              </a:ext>
            </a:extLst>
          </p:cNvPr>
          <p:cNvSpPr>
            <a:spLocks noChangeArrowheads="1"/>
          </p:cNvSpPr>
          <p:nvPr/>
        </p:nvSpPr>
        <p:spPr bwMode="auto">
          <a:xfrm>
            <a:off x="7173278" y="3849211"/>
            <a:ext cx="71437" cy="7143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5" name="Oval 14">
            <a:extLst>
              <a:ext uri="{FF2B5EF4-FFF2-40B4-BE49-F238E27FC236}">
                <a16:creationId xmlns:a16="http://schemas.microsoft.com/office/drawing/2014/main" id="{011E39E3-DE85-F460-EA38-1D93D7D78578}"/>
              </a:ext>
            </a:extLst>
          </p:cNvPr>
          <p:cNvSpPr>
            <a:spLocks noChangeArrowheads="1"/>
          </p:cNvSpPr>
          <p:nvPr/>
        </p:nvSpPr>
        <p:spPr bwMode="auto">
          <a:xfrm>
            <a:off x="6708140" y="3880961"/>
            <a:ext cx="73025" cy="7143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6" name="Oval 15">
            <a:extLst>
              <a:ext uri="{FF2B5EF4-FFF2-40B4-BE49-F238E27FC236}">
                <a16:creationId xmlns:a16="http://schemas.microsoft.com/office/drawing/2014/main" id="{08E3CADC-0922-7EEA-C003-4E7F7F562690}"/>
              </a:ext>
            </a:extLst>
          </p:cNvPr>
          <p:cNvSpPr>
            <a:spLocks noChangeArrowheads="1"/>
          </p:cNvSpPr>
          <p:nvPr/>
        </p:nvSpPr>
        <p:spPr bwMode="auto">
          <a:xfrm>
            <a:off x="6744653" y="4431823"/>
            <a:ext cx="71437" cy="7143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7" name="Oval 16">
            <a:extLst>
              <a:ext uri="{FF2B5EF4-FFF2-40B4-BE49-F238E27FC236}">
                <a16:creationId xmlns:a16="http://schemas.microsoft.com/office/drawing/2014/main" id="{5E5FC0AB-753C-E5DC-C0C4-A882E5ADEF34}"/>
              </a:ext>
            </a:extLst>
          </p:cNvPr>
          <p:cNvSpPr>
            <a:spLocks noChangeArrowheads="1"/>
          </p:cNvSpPr>
          <p:nvPr/>
        </p:nvSpPr>
        <p:spPr bwMode="auto">
          <a:xfrm>
            <a:off x="6269990" y="3876198"/>
            <a:ext cx="71438" cy="73025"/>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 name="Title 1">
            <a:extLst>
              <a:ext uri="{FF2B5EF4-FFF2-40B4-BE49-F238E27FC236}">
                <a16:creationId xmlns:a16="http://schemas.microsoft.com/office/drawing/2014/main" id="{8264CABB-ED81-93C4-131D-955018627BB3}"/>
              </a:ext>
            </a:extLst>
          </p:cNvPr>
          <p:cNvSpPr>
            <a:spLocks noGrp="1"/>
          </p:cNvSpPr>
          <p:nvPr>
            <p:ph type="title"/>
          </p:nvPr>
        </p:nvSpPr>
        <p:spPr/>
        <p:txBody>
          <a:bodyPr/>
          <a:lstStyle/>
          <a:p>
            <a:r>
              <a:rPr lang="en-GB" noProof="0" dirty="0"/>
              <a:t>Assessment and retrofitting for bending</a:t>
            </a:r>
          </a:p>
        </p:txBody>
      </p:sp>
      <p:sp>
        <p:nvSpPr>
          <p:cNvPr id="4" name="Rectangle 3">
            <a:extLst>
              <a:ext uri="{FF2B5EF4-FFF2-40B4-BE49-F238E27FC236}">
                <a16:creationId xmlns:a16="http://schemas.microsoft.com/office/drawing/2014/main" id="{8D198585-68A5-48AB-EAE8-CF332A471317}"/>
              </a:ext>
            </a:extLst>
          </p:cNvPr>
          <p:cNvSpPr/>
          <p:nvPr/>
        </p:nvSpPr>
        <p:spPr>
          <a:xfrm>
            <a:off x="180000" y="983933"/>
            <a:ext cx="5187338" cy="4493538"/>
          </a:xfrm>
          <a:prstGeom prst="rect">
            <a:avLst/>
          </a:prstGeom>
        </p:spPr>
        <p:txBody>
          <a:bodyPr wrap="square">
            <a:spAutoFit/>
          </a:bodyPr>
          <a:lstStyle/>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r>
              <a:rPr lang="en-GB" sz="2000" dirty="0">
                <a:solidFill>
                  <a:srgbClr val="C00000"/>
                </a:solidFill>
                <a:latin typeface="Cambria" panose="02040503050406030204" pitchFamily="18" charset="0"/>
                <a:ea typeface="Cambria" panose="02040503050406030204" pitchFamily="18" charset="0"/>
              </a:rPr>
              <a:t>Verification in 1990 </a:t>
            </a:r>
            <a:r>
              <a:rPr lang="en-GB" sz="2000" dirty="0">
                <a:solidFill>
                  <a:srgbClr val="000000"/>
                </a:solidFill>
                <a:latin typeface="Cambria" panose="02040503050406030204" pitchFamily="18" charset="0"/>
                <a:ea typeface="Cambria" panose="02040503050406030204" pitchFamily="18" charset="0"/>
              </a:rPr>
              <a:t>for a traffic load of </a:t>
            </a:r>
            <a:r>
              <a:rPr lang="en-GB" sz="2000" dirty="0">
                <a:solidFill>
                  <a:srgbClr val="C00000"/>
                </a:solidFill>
                <a:latin typeface="Cambria" panose="02040503050406030204" pitchFamily="18" charset="0"/>
                <a:ea typeface="Cambria" panose="02040503050406030204" pitchFamily="18" charset="0"/>
              </a:rPr>
              <a:t>28 t</a:t>
            </a:r>
            <a:r>
              <a:rPr lang="en-GB" sz="2000" dirty="0">
                <a:solidFill>
                  <a:srgbClr val="000000"/>
                </a:solidFill>
                <a:latin typeface="Cambria" panose="02040503050406030204" pitchFamily="18" charset="0"/>
                <a:ea typeface="Cambria" panose="02040503050406030204" pitchFamily="18" charset="0"/>
              </a:rPr>
              <a:t> (8 times the load used for design in 1950, road to be used as access to a construction site)</a:t>
            </a: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endParaRPr lang="en-GB" sz="2000" dirty="0">
              <a:solidFill>
                <a:srgbClr val="000000"/>
              </a:solidFill>
              <a:latin typeface="Cambria" panose="02040503050406030204" pitchFamily="18" charset="0"/>
              <a:ea typeface="Cambria" panose="02040503050406030204" pitchFamily="18" charset="0"/>
            </a:endParaRPr>
          </a:p>
          <a:p>
            <a:pPr eaLnBrk="0" fontAlgn="base" hangingPunct="0">
              <a:lnSpc>
                <a:spcPct val="90000"/>
              </a:lnSpc>
              <a:spcBef>
                <a:spcPct val="50000"/>
              </a:spcBef>
              <a:spcAft>
                <a:spcPct val="0"/>
              </a:spcAft>
              <a:buSzPct val="75000"/>
              <a:defRPr/>
            </a:pPr>
            <a:r>
              <a:rPr lang="en-GB" sz="2000" dirty="0">
                <a:solidFill>
                  <a:srgbClr val="000000"/>
                </a:solidFill>
                <a:latin typeface="Cambria" panose="02040503050406030204" pitchFamily="18" charset="0"/>
                <a:ea typeface="Cambria" panose="02040503050406030204" pitchFamily="18" charset="0"/>
              </a:rPr>
              <a:t>Elastic-plastic approach has shown that:</a:t>
            </a: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endParaRPr lang="en-GB" sz="2000" dirty="0">
              <a:solidFill>
                <a:srgbClr val="000000"/>
              </a:solidFill>
              <a:latin typeface="Cambria" panose="02040503050406030204" pitchFamily="18" charset="0"/>
              <a:ea typeface="Cambria" panose="02040503050406030204" pitchFamily="18" charset="0"/>
            </a:endParaRP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r>
              <a:rPr lang="en-GB" sz="2000" dirty="0">
                <a:solidFill>
                  <a:srgbClr val="C00000"/>
                </a:solidFill>
                <a:latin typeface="Cambria" panose="02040503050406030204" pitchFamily="18" charset="0"/>
                <a:ea typeface="Cambria" panose="02040503050406030204" pitchFamily="18" charset="0"/>
              </a:rPr>
              <a:t>1</a:t>
            </a:r>
            <a:r>
              <a:rPr lang="en-GB" sz="2000" baseline="30000" dirty="0">
                <a:solidFill>
                  <a:srgbClr val="C00000"/>
                </a:solidFill>
                <a:latin typeface="Cambria" panose="02040503050406030204" pitchFamily="18" charset="0"/>
                <a:ea typeface="Cambria" panose="02040503050406030204" pitchFamily="18" charset="0"/>
              </a:rPr>
              <a:t>st</a:t>
            </a:r>
            <a:r>
              <a:rPr lang="en-GB" sz="2000" dirty="0">
                <a:solidFill>
                  <a:srgbClr val="C00000"/>
                </a:solidFill>
                <a:latin typeface="Cambria" panose="02040503050406030204" pitchFamily="18" charset="0"/>
                <a:ea typeface="Cambria" panose="02040503050406030204" pitchFamily="18" charset="0"/>
              </a:rPr>
              <a:t> plastic hinge for ≃ 80% of characteristic traffic load</a:t>
            </a: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endParaRPr lang="en-GB" sz="2000" dirty="0">
              <a:solidFill>
                <a:srgbClr val="000000"/>
              </a:solidFill>
              <a:latin typeface="Cambria" panose="02040503050406030204" pitchFamily="18" charset="0"/>
              <a:ea typeface="Cambria" panose="02040503050406030204" pitchFamily="18" charset="0"/>
            </a:endParaRP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r>
              <a:rPr lang="en-GB" sz="2000" dirty="0">
                <a:solidFill>
                  <a:srgbClr val="0070C0"/>
                </a:solidFill>
                <a:latin typeface="Cambria" panose="02040503050406030204" pitchFamily="18" charset="0"/>
                <a:ea typeface="Cambria" panose="02040503050406030204" pitchFamily="18" charset="0"/>
              </a:rPr>
              <a:t>Safety level at ULS sufficient </a:t>
            </a:r>
            <a:r>
              <a:rPr lang="en-GB" sz="2000" dirty="0">
                <a:solidFill>
                  <a:srgbClr val="000000"/>
                </a:solidFill>
                <a:latin typeface="Cambria" panose="02040503050406030204" pitchFamily="18" charset="0"/>
                <a:ea typeface="Cambria" panose="02040503050406030204" pitchFamily="18" charset="0"/>
              </a:rPr>
              <a:t>!</a:t>
            </a:r>
          </a:p>
          <a:p>
            <a:pPr marL="285750" indent="-285750" eaLnBrk="0" fontAlgn="base" hangingPunct="0">
              <a:lnSpc>
                <a:spcPct val="90000"/>
              </a:lnSpc>
              <a:spcBef>
                <a:spcPct val="50000"/>
              </a:spcBef>
              <a:spcAft>
                <a:spcPct val="0"/>
              </a:spcAft>
              <a:buSzPct val="75000"/>
              <a:buFont typeface="Wingdings" panose="05000000000000000000" pitchFamily="2" charset="2"/>
              <a:buChar char="§"/>
              <a:defRPr/>
            </a:pPr>
            <a:endParaRPr lang="en-GB" sz="2000" dirty="0">
              <a:solidFill>
                <a:srgbClr val="000000"/>
              </a:solidFill>
              <a:latin typeface="Cambria" panose="02040503050406030204" pitchFamily="18" charset="0"/>
              <a:ea typeface="Cambria" panose="02040503050406030204" pitchFamily="18" charset="0"/>
            </a:endParaRPr>
          </a:p>
        </p:txBody>
      </p:sp>
      <p:pic>
        <p:nvPicPr>
          <p:cNvPr id="5" name="Picture 1">
            <a:extLst>
              <a:ext uri="{FF2B5EF4-FFF2-40B4-BE49-F238E27FC236}">
                <a16:creationId xmlns:a16="http://schemas.microsoft.com/office/drawing/2014/main" id="{E09AF376-58EE-D8BB-1821-A99BD5302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924" y="654368"/>
            <a:ext cx="58467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26475B6-B398-7EC9-EB71-BC54EDDD8DCC}"/>
              </a:ext>
            </a:extLst>
          </p:cNvPr>
          <p:cNvSpPr>
            <a:spLocks noChangeArrowheads="1"/>
          </p:cNvSpPr>
          <p:nvPr/>
        </p:nvSpPr>
        <p:spPr bwMode="auto">
          <a:xfrm rot="16200000">
            <a:off x="5213417" y="1396524"/>
            <a:ext cx="1343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600" b="0" i="0" u="none" strike="noStrike" kern="0" cap="none" spc="0" normalizeH="0" baseline="0" noProof="0">
                <a:ln>
                  <a:noFill/>
                </a:ln>
                <a:solidFill>
                  <a:srgbClr val="000000"/>
                </a:solidFill>
                <a:effectLst/>
                <a:uLnTx/>
                <a:uFillTx/>
                <a:latin typeface="Calibri" panose="020F0502020204030204" pitchFamily="34" charset="0"/>
              </a:rPr>
              <a:t>Load / 280 kN</a:t>
            </a:r>
          </a:p>
        </p:txBody>
      </p:sp>
      <p:sp>
        <p:nvSpPr>
          <p:cNvPr id="7" name="Rectangle 6">
            <a:extLst>
              <a:ext uri="{FF2B5EF4-FFF2-40B4-BE49-F238E27FC236}">
                <a16:creationId xmlns:a16="http://schemas.microsoft.com/office/drawing/2014/main" id="{EC57A6A7-C149-DB2F-71AE-84D12348692D}"/>
              </a:ext>
            </a:extLst>
          </p:cNvPr>
          <p:cNvSpPr>
            <a:spLocks noChangeArrowheads="1"/>
          </p:cNvSpPr>
          <p:nvPr/>
        </p:nvSpPr>
        <p:spPr bwMode="auto">
          <a:xfrm>
            <a:off x="7598636" y="2500630"/>
            <a:ext cx="2816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600" b="0" i="0" u="none" strike="noStrike" kern="0" cap="none" spc="0" normalizeH="0" baseline="0" noProof="0">
                <a:ln>
                  <a:noFill/>
                </a:ln>
                <a:solidFill>
                  <a:srgbClr val="000000"/>
                </a:solidFill>
                <a:effectLst/>
                <a:uLnTx/>
                <a:uFillTx/>
                <a:latin typeface="Calibri" panose="020F0502020204030204" pitchFamily="34" charset="0"/>
              </a:rPr>
              <a:t>Deflection under the load [mm]</a:t>
            </a:r>
          </a:p>
        </p:txBody>
      </p:sp>
      <p:pic>
        <p:nvPicPr>
          <p:cNvPr id="19" name="Picture 3">
            <a:extLst>
              <a:ext uri="{FF2B5EF4-FFF2-40B4-BE49-F238E27FC236}">
                <a16:creationId xmlns:a16="http://schemas.microsoft.com/office/drawing/2014/main" id="{F2952E54-E44B-4799-5D00-C60FCEE41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415" y="4996147"/>
            <a:ext cx="113188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D3B35941-B5DB-9CC9-923D-2F4AFB7F9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3893">
            <a:off x="6978015" y="5140610"/>
            <a:ext cx="1131888"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a:extLst>
              <a:ext uri="{FF2B5EF4-FFF2-40B4-BE49-F238E27FC236}">
                <a16:creationId xmlns:a16="http://schemas.microsoft.com/office/drawing/2014/main" id="{B7D905CA-A538-B5E8-F87B-13F861BA1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47480">
            <a:off x="8074978" y="5059647"/>
            <a:ext cx="184943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a:extLst>
              <a:ext uri="{FF2B5EF4-FFF2-40B4-BE49-F238E27FC236}">
                <a16:creationId xmlns:a16="http://schemas.microsoft.com/office/drawing/2014/main" id="{103206DD-D8F3-0E45-BF7C-D29DBEA29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1549">
            <a:off x="9835515" y="5045360"/>
            <a:ext cx="1079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a:extLst>
              <a:ext uri="{FF2B5EF4-FFF2-40B4-BE49-F238E27FC236}">
                <a16:creationId xmlns:a16="http://schemas.microsoft.com/office/drawing/2014/main" id="{FDA9724B-27AE-BA74-7B73-E327BD1698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4540" y="5019960"/>
            <a:ext cx="8985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8">
            <a:extLst>
              <a:ext uri="{FF2B5EF4-FFF2-40B4-BE49-F238E27FC236}">
                <a16:creationId xmlns:a16="http://schemas.microsoft.com/office/drawing/2014/main" id="{388240F1-B4F7-030A-EB0B-38B7CE73B88B}"/>
              </a:ext>
            </a:extLst>
          </p:cNvPr>
          <p:cNvSpPr>
            <a:spLocks noChangeArrowheads="1"/>
          </p:cNvSpPr>
          <p:nvPr/>
        </p:nvSpPr>
        <p:spPr bwMode="auto">
          <a:xfrm>
            <a:off x="6979603" y="5232685"/>
            <a:ext cx="88900"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5" name="Oval 9">
            <a:extLst>
              <a:ext uri="{FF2B5EF4-FFF2-40B4-BE49-F238E27FC236}">
                <a16:creationId xmlns:a16="http://schemas.microsoft.com/office/drawing/2014/main" id="{6547F32D-70AA-8087-DF53-A48C2786133E}"/>
              </a:ext>
            </a:extLst>
          </p:cNvPr>
          <p:cNvSpPr>
            <a:spLocks noChangeArrowheads="1"/>
          </p:cNvSpPr>
          <p:nvPr/>
        </p:nvSpPr>
        <p:spPr bwMode="auto">
          <a:xfrm>
            <a:off x="6924040" y="5885147"/>
            <a:ext cx="90488"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6" name="Oval 10">
            <a:extLst>
              <a:ext uri="{FF2B5EF4-FFF2-40B4-BE49-F238E27FC236}">
                <a16:creationId xmlns:a16="http://schemas.microsoft.com/office/drawing/2014/main" id="{EC9B28BC-CBDE-5D20-9BC7-ACCDCF907148}"/>
              </a:ext>
            </a:extLst>
          </p:cNvPr>
          <p:cNvSpPr>
            <a:spLocks noChangeArrowheads="1"/>
          </p:cNvSpPr>
          <p:nvPr/>
        </p:nvSpPr>
        <p:spPr bwMode="auto">
          <a:xfrm>
            <a:off x="7273290" y="5308885"/>
            <a:ext cx="88900"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7" name="Oval 11">
            <a:extLst>
              <a:ext uri="{FF2B5EF4-FFF2-40B4-BE49-F238E27FC236}">
                <a16:creationId xmlns:a16="http://schemas.microsoft.com/office/drawing/2014/main" id="{BED8B29D-70C9-8ED6-DEA0-4811CADEA078}"/>
              </a:ext>
            </a:extLst>
          </p:cNvPr>
          <p:cNvSpPr>
            <a:spLocks noChangeArrowheads="1"/>
          </p:cNvSpPr>
          <p:nvPr/>
        </p:nvSpPr>
        <p:spPr bwMode="auto">
          <a:xfrm>
            <a:off x="7254240" y="5667660"/>
            <a:ext cx="90488"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8" name="Oval 12">
            <a:extLst>
              <a:ext uri="{FF2B5EF4-FFF2-40B4-BE49-F238E27FC236}">
                <a16:creationId xmlns:a16="http://schemas.microsoft.com/office/drawing/2014/main" id="{829F4CDC-B16C-EEF0-0087-48AF5746B8A8}"/>
              </a:ext>
            </a:extLst>
          </p:cNvPr>
          <p:cNvSpPr>
            <a:spLocks noChangeArrowheads="1"/>
          </p:cNvSpPr>
          <p:nvPr/>
        </p:nvSpPr>
        <p:spPr bwMode="auto">
          <a:xfrm>
            <a:off x="7640003" y="5318410"/>
            <a:ext cx="90487"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29" name="Oval 13">
            <a:extLst>
              <a:ext uri="{FF2B5EF4-FFF2-40B4-BE49-F238E27FC236}">
                <a16:creationId xmlns:a16="http://schemas.microsoft.com/office/drawing/2014/main" id="{4462EC5B-8AC6-04E6-C17A-E9E2FE28BEF6}"/>
              </a:ext>
            </a:extLst>
          </p:cNvPr>
          <p:cNvSpPr>
            <a:spLocks noChangeArrowheads="1"/>
          </p:cNvSpPr>
          <p:nvPr/>
        </p:nvSpPr>
        <p:spPr bwMode="auto">
          <a:xfrm>
            <a:off x="7620953" y="5499385"/>
            <a:ext cx="90487"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0" name="Oval 14">
            <a:extLst>
              <a:ext uri="{FF2B5EF4-FFF2-40B4-BE49-F238E27FC236}">
                <a16:creationId xmlns:a16="http://schemas.microsoft.com/office/drawing/2014/main" id="{DA1E11E3-2815-99C9-DB28-77A6CD5A8863}"/>
              </a:ext>
            </a:extLst>
          </p:cNvPr>
          <p:cNvSpPr>
            <a:spLocks noChangeArrowheads="1"/>
          </p:cNvSpPr>
          <p:nvPr/>
        </p:nvSpPr>
        <p:spPr bwMode="auto">
          <a:xfrm>
            <a:off x="8082915" y="5272372"/>
            <a:ext cx="90488"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1" name="Oval 15">
            <a:extLst>
              <a:ext uri="{FF2B5EF4-FFF2-40B4-BE49-F238E27FC236}">
                <a16:creationId xmlns:a16="http://schemas.microsoft.com/office/drawing/2014/main" id="{44B9B40C-1F15-5D54-877C-907C4540B41A}"/>
              </a:ext>
            </a:extLst>
          </p:cNvPr>
          <p:cNvSpPr>
            <a:spLocks noChangeArrowheads="1"/>
          </p:cNvSpPr>
          <p:nvPr/>
        </p:nvSpPr>
        <p:spPr bwMode="auto">
          <a:xfrm>
            <a:off x="8027353" y="5346985"/>
            <a:ext cx="90487"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2" name="Oval 16">
            <a:extLst>
              <a:ext uri="{FF2B5EF4-FFF2-40B4-BE49-F238E27FC236}">
                <a16:creationId xmlns:a16="http://schemas.microsoft.com/office/drawing/2014/main" id="{DEE97519-13B3-EE69-5CBC-05B14366C6BC}"/>
              </a:ext>
            </a:extLst>
          </p:cNvPr>
          <p:cNvSpPr>
            <a:spLocks noChangeArrowheads="1"/>
          </p:cNvSpPr>
          <p:nvPr/>
        </p:nvSpPr>
        <p:spPr bwMode="auto">
          <a:xfrm>
            <a:off x="7951153" y="5459697"/>
            <a:ext cx="90487" cy="9048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3" name="Oval 17">
            <a:extLst>
              <a:ext uri="{FF2B5EF4-FFF2-40B4-BE49-F238E27FC236}">
                <a16:creationId xmlns:a16="http://schemas.microsoft.com/office/drawing/2014/main" id="{2CAFCFAC-9839-E8F4-65F2-C1E8DE5D2576}"/>
              </a:ext>
            </a:extLst>
          </p:cNvPr>
          <p:cNvSpPr>
            <a:spLocks noChangeArrowheads="1"/>
          </p:cNvSpPr>
          <p:nvPr/>
        </p:nvSpPr>
        <p:spPr bwMode="auto">
          <a:xfrm>
            <a:off x="8036878" y="5432710"/>
            <a:ext cx="88900"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4" name="Oval 18">
            <a:extLst>
              <a:ext uri="{FF2B5EF4-FFF2-40B4-BE49-F238E27FC236}">
                <a16:creationId xmlns:a16="http://schemas.microsoft.com/office/drawing/2014/main" id="{1F24A8C9-BE12-E456-75C9-BECF1E2845CC}"/>
              </a:ext>
            </a:extLst>
          </p:cNvPr>
          <p:cNvSpPr>
            <a:spLocks noChangeArrowheads="1"/>
          </p:cNvSpPr>
          <p:nvPr/>
        </p:nvSpPr>
        <p:spPr bwMode="auto">
          <a:xfrm>
            <a:off x="9856153" y="5004085"/>
            <a:ext cx="88900"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5" name="Oval 19">
            <a:extLst>
              <a:ext uri="{FF2B5EF4-FFF2-40B4-BE49-F238E27FC236}">
                <a16:creationId xmlns:a16="http://schemas.microsoft.com/office/drawing/2014/main" id="{852C9702-F553-791E-9F30-F511B43B1AB4}"/>
              </a:ext>
            </a:extLst>
          </p:cNvPr>
          <p:cNvSpPr>
            <a:spLocks noChangeArrowheads="1"/>
          </p:cNvSpPr>
          <p:nvPr/>
        </p:nvSpPr>
        <p:spPr bwMode="auto">
          <a:xfrm>
            <a:off x="9856153" y="5188235"/>
            <a:ext cx="88900"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6" name="Oval 20">
            <a:extLst>
              <a:ext uri="{FF2B5EF4-FFF2-40B4-BE49-F238E27FC236}">
                <a16:creationId xmlns:a16="http://schemas.microsoft.com/office/drawing/2014/main" id="{FF606CE1-4DA6-B15A-E2FE-B17B9742242B}"/>
              </a:ext>
            </a:extLst>
          </p:cNvPr>
          <p:cNvSpPr>
            <a:spLocks noChangeArrowheads="1"/>
          </p:cNvSpPr>
          <p:nvPr/>
        </p:nvSpPr>
        <p:spPr bwMode="auto">
          <a:xfrm>
            <a:off x="9856153" y="5070760"/>
            <a:ext cx="88900" cy="90487"/>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7" name="Oval 21">
            <a:extLst>
              <a:ext uri="{FF2B5EF4-FFF2-40B4-BE49-F238E27FC236}">
                <a16:creationId xmlns:a16="http://schemas.microsoft.com/office/drawing/2014/main" id="{4F5B8804-7A1A-E610-CE30-C1A412D5D359}"/>
              </a:ext>
            </a:extLst>
          </p:cNvPr>
          <p:cNvSpPr>
            <a:spLocks noChangeArrowheads="1"/>
          </p:cNvSpPr>
          <p:nvPr/>
        </p:nvSpPr>
        <p:spPr bwMode="auto">
          <a:xfrm>
            <a:off x="9867265" y="5140610"/>
            <a:ext cx="90488"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8" name="Oval 22">
            <a:extLst>
              <a:ext uri="{FF2B5EF4-FFF2-40B4-BE49-F238E27FC236}">
                <a16:creationId xmlns:a16="http://schemas.microsoft.com/office/drawing/2014/main" id="{507F004D-62B5-79FE-875A-E71E4E724E6E}"/>
              </a:ext>
            </a:extLst>
          </p:cNvPr>
          <p:cNvSpPr>
            <a:spLocks noChangeArrowheads="1"/>
          </p:cNvSpPr>
          <p:nvPr/>
        </p:nvSpPr>
        <p:spPr bwMode="auto">
          <a:xfrm>
            <a:off x="10253028" y="5116797"/>
            <a:ext cx="90487"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39" name="Oval 23">
            <a:extLst>
              <a:ext uri="{FF2B5EF4-FFF2-40B4-BE49-F238E27FC236}">
                <a16:creationId xmlns:a16="http://schemas.microsoft.com/office/drawing/2014/main" id="{AC36A332-93DC-8836-C60A-B510A7379635}"/>
              </a:ext>
            </a:extLst>
          </p:cNvPr>
          <p:cNvSpPr>
            <a:spLocks noChangeArrowheads="1"/>
          </p:cNvSpPr>
          <p:nvPr/>
        </p:nvSpPr>
        <p:spPr bwMode="auto">
          <a:xfrm>
            <a:off x="10208578" y="5288247"/>
            <a:ext cx="90487" cy="9048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40" name="Oval 24">
            <a:extLst>
              <a:ext uri="{FF2B5EF4-FFF2-40B4-BE49-F238E27FC236}">
                <a16:creationId xmlns:a16="http://schemas.microsoft.com/office/drawing/2014/main" id="{8BFA60CE-A3AC-12B0-9842-80730849DCB6}"/>
              </a:ext>
            </a:extLst>
          </p:cNvPr>
          <p:cNvSpPr>
            <a:spLocks noChangeArrowheads="1"/>
          </p:cNvSpPr>
          <p:nvPr/>
        </p:nvSpPr>
        <p:spPr bwMode="auto">
          <a:xfrm>
            <a:off x="10634028" y="5153310"/>
            <a:ext cx="90487"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41" name="Oval 25">
            <a:extLst>
              <a:ext uri="{FF2B5EF4-FFF2-40B4-BE49-F238E27FC236}">
                <a16:creationId xmlns:a16="http://schemas.microsoft.com/office/drawing/2014/main" id="{41AF62FC-9704-0E12-B381-E24051CAA939}"/>
              </a:ext>
            </a:extLst>
          </p:cNvPr>
          <p:cNvSpPr>
            <a:spLocks noChangeArrowheads="1"/>
          </p:cNvSpPr>
          <p:nvPr/>
        </p:nvSpPr>
        <p:spPr bwMode="auto">
          <a:xfrm>
            <a:off x="10587990" y="5459697"/>
            <a:ext cx="88900" cy="90488"/>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42" name="Oval 26">
            <a:extLst>
              <a:ext uri="{FF2B5EF4-FFF2-40B4-BE49-F238E27FC236}">
                <a16:creationId xmlns:a16="http://schemas.microsoft.com/office/drawing/2014/main" id="{6D299980-0C82-4B35-F452-68DA940371C9}"/>
              </a:ext>
            </a:extLst>
          </p:cNvPr>
          <p:cNvSpPr>
            <a:spLocks noChangeArrowheads="1"/>
          </p:cNvSpPr>
          <p:nvPr/>
        </p:nvSpPr>
        <p:spPr bwMode="auto">
          <a:xfrm>
            <a:off x="10826115" y="5720047"/>
            <a:ext cx="90488"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43" name="Oval 27">
            <a:extLst>
              <a:ext uri="{FF2B5EF4-FFF2-40B4-BE49-F238E27FC236}">
                <a16:creationId xmlns:a16="http://schemas.microsoft.com/office/drawing/2014/main" id="{6F464296-5227-A970-9F5D-45EDA4D2785A}"/>
              </a:ext>
            </a:extLst>
          </p:cNvPr>
          <p:cNvSpPr>
            <a:spLocks noChangeArrowheads="1"/>
          </p:cNvSpPr>
          <p:nvPr/>
        </p:nvSpPr>
        <p:spPr bwMode="auto">
          <a:xfrm>
            <a:off x="10864215" y="5102510"/>
            <a:ext cx="90488" cy="88900"/>
          </a:xfrm>
          <a:prstGeom prst="ellipse">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a:p>
        </p:txBody>
      </p:sp>
      <p:sp>
        <p:nvSpPr>
          <p:cNvPr id="44" name="Arc 43">
            <a:extLst>
              <a:ext uri="{FF2B5EF4-FFF2-40B4-BE49-F238E27FC236}">
                <a16:creationId xmlns:a16="http://schemas.microsoft.com/office/drawing/2014/main" id="{A4C2749F-6EFC-7EDE-FB66-5B1296B60CF2}"/>
              </a:ext>
            </a:extLst>
          </p:cNvPr>
          <p:cNvSpPr/>
          <p:nvPr/>
        </p:nvSpPr>
        <p:spPr bwMode="auto">
          <a:xfrm flipH="1">
            <a:off x="7259003" y="5758147"/>
            <a:ext cx="452437" cy="411163"/>
          </a:xfrm>
          <a:prstGeom prst="arc">
            <a:avLst>
              <a:gd name="adj1" fmla="val 7256639"/>
              <a:gd name="adj2" fmla="val 14676115"/>
            </a:avLst>
          </a:prstGeom>
          <a:noFill/>
          <a:ln w="25400" cap="flat" cmpd="sng" algn="ctr">
            <a:solidFill>
              <a:srgbClr val="FF0000"/>
            </a:solidFill>
            <a:prstDash val="solid"/>
            <a:round/>
            <a:headEnd type="triangle" w="med" len="lg"/>
            <a:tailEnd type="none" w="med" len="med"/>
          </a:ln>
          <a:effectLst/>
        </p:spPr>
        <p:txBody>
          <a:bodyPr>
            <a:spAutoFit/>
          </a:bodyPr>
          <a:lstStyle/>
          <a:p>
            <a:pPr algn="ctr">
              <a:lnSpc>
                <a:spcPct val="90000"/>
              </a:lnSpc>
              <a:spcBef>
                <a:spcPct val="50000"/>
              </a:spcBef>
              <a:buSzPct val="75000"/>
              <a:buFont typeface="Monotype Sorts" pitchFamily="2" charset="2"/>
              <a:buNone/>
              <a:defRPr/>
            </a:pPr>
            <a:endParaRPr lang="en-GB"/>
          </a:p>
        </p:txBody>
      </p:sp>
      <p:sp>
        <p:nvSpPr>
          <p:cNvPr id="45" name="Arc 44">
            <a:extLst>
              <a:ext uri="{FF2B5EF4-FFF2-40B4-BE49-F238E27FC236}">
                <a16:creationId xmlns:a16="http://schemas.microsoft.com/office/drawing/2014/main" id="{273A37DD-31C7-992B-1019-038D74EF476B}"/>
              </a:ext>
            </a:extLst>
          </p:cNvPr>
          <p:cNvSpPr/>
          <p:nvPr/>
        </p:nvSpPr>
        <p:spPr bwMode="auto">
          <a:xfrm>
            <a:off x="8690928" y="5393022"/>
            <a:ext cx="511175" cy="412750"/>
          </a:xfrm>
          <a:prstGeom prst="arc">
            <a:avLst>
              <a:gd name="adj1" fmla="val 18296891"/>
              <a:gd name="adj2" fmla="val 4951393"/>
            </a:avLst>
          </a:prstGeom>
          <a:noFill/>
          <a:ln w="25400" cap="flat" cmpd="sng" algn="ctr">
            <a:solidFill>
              <a:srgbClr val="FF0000"/>
            </a:solidFill>
            <a:prstDash val="solid"/>
            <a:round/>
            <a:headEnd type="triangle" w="med" len="lg"/>
            <a:tailEnd type="none" w="med" len="med"/>
          </a:ln>
          <a:effectLst/>
        </p:spPr>
        <p:txBody>
          <a:bodyPr>
            <a:spAutoFit/>
          </a:bodyPr>
          <a:lstStyle/>
          <a:p>
            <a:pPr algn="ctr">
              <a:lnSpc>
                <a:spcPct val="90000"/>
              </a:lnSpc>
              <a:spcBef>
                <a:spcPct val="50000"/>
              </a:spcBef>
              <a:buSzPct val="75000"/>
              <a:buFont typeface="Monotype Sorts" pitchFamily="2" charset="2"/>
              <a:buNone/>
              <a:defRPr/>
            </a:pPr>
            <a:endParaRPr lang="en-GB"/>
          </a:p>
        </p:txBody>
      </p:sp>
      <p:sp>
        <p:nvSpPr>
          <p:cNvPr id="46" name="Arc 45">
            <a:extLst>
              <a:ext uri="{FF2B5EF4-FFF2-40B4-BE49-F238E27FC236}">
                <a16:creationId xmlns:a16="http://schemas.microsoft.com/office/drawing/2014/main" id="{A50BD121-0177-BF0A-C749-B955BA2D490E}"/>
              </a:ext>
            </a:extLst>
          </p:cNvPr>
          <p:cNvSpPr/>
          <p:nvPr/>
        </p:nvSpPr>
        <p:spPr bwMode="auto">
          <a:xfrm flipH="1">
            <a:off x="10241915" y="5573997"/>
            <a:ext cx="452438" cy="411163"/>
          </a:xfrm>
          <a:prstGeom prst="arc">
            <a:avLst>
              <a:gd name="adj1" fmla="val 17048670"/>
              <a:gd name="adj2" fmla="val 4192412"/>
            </a:avLst>
          </a:prstGeom>
          <a:noFill/>
          <a:ln w="25400" cap="flat" cmpd="sng" algn="ctr">
            <a:solidFill>
              <a:srgbClr val="FF0000"/>
            </a:solidFill>
            <a:prstDash val="solid"/>
            <a:round/>
            <a:headEnd type="triangle" w="med" len="lg"/>
            <a:tailEnd type="none" w="med" len="med"/>
          </a:ln>
          <a:effectLst/>
        </p:spPr>
        <p:txBody>
          <a:bodyPr>
            <a:spAutoFit/>
          </a:bodyPr>
          <a:lstStyle/>
          <a:p>
            <a:pPr algn="ctr">
              <a:lnSpc>
                <a:spcPct val="90000"/>
              </a:lnSpc>
              <a:spcBef>
                <a:spcPct val="50000"/>
              </a:spcBef>
              <a:buSzPct val="75000"/>
              <a:buFont typeface="Monotype Sorts" pitchFamily="2" charset="2"/>
              <a:buNone/>
              <a:defRPr/>
            </a:pPr>
            <a:endParaRPr lang="en-GB"/>
          </a:p>
        </p:txBody>
      </p:sp>
      <p:cxnSp>
        <p:nvCxnSpPr>
          <p:cNvPr id="47" name="Straight Arrow Connector 37">
            <a:extLst>
              <a:ext uri="{FF2B5EF4-FFF2-40B4-BE49-F238E27FC236}">
                <a16:creationId xmlns:a16="http://schemas.microsoft.com/office/drawing/2014/main" id="{97B0F7E2-FF66-1733-12C6-CFE9B43AC3A5}"/>
              </a:ext>
            </a:extLst>
          </p:cNvPr>
          <p:cNvCxnSpPr>
            <a:cxnSpLocks noChangeShapeType="1"/>
          </p:cNvCxnSpPr>
          <p:nvPr/>
        </p:nvCxnSpPr>
        <p:spPr bwMode="auto">
          <a:xfrm>
            <a:off x="9913303" y="5956585"/>
            <a:ext cx="0" cy="469900"/>
          </a:xfrm>
          <a:prstGeom prst="straightConnector1">
            <a:avLst/>
          </a:prstGeom>
          <a:noFill/>
          <a:ln w="25400" algn="ctr">
            <a:solidFill>
              <a:srgbClr val="FF00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38">
            <a:extLst>
              <a:ext uri="{FF2B5EF4-FFF2-40B4-BE49-F238E27FC236}">
                <a16:creationId xmlns:a16="http://schemas.microsoft.com/office/drawing/2014/main" id="{0B70F9A5-031A-C135-2EBC-4F532637C0D6}"/>
              </a:ext>
            </a:extLst>
          </p:cNvPr>
          <p:cNvCxnSpPr>
            <a:cxnSpLocks/>
          </p:cNvCxnSpPr>
          <p:nvPr/>
        </p:nvCxnSpPr>
        <p:spPr bwMode="auto">
          <a:xfrm flipV="1">
            <a:off x="8071803" y="5985160"/>
            <a:ext cx="0" cy="411162"/>
          </a:xfrm>
          <a:prstGeom prst="straightConnector1">
            <a:avLst/>
          </a:prstGeom>
          <a:noFill/>
          <a:ln w="25400" algn="ctr">
            <a:solidFill>
              <a:srgbClr val="FF00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0">
            <a:extLst>
              <a:ext uri="{FF2B5EF4-FFF2-40B4-BE49-F238E27FC236}">
                <a16:creationId xmlns:a16="http://schemas.microsoft.com/office/drawing/2014/main" id="{702934DB-4AD8-FCAD-0F94-44022512C5D4}"/>
              </a:ext>
            </a:extLst>
          </p:cNvPr>
          <p:cNvCxnSpPr>
            <a:cxnSpLocks/>
          </p:cNvCxnSpPr>
          <p:nvPr/>
        </p:nvCxnSpPr>
        <p:spPr bwMode="auto">
          <a:xfrm flipH="1">
            <a:off x="5622290" y="5364447"/>
            <a:ext cx="271463" cy="14288"/>
          </a:xfrm>
          <a:prstGeom prst="straightConnector1">
            <a:avLst/>
          </a:prstGeom>
          <a:noFill/>
          <a:ln w="25400" algn="ctr">
            <a:solidFill>
              <a:srgbClr val="FF00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3">
            <a:extLst>
              <a:ext uri="{FF2B5EF4-FFF2-40B4-BE49-F238E27FC236}">
                <a16:creationId xmlns:a16="http://schemas.microsoft.com/office/drawing/2014/main" id="{F3DF6A8D-AD4B-1916-631D-CB0E5F262661}"/>
              </a:ext>
            </a:extLst>
          </p:cNvPr>
          <p:cNvCxnSpPr>
            <a:cxnSpLocks/>
          </p:cNvCxnSpPr>
          <p:nvPr/>
        </p:nvCxnSpPr>
        <p:spPr bwMode="auto">
          <a:xfrm flipH="1">
            <a:off x="11916728" y="5054885"/>
            <a:ext cx="273050" cy="14287"/>
          </a:xfrm>
          <a:prstGeom prst="straightConnector1">
            <a:avLst/>
          </a:prstGeom>
          <a:noFill/>
          <a:ln w="25400" algn="ctr">
            <a:solidFill>
              <a:srgbClr val="FF00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a:extLst>
              <a:ext uri="{FF2B5EF4-FFF2-40B4-BE49-F238E27FC236}">
                <a16:creationId xmlns:a16="http://schemas.microsoft.com/office/drawing/2014/main" id="{4F6152A2-8089-29F8-1AE8-E88EC99131F0}"/>
              </a:ext>
            </a:extLst>
          </p:cNvPr>
          <p:cNvSpPr txBox="1"/>
          <p:nvPr/>
        </p:nvSpPr>
        <p:spPr>
          <a:xfrm>
            <a:off x="862912" y="5285041"/>
            <a:ext cx="4684608" cy="1015663"/>
          </a:xfrm>
          <a:prstGeom prst="rect">
            <a:avLst/>
          </a:prstGeom>
          <a:noFill/>
        </p:spPr>
        <p:txBody>
          <a:bodyPr wrap="square">
            <a:spAutoFit/>
          </a:bodyPr>
          <a:lstStyle/>
          <a:p>
            <a:r>
              <a:rPr kumimoji="0" lang="en-GB"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Final mechanism according to limit analysis with 4 plastic hinges in the deck and 16 hinges in the piers and arch</a:t>
            </a:r>
            <a:endParaRPr lang="fr-CH" sz="2000" dirty="0">
              <a:latin typeface="Cambria" panose="02040503050406030204" pitchFamily="18" charset="0"/>
              <a:ea typeface="Cambria" panose="02040503050406030204" pitchFamily="18" charset="0"/>
            </a:endParaRPr>
          </a:p>
        </p:txBody>
      </p:sp>
      <p:sp>
        <p:nvSpPr>
          <p:cNvPr id="3" name="Freeform: Shape 2">
            <a:extLst>
              <a:ext uri="{FF2B5EF4-FFF2-40B4-BE49-F238E27FC236}">
                <a16:creationId xmlns:a16="http://schemas.microsoft.com/office/drawing/2014/main" id="{C4FEFEFD-E0D9-6F38-7630-65A1D246757D}"/>
              </a:ext>
            </a:extLst>
          </p:cNvPr>
          <p:cNvSpPr/>
          <p:nvPr/>
        </p:nvSpPr>
        <p:spPr>
          <a:xfrm>
            <a:off x="9083040" y="731520"/>
            <a:ext cx="2428240" cy="294640"/>
          </a:xfrm>
          <a:custGeom>
            <a:avLst/>
            <a:gdLst>
              <a:gd name="connsiteX0" fmla="*/ 0 w 2428240"/>
              <a:gd name="connsiteY0" fmla="*/ 294640 h 294640"/>
              <a:gd name="connsiteX1" fmla="*/ 406400 w 2428240"/>
              <a:gd name="connsiteY1" fmla="*/ 142240 h 294640"/>
              <a:gd name="connsiteX2" fmla="*/ 741680 w 2428240"/>
              <a:gd name="connsiteY2" fmla="*/ 71120 h 294640"/>
              <a:gd name="connsiteX3" fmla="*/ 1564640 w 2428240"/>
              <a:gd name="connsiteY3" fmla="*/ 30480 h 294640"/>
              <a:gd name="connsiteX4" fmla="*/ 2164080 w 2428240"/>
              <a:gd name="connsiteY4" fmla="*/ 10160 h 294640"/>
              <a:gd name="connsiteX5" fmla="*/ 2428240 w 2428240"/>
              <a:gd name="connsiteY5" fmla="*/ 0 h 294640"/>
              <a:gd name="connsiteX6" fmla="*/ 2428240 w 2428240"/>
              <a:gd name="connsiteY6" fmla="*/ 0 h 294640"/>
              <a:gd name="connsiteX7" fmla="*/ 2428240 w 2428240"/>
              <a:gd name="connsiteY7" fmla="*/ 0 h 294640"/>
              <a:gd name="connsiteX0" fmla="*/ 0 w 2428240"/>
              <a:gd name="connsiteY0" fmla="*/ 294640 h 294640"/>
              <a:gd name="connsiteX1" fmla="*/ 406400 w 2428240"/>
              <a:gd name="connsiteY1" fmla="*/ 142240 h 294640"/>
              <a:gd name="connsiteX2" fmla="*/ 741680 w 2428240"/>
              <a:gd name="connsiteY2" fmla="*/ 71120 h 294640"/>
              <a:gd name="connsiteX3" fmla="*/ 1564640 w 2428240"/>
              <a:gd name="connsiteY3" fmla="*/ 30480 h 294640"/>
              <a:gd name="connsiteX4" fmla="*/ 2164080 w 2428240"/>
              <a:gd name="connsiteY4" fmla="*/ 10160 h 294640"/>
              <a:gd name="connsiteX5" fmla="*/ 2428240 w 2428240"/>
              <a:gd name="connsiteY5" fmla="*/ 0 h 294640"/>
              <a:gd name="connsiteX6" fmla="*/ 2428240 w 2428240"/>
              <a:gd name="connsiteY6" fmla="*/ 0 h 294640"/>
              <a:gd name="connsiteX7" fmla="*/ 2428240 w 2428240"/>
              <a:gd name="connsiteY7" fmla="*/ 0 h 294640"/>
              <a:gd name="connsiteX0" fmla="*/ 0 w 2428240"/>
              <a:gd name="connsiteY0" fmla="*/ 294640 h 294640"/>
              <a:gd name="connsiteX1" fmla="*/ 406400 w 2428240"/>
              <a:gd name="connsiteY1" fmla="*/ 142240 h 294640"/>
              <a:gd name="connsiteX2" fmla="*/ 741680 w 2428240"/>
              <a:gd name="connsiteY2" fmla="*/ 71120 h 294640"/>
              <a:gd name="connsiteX3" fmla="*/ 1564640 w 2428240"/>
              <a:gd name="connsiteY3" fmla="*/ 30480 h 294640"/>
              <a:gd name="connsiteX4" fmla="*/ 2164080 w 2428240"/>
              <a:gd name="connsiteY4" fmla="*/ 10160 h 294640"/>
              <a:gd name="connsiteX5" fmla="*/ 2428240 w 2428240"/>
              <a:gd name="connsiteY5" fmla="*/ 0 h 294640"/>
              <a:gd name="connsiteX6" fmla="*/ 2428240 w 2428240"/>
              <a:gd name="connsiteY6" fmla="*/ 0 h 294640"/>
              <a:gd name="connsiteX7" fmla="*/ 2428240 w 2428240"/>
              <a:gd name="connsiteY7" fmla="*/ 0 h 2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240" h="294640">
                <a:moveTo>
                  <a:pt x="0" y="294640"/>
                </a:moveTo>
                <a:cubicBezTo>
                  <a:pt x="141393" y="237066"/>
                  <a:pt x="282787" y="179493"/>
                  <a:pt x="406400" y="142240"/>
                </a:cubicBezTo>
                <a:cubicBezTo>
                  <a:pt x="530013" y="104987"/>
                  <a:pt x="548640" y="89747"/>
                  <a:pt x="741680" y="71120"/>
                </a:cubicBezTo>
                <a:cubicBezTo>
                  <a:pt x="934720" y="52493"/>
                  <a:pt x="1564640" y="30480"/>
                  <a:pt x="1564640" y="30480"/>
                </a:cubicBezTo>
                <a:lnTo>
                  <a:pt x="2164080" y="10160"/>
                </a:lnTo>
                <a:lnTo>
                  <a:pt x="2428240" y="0"/>
                </a:lnTo>
                <a:lnTo>
                  <a:pt x="2428240" y="0"/>
                </a:lnTo>
                <a:lnTo>
                  <a:pt x="2428240" y="0"/>
                </a:lnTo>
              </a:path>
            </a:pathLst>
          </a:custGeom>
          <a:noFill/>
          <a:ln w="158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830609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A1AD-7AA2-4D47-87FE-48880FBB953C}"/>
              </a:ext>
            </a:extLst>
          </p:cNvPr>
          <p:cNvSpPr>
            <a:spLocks noGrp="1"/>
          </p:cNvSpPr>
          <p:nvPr>
            <p:ph type="title"/>
          </p:nvPr>
        </p:nvSpPr>
        <p:spPr/>
        <p:txBody>
          <a:bodyPr/>
          <a:lstStyle/>
          <a:p>
            <a:r>
              <a:rPr lang="en-GB" noProof="0" dirty="0"/>
              <a:t>Assessment and retrofitting for bending</a:t>
            </a:r>
            <a:endParaRPr lang="fr-CH" dirty="0"/>
          </a:p>
        </p:txBody>
      </p:sp>
      <p:sp>
        <p:nvSpPr>
          <p:cNvPr id="4" name="Rectangle 29">
            <a:extLst>
              <a:ext uri="{FF2B5EF4-FFF2-40B4-BE49-F238E27FC236}">
                <a16:creationId xmlns:a16="http://schemas.microsoft.com/office/drawing/2014/main" id="{932CC21E-16AB-37E6-D7BB-7D3CE6601361}"/>
              </a:ext>
            </a:extLst>
          </p:cNvPr>
          <p:cNvSpPr>
            <a:spLocks noChangeArrowheads="1"/>
          </p:cNvSpPr>
          <p:nvPr/>
        </p:nvSpPr>
        <p:spPr bwMode="auto">
          <a:xfrm>
            <a:off x="250825" y="1196975"/>
            <a:ext cx="410527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marL="285750" indent="-285750">
              <a:lnSpc>
                <a:spcPct val="90000"/>
              </a:lnSpc>
              <a:spcBef>
                <a:spcPct val="50000"/>
              </a:spcBef>
              <a:buSzPct val="75000"/>
              <a:buFont typeface="Wingdings" panose="05000000000000000000" pitchFamily="2" charset="2"/>
              <a:buChar char="§"/>
              <a:defRPr/>
            </a:pPr>
            <a:r>
              <a:rPr lang="en-US" altLang="en-US" sz="2000" dirty="0">
                <a:solidFill>
                  <a:srgbClr val="000000"/>
                </a:solidFill>
                <a:latin typeface="Cambria" panose="02040503050406030204" pitchFamily="18" charset="0"/>
                <a:ea typeface="Cambria" panose="02040503050406030204" pitchFamily="18" charset="0"/>
              </a:rPr>
              <a:t>ULS criterion satisfied without strengthening</a:t>
            </a:r>
          </a:p>
          <a:p>
            <a:pPr>
              <a:lnSpc>
                <a:spcPct val="90000"/>
              </a:lnSpc>
              <a:spcBef>
                <a:spcPct val="50000"/>
              </a:spcBef>
              <a:buSzPct val="75000"/>
              <a:defRPr/>
            </a:pPr>
            <a:r>
              <a:rPr lang="en-US" altLang="en-US" sz="2000" dirty="0">
                <a:solidFill>
                  <a:srgbClr val="000000"/>
                </a:solidFill>
                <a:latin typeface="Cambria" panose="02040503050406030204" pitchFamily="18" charset="0"/>
                <a:ea typeface="Cambria" panose="02040503050406030204" pitchFamily="18" charset="0"/>
              </a:rPr>
              <a:t>but</a:t>
            </a:r>
          </a:p>
          <a:p>
            <a:pPr marL="285750" indent="-285750">
              <a:lnSpc>
                <a:spcPct val="90000"/>
              </a:lnSpc>
              <a:spcBef>
                <a:spcPct val="50000"/>
              </a:spcBef>
              <a:buSzPct val="75000"/>
              <a:buFont typeface="Wingdings" panose="05000000000000000000" pitchFamily="2" charset="2"/>
              <a:buChar char="§"/>
              <a:defRPr/>
            </a:pPr>
            <a:r>
              <a:rPr lang="en-US" altLang="en-US" sz="2000" dirty="0">
                <a:solidFill>
                  <a:srgbClr val="000000"/>
                </a:solidFill>
                <a:latin typeface="Cambria" panose="02040503050406030204" pitchFamily="18" charset="0"/>
                <a:ea typeface="Cambria" panose="02040503050406030204" pitchFamily="18" charset="0"/>
              </a:rPr>
              <a:t>Potential yielding of reinforcement under nominal traffic load</a:t>
            </a:r>
          </a:p>
          <a:p>
            <a:pPr>
              <a:lnSpc>
                <a:spcPct val="90000"/>
              </a:lnSpc>
              <a:spcBef>
                <a:spcPct val="50000"/>
              </a:spcBef>
              <a:buSzPct val="75000"/>
              <a:defRPr/>
            </a:pPr>
            <a:r>
              <a:rPr lang="en-US" altLang="en-US" sz="2000" dirty="0">
                <a:solidFill>
                  <a:srgbClr val="000000"/>
                </a:solidFill>
                <a:latin typeface="Cambria" panose="02040503050406030204" pitchFamily="18" charset="0"/>
                <a:ea typeface="Cambria" panose="02040503050406030204" pitchFamily="18" charset="0"/>
              </a:rPr>
              <a:t>=&gt;   It has been decided to retrofit the bridge by fixing one of the abutments</a:t>
            </a:r>
          </a:p>
          <a:p>
            <a:pPr>
              <a:lnSpc>
                <a:spcPct val="90000"/>
              </a:lnSpc>
              <a:spcBef>
                <a:spcPct val="50000"/>
              </a:spcBef>
              <a:buSzPct val="75000"/>
              <a:defRPr/>
            </a:pPr>
            <a:r>
              <a:rPr lang="en-US" altLang="en-US" sz="2000" dirty="0">
                <a:solidFill>
                  <a:srgbClr val="000000"/>
                </a:solidFill>
                <a:latin typeface="Cambria" panose="02040503050406030204" pitchFamily="18" charset="0"/>
                <a:ea typeface="Cambria" panose="02040503050406030204" pitchFamily="18" charset="0"/>
              </a:rPr>
              <a:t>Strengthening reasonable, also because in this case, it can be done in a very simple manner</a:t>
            </a:r>
          </a:p>
          <a:p>
            <a:pPr marL="285750" indent="-285750">
              <a:lnSpc>
                <a:spcPct val="90000"/>
              </a:lnSpc>
              <a:spcBef>
                <a:spcPct val="50000"/>
              </a:spcBef>
              <a:buSzPct val="75000"/>
              <a:buFont typeface="Wingdings" panose="05000000000000000000" pitchFamily="2" charset="2"/>
              <a:buChar char="§"/>
              <a:defRPr/>
            </a:pPr>
            <a:endParaRPr lang="en-GB" altLang="en-US" sz="2000" dirty="0">
              <a:solidFill>
                <a:srgbClr val="000000"/>
              </a:solidFill>
              <a:latin typeface="Cambria" panose="02040503050406030204" pitchFamily="18" charset="0"/>
              <a:ea typeface="Cambria" panose="02040503050406030204" pitchFamily="18" charset="0"/>
            </a:endParaRPr>
          </a:p>
        </p:txBody>
      </p:sp>
      <p:pic>
        <p:nvPicPr>
          <p:cNvPr id="5" name="Picture 1">
            <a:extLst>
              <a:ext uri="{FF2B5EF4-FFF2-40B4-BE49-F238E27FC236}">
                <a16:creationId xmlns:a16="http://schemas.microsoft.com/office/drawing/2014/main" id="{EC604256-1983-1A4D-9B51-460D4FFF2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434" y="973455"/>
            <a:ext cx="3598862"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41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D65894E-A126-3F7C-6399-CC52FB6B418B}"/>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D6DA7BE3-99CD-D976-ACAF-86B3059E0F7C}"/>
              </a:ext>
            </a:extLst>
          </p:cNvPr>
          <p:cNvSpPr>
            <a:spLocks noGrp="1"/>
          </p:cNvSpPr>
          <p:nvPr>
            <p:ph type="title"/>
          </p:nvPr>
        </p:nvSpPr>
        <p:spPr/>
        <p:txBody>
          <a:bodyPr/>
          <a:lstStyle/>
          <a:p>
            <a:r>
              <a:rPr lang="en-GB" noProof="0" dirty="0"/>
              <a:t>Assessment and retrofitting for bending</a:t>
            </a:r>
            <a:endParaRPr lang="fr-CH" dirty="0"/>
          </a:p>
        </p:txBody>
      </p:sp>
      <p:sp>
        <p:nvSpPr>
          <p:cNvPr id="4" name="Rectangle 29">
            <a:extLst>
              <a:ext uri="{FF2B5EF4-FFF2-40B4-BE49-F238E27FC236}">
                <a16:creationId xmlns:a16="http://schemas.microsoft.com/office/drawing/2014/main" id="{A81C9209-1506-27BC-EDBB-A417D5170B28}"/>
              </a:ext>
            </a:extLst>
          </p:cNvPr>
          <p:cNvSpPr>
            <a:spLocks noChangeArrowheads="1"/>
          </p:cNvSpPr>
          <p:nvPr/>
        </p:nvSpPr>
        <p:spPr bwMode="auto">
          <a:xfrm>
            <a:off x="180000" y="864554"/>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ct val="50000"/>
              </a:spcBef>
              <a:spcAft>
                <a:spcPct val="0"/>
              </a:spcAft>
              <a:buClrTx/>
              <a:buSzPct val="75000"/>
              <a:buFontTx/>
              <a:buNone/>
              <a:tabLst/>
              <a:defRPr/>
            </a:pPr>
            <a:r>
              <a:rPr lang="en-US" altLang="en-US" sz="2000" b="1" dirty="0">
                <a:solidFill>
                  <a:srgbClr val="0070C0"/>
                </a:solidFill>
                <a:latin typeface="Cambria" panose="02040503050406030204" pitchFamily="18" charset="0"/>
                <a:ea typeface="Cambria" panose="02040503050406030204" pitchFamily="18" charset="0"/>
                <a:cs typeface="+mj-cs"/>
              </a:rPr>
              <a:t>Strengthening by fixing one of the abutments</a:t>
            </a:r>
            <a:endParaRPr lang="en-GB" altLang="en-US" sz="2000" b="1" dirty="0">
              <a:solidFill>
                <a:srgbClr val="0070C0"/>
              </a:solidFill>
              <a:latin typeface="Cambria" panose="02040503050406030204" pitchFamily="18" charset="0"/>
              <a:ea typeface="Cambria" panose="02040503050406030204" pitchFamily="18" charset="0"/>
              <a:cs typeface="+mj-cs"/>
            </a:endParaRPr>
          </a:p>
        </p:txBody>
      </p:sp>
      <p:pic>
        <p:nvPicPr>
          <p:cNvPr id="5" name="Picture 2">
            <a:extLst>
              <a:ext uri="{FF2B5EF4-FFF2-40B4-BE49-F238E27FC236}">
                <a16:creationId xmlns:a16="http://schemas.microsoft.com/office/drawing/2014/main" id="{A22857D2-D03A-4FC0-BC7E-CFC8C5B84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783" y="3897354"/>
            <a:ext cx="81915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5A702A24-7437-87E9-2126-1FF5A1361307}"/>
              </a:ext>
            </a:extLst>
          </p:cNvPr>
          <p:cNvSpPr>
            <a:spLocks noChangeArrowheads="1"/>
          </p:cNvSpPr>
          <p:nvPr/>
        </p:nvSpPr>
        <p:spPr bwMode="auto">
          <a:xfrm>
            <a:off x="5758158" y="5211804"/>
            <a:ext cx="1460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221 </a:t>
            </a:r>
            <a:r>
              <a:rPr kumimoji="0" lang="en-US" altLang="en-US" sz="1600" b="0" i="0" u="none" strike="noStrike" kern="0" cap="none" spc="0" normalizeH="0" baseline="0" noProof="0" dirty="0" err="1">
                <a:ln>
                  <a:noFill/>
                </a:ln>
                <a:solidFill>
                  <a:srgbClr val="000000"/>
                </a:solidFill>
                <a:effectLst/>
                <a:uLnTx/>
                <a:uFillTx/>
                <a:latin typeface="Calibri" panose="020F0502020204030204" pitchFamily="34" charset="0"/>
              </a:rPr>
              <a:t>kNm</a:t>
            </a: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 </a:t>
            </a:r>
            <a:r>
              <a:rPr kumimoji="0" lang="en-US" altLang="en-US" sz="1600" b="0" i="0" u="none" strike="noStrike" kern="0" cap="none" spc="0" normalizeH="0" baseline="0" noProof="0" dirty="0">
                <a:ln>
                  <a:noFill/>
                </a:ln>
                <a:solidFill>
                  <a:srgbClr val="C00000"/>
                </a:solidFill>
                <a:effectLst/>
                <a:uLnTx/>
                <a:uFillTx/>
                <a:latin typeface="Calibri" panose="020F0502020204030204" pitchFamily="34" charset="0"/>
              </a:rPr>
              <a:t>(58%)</a:t>
            </a:r>
            <a:endParaRPr kumimoji="0" lang="en-GB" altLang="en-US" sz="1600" b="0" i="0" u="none" strike="noStrike" kern="0" cap="none" spc="0" normalizeH="0" baseline="0" noProof="0" dirty="0">
              <a:ln>
                <a:noFill/>
              </a:ln>
              <a:solidFill>
                <a:srgbClr val="C00000"/>
              </a:solidFill>
              <a:effectLst/>
              <a:uLnTx/>
              <a:uFillTx/>
              <a:latin typeface="Calibri" panose="020F0502020204030204" pitchFamily="34" charset="0"/>
            </a:endParaRPr>
          </a:p>
        </p:txBody>
      </p:sp>
      <p:pic>
        <p:nvPicPr>
          <p:cNvPr id="7" name="Picture 5">
            <a:extLst>
              <a:ext uri="{FF2B5EF4-FFF2-40B4-BE49-F238E27FC236}">
                <a16:creationId xmlns:a16="http://schemas.microsoft.com/office/drawing/2014/main" id="{D5D89306-2A24-07F9-649C-DD65B272A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721" y="1822491"/>
            <a:ext cx="77914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489508DB-A7B3-A2D4-B059-2BE11AB0DF4C}"/>
              </a:ext>
            </a:extLst>
          </p:cNvPr>
          <p:cNvSpPr>
            <a:spLocks noChangeArrowheads="1"/>
          </p:cNvSpPr>
          <p:nvPr/>
        </p:nvSpPr>
        <p:spPr bwMode="auto">
          <a:xfrm>
            <a:off x="5727996" y="3092491"/>
            <a:ext cx="933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383 </a:t>
            </a:r>
            <a:r>
              <a:rPr kumimoji="0" lang="en-US" altLang="en-US" sz="1600" b="0" i="0" u="none" strike="noStrike" kern="0" cap="none" spc="0" normalizeH="0" baseline="0" noProof="0" dirty="0" err="1">
                <a:ln>
                  <a:noFill/>
                </a:ln>
                <a:solidFill>
                  <a:srgbClr val="000000"/>
                </a:solidFill>
                <a:effectLst/>
                <a:uLnTx/>
                <a:uFillTx/>
                <a:latin typeface="Calibri" panose="020F0502020204030204" pitchFamily="34" charset="0"/>
              </a:rPr>
              <a:t>kNm</a:t>
            </a:r>
            <a:endParaRPr kumimoji="0" lang="en-GB" altLang="en-US" sz="1600" b="0" i="0" u="none" strike="noStrike" kern="0" cap="none" spc="0" normalizeH="0" baseline="0" noProof="0" dirty="0">
              <a:ln>
                <a:noFill/>
              </a:ln>
              <a:solidFill>
                <a:srgbClr val="000000"/>
              </a:solidFill>
              <a:effectLst/>
              <a:uLnTx/>
              <a:uFillTx/>
              <a:latin typeface="Calibri" panose="020F0502020204030204" pitchFamily="34" charset="0"/>
            </a:endParaRPr>
          </a:p>
        </p:txBody>
      </p:sp>
      <p:sp>
        <p:nvSpPr>
          <p:cNvPr id="9" name="Rectangle 6">
            <a:extLst>
              <a:ext uri="{FF2B5EF4-FFF2-40B4-BE49-F238E27FC236}">
                <a16:creationId xmlns:a16="http://schemas.microsoft.com/office/drawing/2014/main" id="{060B2C70-6556-BBC8-293E-412246FA7EED}"/>
              </a:ext>
            </a:extLst>
          </p:cNvPr>
          <p:cNvSpPr>
            <a:spLocks noChangeArrowheads="1"/>
          </p:cNvSpPr>
          <p:nvPr/>
        </p:nvSpPr>
        <p:spPr bwMode="auto">
          <a:xfrm>
            <a:off x="180000" y="1480859"/>
            <a:ext cx="2803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lnSpc>
                <a:spcPct val="90000"/>
              </a:lnSpc>
              <a:spcBef>
                <a:spcPct val="50000"/>
              </a:spcBef>
              <a:spcAft>
                <a:spcPct val="0"/>
              </a:spcAft>
              <a:buSzPct val="75000"/>
            </a:pPr>
            <a:r>
              <a:rPr lang="en-US" altLang="en-US" sz="2000" kern="0" dirty="0">
                <a:solidFill>
                  <a:srgbClr val="000000"/>
                </a:solidFill>
                <a:latin typeface="Cambria" panose="02040503050406030204" pitchFamily="18" charset="0"/>
                <a:ea typeface="Cambria" panose="02040503050406030204" pitchFamily="18" charset="0"/>
              </a:rPr>
              <a:t>Before strengthening </a:t>
            </a:r>
            <a:endParaRPr lang="en-GB" altLang="en-US" sz="2000" kern="0" dirty="0">
              <a:solidFill>
                <a:srgbClr val="000000"/>
              </a:solidFill>
              <a:latin typeface="Cambria" panose="02040503050406030204" pitchFamily="18" charset="0"/>
              <a:ea typeface="Cambria" panose="02040503050406030204" pitchFamily="18" charset="0"/>
            </a:endParaRPr>
          </a:p>
        </p:txBody>
      </p:sp>
      <p:sp>
        <p:nvSpPr>
          <p:cNvPr id="10" name="Rectangle 10">
            <a:extLst>
              <a:ext uri="{FF2B5EF4-FFF2-40B4-BE49-F238E27FC236}">
                <a16:creationId xmlns:a16="http://schemas.microsoft.com/office/drawing/2014/main" id="{3451116A-93C6-442C-0742-DEF858CE1467}"/>
              </a:ext>
            </a:extLst>
          </p:cNvPr>
          <p:cNvSpPr>
            <a:spLocks noChangeArrowheads="1"/>
          </p:cNvSpPr>
          <p:nvPr/>
        </p:nvSpPr>
        <p:spPr bwMode="auto">
          <a:xfrm>
            <a:off x="180000" y="4017637"/>
            <a:ext cx="2383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After strengthening </a:t>
            </a:r>
            <a:endParaRPr kumimoji="0" lang="en-GB" alt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1" name="Rectangle 11">
            <a:extLst>
              <a:ext uri="{FF2B5EF4-FFF2-40B4-BE49-F238E27FC236}">
                <a16:creationId xmlns:a16="http://schemas.microsoft.com/office/drawing/2014/main" id="{E3D40A0E-56DC-22B5-22D1-5F98874EF4D7}"/>
              </a:ext>
            </a:extLst>
          </p:cNvPr>
          <p:cNvSpPr>
            <a:spLocks noChangeArrowheads="1"/>
          </p:cNvSpPr>
          <p:nvPr/>
        </p:nvSpPr>
        <p:spPr bwMode="auto">
          <a:xfrm>
            <a:off x="6194721" y="4873666"/>
            <a:ext cx="1356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30 </a:t>
            </a:r>
            <a:r>
              <a:rPr kumimoji="0" lang="en-US" altLang="en-US" sz="1600" b="0" i="0" u="none" strike="noStrike" kern="0" cap="none" spc="0" normalizeH="0" baseline="0" noProof="0" dirty="0" err="1">
                <a:ln>
                  <a:noFill/>
                </a:ln>
                <a:solidFill>
                  <a:srgbClr val="000000"/>
                </a:solidFill>
                <a:effectLst/>
                <a:uLnTx/>
                <a:uFillTx/>
                <a:latin typeface="Calibri" panose="020F0502020204030204" pitchFamily="34" charset="0"/>
              </a:rPr>
              <a:t>kNm</a:t>
            </a: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 </a:t>
            </a:r>
            <a:r>
              <a:rPr kumimoji="0" lang="en-US" altLang="en-US" sz="1600" b="0" i="0" u="none" strike="noStrike" kern="0" cap="none" spc="0" normalizeH="0" baseline="0" noProof="0" dirty="0">
                <a:ln>
                  <a:noFill/>
                </a:ln>
                <a:solidFill>
                  <a:srgbClr val="C00000"/>
                </a:solidFill>
                <a:effectLst/>
                <a:uLnTx/>
                <a:uFillTx/>
                <a:latin typeface="Calibri" panose="020F0502020204030204" pitchFamily="34" charset="0"/>
              </a:rPr>
              <a:t>(62%)</a:t>
            </a:r>
            <a:endParaRPr kumimoji="0" lang="en-GB" altLang="en-US" sz="1600" b="0" i="0" u="none" strike="noStrike" kern="0" cap="none" spc="0" normalizeH="0" baseline="0" noProof="0" dirty="0">
              <a:ln>
                <a:noFill/>
              </a:ln>
              <a:solidFill>
                <a:srgbClr val="C00000"/>
              </a:solidFill>
              <a:effectLst/>
              <a:uLnTx/>
              <a:uFillTx/>
              <a:latin typeface="Calibri" panose="020F0502020204030204" pitchFamily="34" charset="0"/>
            </a:endParaRPr>
          </a:p>
        </p:txBody>
      </p:sp>
      <p:sp>
        <p:nvSpPr>
          <p:cNvPr id="12" name="Rectangle 12">
            <a:extLst>
              <a:ext uri="{FF2B5EF4-FFF2-40B4-BE49-F238E27FC236}">
                <a16:creationId xmlns:a16="http://schemas.microsoft.com/office/drawing/2014/main" id="{5B7A70AB-E4A6-9649-0144-556194E0B634}"/>
              </a:ext>
            </a:extLst>
          </p:cNvPr>
          <p:cNvSpPr>
            <a:spLocks noChangeArrowheads="1"/>
          </p:cNvSpPr>
          <p:nvPr/>
        </p:nvSpPr>
        <p:spPr bwMode="auto">
          <a:xfrm>
            <a:off x="6062958" y="2628941"/>
            <a:ext cx="830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rPr>
              <a:t>48 kNm</a:t>
            </a: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cxnSp>
        <p:nvCxnSpPr>
          <p:cNvPr id="13" name="Straight Arrow Connector 9">
            <a:extLst>
              <a:ext uri="{FF2B5EF4-FFF2-40B4-BE49-F238E27FC236}">
                <a16:creationId xmlns:a16="http://schemas.microsoft.com/office/drawing/2014/main" id="{2E25D952-F1AD-5FB3-966D-402785FB6008}"/>
              </a:ext>
            </a:extLst>
          </p:cNvPr>
          <p:cNvCxnSpPr>
            <a:cxnSpLocks/>
          </p:cNvCxnSpPr>
          <p:nvPr/>
        </p:nvCxnSpPr>
        <p:spPr bwMode="auto">
          <a:xfrm flipH="1" flipV="1">
            <a:off x="5577183" y="3092491"/>
            <a:ext cx="212725" cy="169863"/>
          </a:xfrm>
          <a:prstGeom prst="straightConnector1">
            <a:avLst/>
          </a:prstGeom>
          <a:noFill/>
          <a:ln w="25400" algn="ctr">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9">
            <a:extLst>
              <a:ext uri="{FF2B5EF4-FFF2-40B4-BE49-F238E27FC236}">
                <a16:creationId xmlns:a16="http://schemas.microsoft.com/office/drawing/2014/main" id="{201FE3BF-C4EB-DD12-F16F-6525C97CBC71}"/>
              </a:ext>
            </a:extLst>
          </p:cNvPr>
          <p:cNvCxnSpPr>
            <a:cxnSpLocks/>
          </p:cNvCxnSpPr>
          <p:nvPr/>
        </p:nvCxnSpPr>
        <p:spPr bwMode="auto">
          <a:xfrm flipH="1" flipV="1">
            <a:off x="5577183" y="2560679"/>
            <a:ext cx="542925" cy="228600"/>
          </a:xfrm>
          <a:prstGeom prst="straightConnector1">
            <a:avLst/>
          </a:prstGeom>
          <a:noFill/>
          <a:ln w="25400" algn="ctr">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22">
            <a:extLst>
              <a:ext uri="{FF2B5EF4-FFF2-40B4-BE49-F238E27FC236}">
                <a16:creationId xmlns:a16="http://schemas.microsoft.com/office/drawing/2014/main" id="{8B70504E-6208-585D-105C-B95B48F8828C}"/>
              </a:ext>
            </a:extLst>
          </p:cNvPr>
          <p:cNvCxnSpPr>
            <a:cxnSpLocks/>
          </p:cNvCxnSpPr>
          <p:nvPr/>
        </p:nvCxnSpPr>
        <p:spPr bwMode="auto">
          <a:xfrm flipH="1" flipV="1">
            <a:off x="5577183" y="5130841"/>
            <a:ext cx="212725" cy="168275"/>
          </a:xfrm>
          <a:prstGeom prst="straightConnector1">
            <a:avLst/>
          </a:prstGeom>
          <a:noFill/>
          <a:ln w="25400" algn="ctr">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23">
            <a:extLst>
              <a:ext uri="{FF2B5EF4-FFF2-40B4-BE49-F238E27FC236}">
                <a16:creationId xmlns:a16="http://schemas.microsoft.com/office/drawing/2014/main" id="{4658A6F6-5106-DA83-4AB8-ABDAE7EB4988}"/>
              </a:ext>
            </a:extLst>
          </p:cNvPr>
          <p:cNvCxnSpPr>
            <a:cxnSpLocks/>
          </p:cNvCxnSpPr>
          <p:nvPr/>
        </p:nvCxnSpPr>
        <p:spPr bwMode="auto">
          <a:xfrm flipH="1" flipV="1">
            <a:off x="5651796" y="4814929"/>
            <a:ext cx="542925" cy="228600"/>
          </a:xfrm>
          <a:prstGeom prst="straightConnector1">
            <a:avLst/>
          </a:prstGeom>
          <a:noFill/>
          <a:ln w="25400" algn="ctr">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Isosceles Triangle 1">
            <a:extLst>
              <a:ext uri="{FF2B5EF4-FFF2-40B4-BE49-F238E27FC236}">
                <a16:creationId xmlns:a16="http://schemas.microsoft.com/office/drawing/2014/main" id="{0D94B424-77EA-1A11-E1B8-72FB360C815B}"/>
              </a:ext>
            </a:extLst>
          </p:cNvPr>
          <p:cNvSpPr>
            <a:spLocks noChangeArrowheads="1"/>
          </p:cNvSpPr>
          <p:nvPr/>
        </p:nvSpPr>
        <p:spPr bwMode="auto">
          <a:xfrm>
            <a:off x="10396833" y="2065379"/>
            <a:ext cx="265113" cy="288925"/>
          </a:xfrm>
          <a:prstGeom prst="triangle">
            <a:avLst>
              <a:gd name="adj" fmla="val 50000"/>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8" name="Oval 2">
            <a:extLst>
              <a:ext uri="{FF2B5EF4-FFF2-40B4-BE49-F238E27FC236}">
                <a16:creationId xmlns:a16="http://schemas.microsoft.com/office/drawing/2014/main" id="{A38B3E5A-1693-F7B4-27F1-9B01C318CC69}"/>
              </a:ext>
            </a:extLst>
          </p:cNvPr>
          <p:cNvSpPr>
            <a:spLocks noChangeArrowheads="1"/>
          </p:cNvSpPr>
          <p:nvPr/>
        </p:nvSpPr>
        <p:spPr bwMode="auto">
          <a:xfrm>
            <a:off x="10439696" y="2354304"/>
            <a:ext cx="144462" cy="142875"/>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Tx/>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cxnSp>
        <p:nvCxnSpPr>
          <p:cNvPr id="19" name="Straight Connector 4">
            <a:extLst>
              <a:ext uri="{FF2B5EF4-FFF2-40B4-BE49-F238E27FC236}">
                <a16:creationId xmlns:a16="http://schemas.microsoft.com/office/drawing/2014/main" id="{09E23047-D85A-BF11-2B23-80D26F49ADD5}"/>
              </a:ext>
            </a:extLst>
          </p:cNvPr>
          <p:cNvCxnSpPr>
            <a:cxnSpLocks/>
          </p:cNvCxnSpPr>
          <p:nvPr/>
        </p:nvCxnSpPr>
        <p:spPr bwMode="auto">
          <a:xfrm flipH="1">
            <a:off x="10328571" y="2497179"/>
            <a:ext cx="355600" cy="0"/>
          </a:xfrm>
          <a:prstGeom prst="line">
            <a:avLst/>
          </a:prstGeom>
          <a:noFill/>
          <a:ln w="254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Isosceles Triangle 22">
            <a:extLst>
              <a:ext uri="{FF2B5EF4-FFF2-40B4-BE49-F238E27FC236}">
                <a16:creationId xmlns:a16="http://schemas.microsoft.com/office/drawing/2014/main" id="{4C4F5409-29FB-2D51-3E30-0E8872DD2C33}"/>
              </a:ext>
            </a:extLst>
          </p:cNvPr>
          <p:cNvSpPr>
            <a:spLocks noChangeArrowheads="1"/>
          </p:cNvSpPr>
          <p:nvPr/>
        </p:nvSpPr>
        <p:spPr bwMode="auto">
          <a:xfrm>
            <a:off x="2695871" y="2792454"/>
            <a:ext cx="265112" cy="288925"/>
          </a:xfrm>
          <a:prstGeom prst="triangle">
            <a:avLst>
              <a:gd name="adj" fmla="val 50000"/>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1" name="Oval 23">
            <a:extLst>
              <a:ext uri="{FF2B5EF4-FFF2-40B4-BE49-F238E27FC236}">
                <a16:creationId xmlns:a16="http://schemas.microsoft.com/office/drawing/2014/main" id="{70FCE3D5-A2DD-CABA-EF3C-C87EBDC70AD7}"/>
              </a:ext>
            </a:extLst>
          </p:cNvPr>
          <p:cNvSpPr>
            <a:spLocks noChangeArrowheads="1"/>
          </p:cNvSpPr>
          <p:nvPr/>
        </p:nvSpPr>
        <p:spPr bwMode="auto">
          <a:xfrm>
            <a:off x="2738733" y="3081379"/>
            <a:ext cx="144463" cy="144462"/>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Tx/>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cxnSp>
        <p:nvCxnSpPr>
          <p:cNvPr id="22" name="Straight Connector 24">
            <a:extLst>
              <a:ext uri="{FF2B5EF4-FFF2-40B4-BE49-F238E27FC236}">
                <a16:creationId xmlns:a16="http://schemas.microsoft.com/office/drawing/2014/main" id="{1F904015-530C-B0FD-15CD-3D4013B8E8DC}"/>
              </a:ext>
            </a:extLst>
          </p:cNvPr>
          <p:cNvCxnSpPr>
            <a:cxnSpLocks/>
          </p:cNvCxnSpPr>
          <p:nvPr/>
        </p:nvCxnSpPr>
        <p:spPr bwMode="auto">
          <a:xfrm flipH="1">
            <a:off x="2627608" y="3225841"/>
            <a:ext cx="355600" cy="0"/>
          </a:xfrm>
          <a:prstGeom prst="line">
            <a:avLst/>
          </a:prstGeom>
          <a:noFill/>
          <a:ln w="254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Isosceles Triangle 25">
            <a:extLst>
              <a:ext uri="{FF2B5EF4-FFF2-40B4-BE49-F238E27FC236}">
                <a16:creationId xmlns:a16="http://schemas.microsoft.com/office/drawing/2014/main" id="{0A0C9D7A-C2F6-BBCF-69F4-28AE731DDA41}"/>
              </a:ext>
            </a:extLst>
          </p:cNvPr>
          <p:cNvSpPr>
            <a:spLocks noChangeArrowheads="1"/>
          </p:cNvSpPr>
          <p:nvPr/>
        </p:nvSpPr>
        <p:spPr bwMode="auto">
          <a:xfrm>
            <a:off x="2651421" y="5000666"/>
            <a:ext cx="265112" cy="287338"/>
          </a:xfrm>
          <a:prstGeom prst="triangle">
            <a:avLst>
              <a:gd name="adj" fmla="val 50000"/>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4" name="Oval 26">
            <a:extLst>
              <a:ext uri="{FF2B5EF4-FFF2-40B4-BE49-F238E27FC236}">
                <a16:creationId xmlns:a16="http://schemas.microsoft.com/office/drawing/2014/main" id="{34773FC5-A787-5A43-85C3-891AD3649D6C}"/>
              </a:ext>
            </a:extLst>
          </p:cNvPr>
          <p:cNvSpPr>
            <a:spLocks noChangeArrowheads="1"/>
          </p:cNvSpPr>
          <p:nvPr/>
        </p:nvSpPr>
        <p:spPr bwMode="auto">
          <a:xfrm>
            <a:off x="2694283" y="5288004"/>
            <a:ext cx="142875" cy="144462"/>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Tx/>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cxnSp>
        <p:nvCxnSpPr>
          <p:cNvPr id="25" name="Straight Connector 27">
            <a:extLst>
              <a:ext uri="{FF2B5EF4-FFF2-40B4-BE49-F238E27FC236}">
                <a16:creationId xmlns:a16="http://schemas.microsoft.com/office/drawing/2014/main" id="{BB4CF161-9C2D-E09D-A897-908A71784136}"/>
              </a:ext>
            </a:extLst>
          </p:cNvPr>
          <p:cNvCxnSpPr>
            <a:cxnSpLocks/>
          </p:cNvCxnSpPr>
          <p:nvPr/>
        </p:nvCxnSpPr>
        <p:spPr bwMode="auto">
          <a:xfrm flipH="1">
            <a:off x="2581571" y="5432466"/>
            <a:ext cx="355600" cy="0"/>
          </a:xfrm>
          <a:prstGeom prst="line">
            <a:avLst/>
          </a:prstGeom>
          <a:noFill/>
          <a:ln w="254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8">
            <a:extLst>
              <a:ext uri="{FF2B5EF4-FFF2-40B4-BE49-F238E27FC236}">
                <a16:creationId xmlns:a16="http://schemas.microsoft.com/office/drawing/2014/main" id="{F1DB0EC8-7527-A332-188C-37E7F030AB86}"/>
              </a:ext>
            </a:extLst>
          </p:cNvPr>
          <p:cNvCxnSpPr>
            <a:cxnSpLocks/>
          </p:cNvCxnSpPr>
          <p:nvPr/>
        </p:nvCxnSpPr>
        <p:spPr bwMode="auto">
          <a:xfrm flipV="1">
            <a:off x="10655596" y="4103729"/>
            <a:ext cx="0" cy="454025"/>
          </a:xfrm>
          <a:prstGeom prst="line">
            <a:avLst/>
          </a:prstGeom>
          <a:noFill/>
          <a:ln w="254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10">
            <a:extLst>
              <a:ext uri="{FF2B5EF4-FFF2-40B4-BE49-F238E27FC236}">
                <a16:creationId xmlns:a16="http://schemas.microsoft.com/office/drawing/2014/main" id="{214E84D0-0AF1-1DED-FD20-E39A47F24B29}"/>
              </a:ext>
            </a:extLst>
          </p:cNvPr>
          <p:cNvSpPr>
            <a:spLocks noChangeArrowheads="1"/>
          </p:cNvSpPr>
          <p:nvPr/>
        </p:nvSpPr>
        <p:spPr bwMode="auto">
          <a:xfrm>
            <a:off x="10669883" y="4114841"/>
            <a:ext cx="138113" cy="431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3" name="Rectangle 10">
            <a:extLst>
              <a:ext uri="{FF2B5EF4-FFF2-40B4-BE49-F238E27FC236}">
                <a16:creationId xmlns:a16="http://schemas.microsoft.com/office/drawing/2014/main" id="{98C4D2D9-4E5F-A25F-798E-F67DD50082DA}"/>
              </a:ext>
            </a:extLst>
          </p:cNvPr>
          <p:cNvSpPr>
            <a:spLocks noChangeArrowheads="1"/>
          </p:cNvSpPr>
          <p:nvPr/>
        </p:nvSpPr>
        <p:spPr bwMode="auto">
          <a:xfrm>
            <a:off x="180000" y="6077366"/>
            <a:ext cx="11242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Significant reduction of bending moments and increase of load-carrying capacity </a:t>
            </a:r>
            <a:endParaRPr kumimoji="0" lang="en-GB" altLang="en-US"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390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AE66-60F7-D493-2750-13C96E3F2848}"/>
              </a:ext>
            </a:extLst>
          </p:cNvPr>
          <p:cNvSpPr>
            <a:spLocks noGrp="1"/>
          </p:cNvSpPr>
          <p:nvPr>
            <p:ph type="title"/>
          </p:nvPr>
        </p:nvSpPr>
        <p:spPr/>
        <p:txBody>
          <a:bodyPr/>
          <a:lstStyle/>
          <a:p>
            <a:r>
              <a:rPr lang="en-GB" noProof="0" dirty="0"/>
              <a:t>Assessment and retrofitting for bending</a:t>
            </a:r>
            <a:endParaRPr lang="fr-CH" dirty="0"/>
          </a:p>
        </p:txBody>
      </p:sp>
      <p:pic>
        <p:nvPicPr>
          <p:cNvPr id="4" name="Picture 1">
            <a:extLst>
              <a:ext uri="{FF2B5EF4-FFF2-40B4-BE49-F238E27FC236}">
                <a16:creationId xmlns:a16="http://schemas.microsoft.com/office/drawing/2014/main" id="{F80D16DC-2001-CCE2-EF3B-12E81C5D8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14475"/>
            <a:ext cx="31273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9">
            <a:extLst>
              <a:ext uri="{FF2B5EF4-FFF2-40B4-BE49-F238E27FC236}">
                <a16:creationId xmlns:a16="http://schemas.microsoft.com/office/drawing/2014/main" id="{29B5ABA5-6417-5A98-1AD6-7E4671AEBDD2}"/>
              </a:ext>
            </a:extLst>
          </p:cNvPr>
          <p:cNvSpPr>
            <a:spLocks noChangeArrowheads="1"/>
          </p:cNvSpPr>
          <p:nvPr/>
        </p:nvSpPr>
        <p:spPr bwMode="auto">
          <a:xfrm>
            <a:off x="180000" y="922512"/>
            <a:ext cx="11412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Tx/>
              <a:buNone/>
            </a:pPr>
            <a:r>
              <a:rPr lang="en-US" altLang="en-US" sz="2000" dirty="0">
                <a:solidFill>
                  <a:srgbClr val="000000"/>
                </a:solidFill>
                <a:latin typeface="Cambria" panose="02040503050406030204" pitchFamily="18" charset="0"/>
                <a:ea typeface="Cambria" panose="02040503050406030204" pitchFamily="18" charset="0"/>
              </a:rPr>
              <a:t>Current state : service life increased from 40 years (1950-1990) to 75 years (1950-2025) </a:t>
            </a:r>
          </a:p>
        </p:txBody>
      </p:sp>
      <p:pic>
        <p:nvPicPr>
          <p:cNvPr id="6" name="Picture 2">
            <a:extLst>
              <a:ext uri="{FF2B5EF4-FFF2-40B4-BE49-F238E27FC236}">
                <a16:creationId xmlns:a16="http://schemas.microsoft.com/office/drawing/2014/main" id="{BB826BC0-FDC3-AAA6-02BD-9B3BF886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83025"/>
            <a:ext cx="3055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ADB9DC5B-3446-A2B3-4B41-954A4FADC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1773238"/>
            <a:ext cx="50196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6">
            <a:extLst>
              <a:ext uri="{FF2B5EF4-FFF2-40B4-BE49-F238E27FC236}">
                <a16:creationId xmlns:a16="http://schemas.microsoft.com/office/drawing/2014/main" id="{E714ED4F-8854-9A45-4900-6EE311DAD3D0}"/>
              </a:ext>
            </a:extLst>
          </p:cNvPr>
          <p:cNvCxnSpPr>
            <a:cxnSpLocks noChangeShapeType="1"/>
          </p:cNvCxnSpPr>
          <p:nvPr/>
        </p:nvCxnSpPr>
        <p:spPr bwMode="auto">
          <a:xfrm>
            <a:off x="5692775" y="4005263"/>
            <a:ext cx="2047875" cy="0"/>
          </a:xfrm>
          <a:prstGeom prst="straightConnector1">
            <a:avLst/>
          </a:prstGeom>
          <a:noFill/>
          <a:ln w="25400" algn="ctr">
            <a:solidFill>
              <a:schemeClr val="bg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7">
            <a:extLst>
              <a:ext uri="{FF2B5EF4-FFF2-40B4-BE49-F238E27FC236}">
                <a16:creationId xmlns:a16="http://schemas.microsoft.com/office/drawing/2014/main" id="{A6469847-6BFD-FF69-E157-B8C2D8244FE8}"/>
              </a:ext>
            </a:extLst>
          </p:cNvPr>
          <p:cNvSpPr txBox="1">
            <a:spLocks noChangeArrowheads="1"/>
          </p:cNvSpPr>
          <p:nvPr/>
        </p:nvSpPr>
        <p:spPr bwMode="auto">
          <a:xfrm>
            <a:off x="6221413" y="3560763"/>
            <a:ext cx="1327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2.40 m</a:t>
            </a:r>
            <a:endParaRPr lang="en-GB" altLang="en-US" sz="2400">
              <a:solidFill>
                <a:schemeClr val="bg1"/>
              </a:solidFill>
            </a:endParaRPr>
          </a:p>
        </p:txBody>
      </p:sp>
    </p:spTree>
    <p:extLst>
      <p:ext uri="{BB962C8B-B14F-4D97-AF65-F5344CB8AC3E}">
        <p14:creationId xmlns:p14="http://schemas.microsoft.com/office/powerpoint/2010/main" val="58076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CB42B-FC2F-4487-09A3-22034FAB9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96A7E0-5F4D-63F8-2D5C-9E0A057B2414}"/>
              </a:ext>
            </a:extLst>
          </p:cNvPr>
          <p:cNvSpPr>
            <a:spLocks noGrp="1"/>
          </p:cNvSpPr>
          <p:nvPr>
            <p:ph type="title"/>
          </p:nvPr>
        </p:nvSpPr>
        <p:spPr/>
        <p:txBody>
          <a:bodyPr/>
          <a:lstStyle/>
          <a:p>
            <a:r>
              <a:rPr lang="en-GB" noProof="0"/>
              <a:t>Assessment and retrofitting for bending</a:t>
            </a:r>
            <a:endParaRPr lang="fr-CH" dirty="0"/>
          </a:p>
        </p:txBody>
      </p:sp>
      <p:pic>
        <p:nvPicPr>
          <p:cNvPr id="3" name="Picture 1">
            <a:extLst>
              <a:ext uri="{FF2B5EF4-FFF2-40B4-BE49-F238E27FC236}">
                <a16:creationId xmlns:a16="http://schemas.microsoft.com/office/drawing/2014/main" id="{BA0EBF5B-4FBA-84BD-77FE-02F35201E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938848"/>
            <a:ext cx="9144000" cy="5249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C8946A-743B-5982-B21A-D0635D12FA07}"/>
              </a:ext>
            </a:extLst>
          </p:cNvPr>
          <p:cNvSpPr txBox="1"/>
          <p:nvPr/>
        </p:nvSpPr>
        <p:spPr>
          <a:xfrm>
            <a:off x="254000" y="938848"/>
            <a:ext cx="1798320" cy="923330"/>
          </a:xfrm>
          <a:prstGeom prst="rect">
            <a:avLst/>
          </a:prstGeom>
          <a:noFill/>
        </p:spPr>
        <p:txBody>
          <a:bodyPr wrap="square">
            <a:spAutoFit/>
          </a:bodyPr>
          <a:lstStyle/>
          <a:p>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Replacement in 2025 after 75 years of service</a:t>
            </a:r>
            <a:endParaRPr lang="fr-CH" dirty="0"/>
          </a:p>
        </p:txBody>
      </p:sp>
    </p:spTree>
    <p:extLst>
      <p:ext uri="{BB962C8B-B14F-4D97-AF65-F5344CB8AC3E}">
        <p14:creationId xmlns:p14="http://schemas.microsoft.com/office/powerpoint/2010/main" val="384969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D34C-3AC9-0673-E1A5-C95B9DF0AC79}"/>
              </a:ext>
            </a:extLst>
          </p:cNvPr>
          <p:cNvSpPr>
            <a:spLocks noGrp="1"/>
          </p:cNvSpPr>
          <p:nvPr>
            <p:ph type="title"/>
          </p:nvPr>
        </p:nvSpPr>
        <p:spPr/>
        <p:txBody>
          <a:bodyPr/>
          <a:lstStyle/>
          <a:p>
            <a:r>
              <a:rPr lang="en-GB" noProof="0" dirty="0"/>
              <a:t>Assessment and retrofitting for bending</a:t>
            </a:r>
            <a:endParaRPr lang="fr-CH" dirty="0"/>
          </a:p>
        </p:txBody>
      </p:sp>
      <p:sp>
        <p:nvSpPr>
          <p:cNvPr id="4" name="Rectangle 29">
            <a:extLst>
              <a:ext uri="{FF2B5EF4-FFF2-40B4-BE49-F238E27FC236}">
                <a16:creationId xmlns:a16="http://schemas.microsoft.com/office/drawing/2014/main" id="{FA485651-A9D6-56CB-BF2E-8A9FD0D3EB3F}"/>
              </a:ext>
            </a:extLst>
          </p:cNvPr>
          <p:cNvSpPr>
            <a:spLocks noChangeArrowheads="1"/>
          </p:cNvSpPr>
          <p:nvPr/>
        </p:nvSpPr>
        <p:spPr bwMode="auto">
          <a:xfrm>
            <a:off x="260984" y="2425700"/>
            <a:ext cx="7460616" cy="111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Simply supported post-tensioned girder with a span of 34.45 m</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Built in 1964 for a </a:t>
            </a:r>
            <a:r>
              <a:rPr kumimoji="0" lang="en-US" altLang="en-US" sz="1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traffic load of 16 t, to be increased to 40 t (2022)</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Width of the carriageway 4.42 m to be increased to 5.20 m</a:t>
            </a:r>
            <a:endPar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1">
            <a:extLst>
              <a:ext uri="{FF2B5EF4-FFF2-40B4-BE49-F238E27FC236}">
                <a16:creationId xmlns:a16="http://schemas.microsoft.com/office/drawing/2014/main" id="{A1E48677-582F-EAC1-7D6D-FC3332343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435" y="3884295"/>
            <a:ext cx="424815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D4D1C5D-B00C-B966-B3F4-68BDEC609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548" y="4062413"/>
            <a:ext cx="61563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83A59876-3797-10AB-B484-EDE4D87829D8}"/>
              </a:ext>
            </a:extLst>
          </p:cNvPr>
          <p:cNvSpPr>
            <a:spLocks noChangeArrowheads="1"/>
          </p:cNvSpPr>
          <p:nvPr/>
        </p:nvSpPr>
        <p:spPr bwMode="auto">
          <a:xfrm>
            <a:off x="380365" y="5736908"/>
            <a:ext cx="722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rPr>
              <a:t>(12-B11)</a:t>
            </a:r>
            <a:endParaRPr kumimoji="0" lang="en-GB" altLang="en-US" sz="12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9" name="TextBox 8">
            <a:extLst>
              <a:ext uri="{FF2B5EF4-FFF2-40B4-BE49-F238E27FC236}">
                <a16:creationId xmlns:a16="http://schemas.microsoft.com/office/drawing/2014/main" id="{86A424D7-4532-2673-A5D6-DDC20763046B}"/>
              </a:ext>
            </a:extLst>
          </p:cNvPr>
          <p:cNvSpPr txBox="1"/>
          <p:nvPr/>
        </p:nvSpPr>
        <p:spPr>
          <a:xfrm>
            <a:off x="180000" y="1144045"/>
            <a:ext cx="6096000" cy="369332"/>
          </a:xfrm>
          <a:prstGeom prst="rect">
            <a:avLst/>
          </a:prstGeom>
          <a:noFill/>
        </p:spPr>
        <p:txBody>
          <a:bodyPr wrap="square">
            <a:spAutoFit/>
          </a:bodyPr>
          <a:lstStyle/>
          <a:p>
            <a:pPr>
              <a:lnSpc>
                <a:spcPct val="90000"/>
              </a:lnSpc>
              <a:spcBef>
                <a:spcPct val="0"/>
              </a:spcBef>
            </a:pPr>
            <a:r>
              <a:rPr lang="en-US" altLang="en-US" sz="2000" b="1" dirty="0">
                <a:solidFill>
                  <a:srgbClr val="0070C0"/>
                </a:solidFill>
                <a:latin typeface="Cambria" panose="02040503050406030204" pitchFamily="18" charset="0"/>
                <a:ea typeface="Cambria" panose="02040503050406030204" pitchFamily="18" charset="0"/>
                <a:cs typeface="+mj-cs"/>
              </a:rPr>
              <a:t>Bridge Val de Sott at </a:t>
            </a:r>
            <a:r>
              <a:rPr lang="en-US" altLang="en-US" sz="2000" b="1" dirty="0" err="1">
                <a:solidFill>
                  <a:srgbClr val="0070C0"/>
                </a:solidFill>
                <a:latin typeface="Cambria" panose="02040503050406030204" pitchFamily="18" charset="0"/>
                <a:ea typeface="Cambria" panose="02040503050406030204" pitchFamily="18" charset="0"/>
                <a:cs typeface="+mj-cs"/>
              </a:rPr>
              <a:t>Roveredo</a:t>
            </a:r>
            <a:r>
              <a:rPr lang="en-US" altLang="en-US" sz="2000" b="1" dirty="0">
                <a:solidFill>
                  <a:srgbClr val="0070C0"/>
                </a:solidFill>
                <a:latin typeface="Cambria" panose="02040503050406030204" pitchFamily="18" charset="0"/>
                <a:ea typeface="Cambria" panose="02040503050406030204" pitchFamily="18" charset="0"/>
                <a:cs typeface="+mj-cs"/>
              </a:rPr>
              <a:t> (GR), Switzerland</a:t>
            </a:r>
            <a:endParaRPr lang="fr-CH" sz="2000" b="1" dirty="0">
              <a:solidFill>
                <a:srgbClr val="0070C0"/>
              </a:solidFill>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3224799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E748-F6B7-58AF-B5E6-E01562437545}"/>
              </a:ext>
            </a:extLst>
          </p:cNvPr>
          <p:cNvSpPr>
            <a:spLocks noGrp="1"/>
          </p:cNvSpPr>
          <p:nvPr>
            <p:ph type="title"/>
          </p:nvPr>
        </p:nvSpPr>
        <p:spPr/>
        <p:txBody>
          <a:bodyPr/>
          <a:lstStyle/>
          <a:p>
            <a:r>
              <a:rPr lang="en-GB" noProof="0" dirty="0"/>
              <a:t>Assessment and retrofitting for bending</a:t>
            </a:r>
            <a:endParaRPr lang="fr-CH" dirty="0"/>
          </a:p>
        </p:txBody>
      </p:sp>
      <p:sp>
        <p:nvSpPr>
          <p:cNvPr id="4" name="Rectangle 29">
            <a:extLst>
              <a:ext uri="{FF2B5EF4-FFF2-40B4-BE49-F238E27FC236}">
                <a16:creationId xmlns:a16="http://schemas.microsoft.com/office/drawing/2014/main" id="{A1E0B5D7-8EDF-14D4-3AC7-F312D2368630}"/>
              </a:ext>
            </a:extLst>
          </p:cNvPr>
          <p:cNvSpPr>
            <a:spLocks noChangeArrowheads="1"/>
          </p:cNvSpPr>
          <p:nvPr/>
        </p:nvSpPr>
        <p:spPr bwMode="auto">
          <a:xfrm>
            <a:off x="250825" y="1077912"/>
            <a:ext cx="3630295"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a:lnSpc>
                <a:spcPct val="90000"/>
              </a:lnSpc>
              <a:spcBef>
                <a:spcPct val="50000"/>
              </a:spcBef>
              <a:buSzPct val="75000"/>
              <a:defRPr/>
            </a:pPr>
            <a:r>
              <a:rPr lang="en-US" altLang="en-US" sz="1800" b="1" dirty="0">
                <a:solidFill>
                  <a:srgbClr val="0070C0"/>
                </a:solidFill>
                <a:latin typeface="Cambria" panose="02040503050406030204" pitchFamily="18" charset="0"/>
                <a:ea typeface="Cambria" panose="02040503050406030204" pitchFamily="18" charset="0"/>
              </a:rPr>
              <a:t>Main structural interventions:</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Expansion joints and mechanical bearings removed; girder clamped into the two abutments (transformed into an integral bridge)</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Additional external post-tensioning</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Span slightly reduced</a:t>
            </a:r>
          </a:p>
        </p:txBody>
      </p:sp>
      <p:pic>
        <p:nvPicPr>
          <p:cNvPr id="5" name="Picture 3">
            <a:extLst>
              <a:ext uri="{FF2B5EF4-FFF2-40B4-BE49-F238E27FC236}">
                <a16:creationId xmlns:a16="http://schemas.microsoft.com/office/drawing/2014/main" id="{6CCE9DE8-ABCB-C529-2EFB-9623E532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88661"/>
            <a:ext cx="782637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233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7EEC-66CB-E58F-FAF0-7E2A3287E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D1B30-E2FD-A0D4-6E83-93BC7FC0A37F}"/>
              </a:ext>
            </a:extLst>
          </p:cNvPr>
          <p:cNvSpPr>
            <a:spLocks noGrp="1"/>
          </p:cNvSpPr>
          <p:nvPr>
            <p:ph type="title"/>
          </p:nvPr>
        </p:nvSpPr>
        <p:spPr/>
        <p:txBody>
          <a:bodyPr/>
          <a:lstStyle/>
          <a:p>
            <a:r>
              <a:rPr lang="en-GB" noProof="0" dirty="0"/>
              <a:t>Assessment and retrofitting for bending</a:t>
            </a:r>
            <a:endParaRPr lang="fr-CH" dirty="0"/>
          </a:p>
        </p:txBody>
      </p:sp>
      <p:sp>
        <p:nvSpPr>
          <p:cNvPr id="4" name="Rectangle 29">
            <a:extLst>
              <a:ext uri="{FF2B5EF4-FFF2-40B4-BE49-F238E27FC236}">
                <a16:creationId xmlns:a16="http://schemas.microsoft.com/office/drawing/2014/main" id="{2CE8BAFC-217E-2C0D-D77D-DED1857F3CB2}"/>
              </a:ext>
            </a:extLst>
          </p:cNvPr>
          <p:cNvSpPr>
            <a:spLocks noChangeArrowheads="1"/>
          </p:cNvSpPr>
          <p:nvPr/>
        </p:nvSpPr>
        <p:spPr bwMode="auto">
          <a:xfrm>
            <a:off x="250825" y="1077912"/>
            <a:ext cx="3630295" cy="289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50000"/>
              </a:spcBef>
              <a:spcAft>
                <a:spcPts val="0"/>
              </a:spcAft>
              <a:buClrTx/>
              <a:buSzPct val="75000"/>
              <a:buFontTx/>
              <a:buNone/>
              <a:tabLst/>
              <a:defRPr/>
            </a:pPr>
            <a:r>
              <a:rPr kumimoji="0" lang="en-US" altLang="en-US" sz="1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Main structural interventions:</a:t>
            </a:r>
          </a:p>
          <a:p>
            <a:pPr marL="285750" marR="0" lvl="0" indent="-285750" algn="l" defTabSz="914400" rtl="0" eaLnBrk="1" fontAlgn="auto" latinLnBrk="0" hangingPunct="1">
              <a:lnSpc>
                <a:spcPct val="90000"/>
              </a:lnSpc>
              <a:spcBef>
                <a:spcPct val="50000"/>
              </a:spcBef>
              <a:spcAft>
                <a:spcPts val="0"/>
              </a:spcAft>
              <a:buClrTx/>
              <a:buSzPct val="75000"/>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Expansion joints and mechanical bearings removed</a:t>
            </a:r>
            <a:r>
              <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285750" marR="0" lvl="0" indent="-285750" algn="l" defTabSz="914400" rtl="0" eaLnBrk="1" fontAlgn="auto" latinLnBrk="0" hangingPunct="1">
              <a:lnSpc>
                <a:spcPct val="90000"/>
              </a:lnSpc>
              <a:spcBef>
                <a:spcPct val="50000"/>
              </a:spcBef>
              <a:spcAft>
                <a:spcPts val="0"/>
              </a:spcAft>
              <a:buClrTx/>
              <a:buSzPct val="75000"/>
              <a:buFont typeface="Wingdings" panose="05000000000000000000" pitchFamily="2" charset="2"/>
              <a:buChar char="§"/>
              <a:tabLst/>
              <a:defRPr/>
            </a:pPr>
            <a:r>
              <a:rPr lang="en-US" altLang="en-US" sz="1800" dirty="0">
                <a:solidFill>
                  <a:srgbClr val="C00000"/>
                </a:solidFill>
                <a:latin typeface="Cambria" panose="02040503050406030204" pitchFamily="18" charset="0"/>
                <a:ea typeface="Cambria" panose="02040503050406030204" pitchFamily="18" charset="0"/>
              </a:rPr>
              <a:t>G</a:t>
            </a:r>
            <a:r>
              <a:rPr kumimoji="0" lang="en-US" altLang="en-US" sz="1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irder</a:t>
            </a:r>
            <a:r>
              <a:rPr kumimoji="0" lang="en-US" alt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clamped into the two abutments (transformed into an integral bridge)</a:t>
            </a:r>
          </a:p>
          <a:p>
            <a:pPr marL="285750" marR="0" lvl="0" indent="-285750" algn="l" defTabSz="914400" rtl="0" eaLnBrk="1" fontAlgn="auto" latinLnBrk="0" hangingPunct="1">
              <a:lnSpc>
                <a:spcPct val="90000"/>
              </a:lnSpc>
              <a:spcBef>
                <a:spcPct val="50000"/>
              </a:spcBef>
              <a:spcAft>
                <a:spcPts val="0"/>
              </a:spcAft>
              <a:buClrTx/>
              <a:buSzPct val="75000"/>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Additional </a:t>
            </a:r>
            <a:r>
              <a:rPr kumimoji="0" lang="en-US" alt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external post-tensioning</a:t>
            </a:r>
          </a:p>
          <a:p>
            <a:pPr marL="285750" marR="0" lvl="0" indent="-285750" algn="l" defTabSz="914400" rtl="0" eaLnBrk="1" fontAlgn="auto" latinLnBrk="0" hangingPunct="1">
              <a:lnSpc>
                <a:spcPct val="90000"/>
              </a:lnSpc>
              <a:spcBef>
                <a:spcPct val="50000"/>
              </a:spcBef>
              <a:spcAft>
                <a:spcPts val="0"/>
              </a:spcAft>
              <a:buClrTx/>
              <a:buSzPct val="75000"/>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Span slightly reduced</a:t>
            </a:r>
          </a:p>
        </p:txBody>
      </p:sp>
      <p:pic>
        <p:nvPicPr>
          <p:cNvPr id="3" name="Picture 4">
            <a:extLst>
              <a:ext uri="{FF2B5EF4-FFF2-40B4-BE49-F238E27FC236}">
                <a16:creationId xmlns:a16="http://schemas.microsoft.com/office/drawing/2014/main" id="{10A34BB2-5834-5952-E262-3F2B5CBB8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195" y="3246152"/>
            <a:ext cx="4622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83EAB41-4EC8-B535-D7FE-F89D13EEB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120" y="756000"/>
            <a:ext cx="8291039" cy="28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74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1D82749-2594-643E-07CB-FAB5FD568B1F}"/>
              </a:ext>
            </a:extLst>
          </p:cNvPr>
          <p:cNvSpPr>
            <a:spLocks noGrp="1" noChangeArrowheads="1"/>
          </p:cNvSpPr>
          <p:nvPr>
            <p:ph type="title"/>
          </p:nvPr>
        </p:nvSpPr>
        <p:spPr>
          <a:xfrm>
            <a:off x="213360" y="339727"/>
            <a:ext cx="10241280" cy="719138"/>
          </a:xfrm>
        </p:spPr>
        <p:txBody>
          <a:bodyPr/>
          <a:lstStyle/>
          <a:p>
            <a:r>
              <a:rPr lang="en-GB" altLang="fr-FR" dirty="0"/>
              <a:t>Situation in Switzerland with respect to assessment and retrofitting of existing bridges </a:t>
            </a:r>
          </a:p>
        </p:txBody>
      </p:sp>
      <p:pic>
        <p:nvPicPr>
          <p:cNvPr id="5123" name="Picture 4">
            <a:extLst>
              <a:ext uri="{FF2B5EF4-FFF2-40B4-BE49-F238E27FC236}">
                <a16:creationId xmlns:a16="http://schemas.microsoft.com/office/drawing/2014/main" id="{0E7F6CF5-AD91-418D-BAF4-189A9278B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464" y="1628776"/>
            <a:ext cx="3010215"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5124" name="Rectangle 5">
            <a:extLst>
              <a:ext uri="{FF2B5EF4-FFF2-40B4-BE49-F238E27FC236}">
                <a16:creationId xmlns:a16="http://schemas.microsoft.com/office/drawing/2014/main" id="{A934DD44-27A9-7855-CE80-6C4719F26566}"/>
              </a:ext>
            </a:extLst>
          </p:cNvPr>
          <p:cNvSpPr>
            <a:spLocks noChangeArrowheads="1"/>
          </p:cNvSpPr>
          <p:nvPr/>
        </p:nvSpPr>
        <p:spPr bwMode="auto">
          <a:xfrm>
            <a:off x="7645400" y="3154364"/>
            <a:ext cx="3337560" cy="840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4577 federal highway </a:t>
            </a:r>
            <a:r>
              <a:rPr lang="en-GB" altLang="en-US" sz="1800" dirty="0">
                <a:solidFill>
                  <a:srgbClr val="C00000"/>
                </a:solidFill>
                <a:latin typeface="Cambria" panose="02040503050406030204" pitchFamily="18" charset="0"/>
                <a:ea typeface="Cambria" panose="02040503050406030204" pitchFamily="18" charset="0"/>
              </a:rPr>
              <a:t>bridges,</a:t>
            </a:r>
          </a:p>
          <a:p>
            <a:pPr>
              <a:lnSpc>
                <a:spcPct val="90000"/>
              </a:lnSpc>
              <a:spcBef>
                <a:spcPct val="0"/>
              </a:spcBef>
              <a:buSzPct val="75000"/>
              <a:buFont typeface="Monotype Sorts" pitchFamily="2" charset="2"/>
              <a:buNone/>
            </a:pPr>
            <a:r>
              <a:rPr lang="en-GB" altLang="en-US" sz="1800" dirty="0">
                <a:solidFill>
                  <a:srgbClr val="C00000"/>
                </a:solidFill>
                <a:latin typeface="Cambria" panose="02040503050406030204" pitchFamily="18" charset="0"/>
                <a:ea typeface="Cambria" panose="02040503050406030204" pitchFamily="18" charset="0"/>
              </a:rPr>
              <a:t>15% of the total length</a:t>
            </a:r>
            <a:r>
              <a:rPr lang="en-GB" altLang="en-US" sz="1800" dirty="0">
                <a:latin typeface="Cambria" panose="02040503050406030204" pitchFamily="18" charset="0"/>
                <a:ea typeface="Cambria" panose="02040503050406030204" pitchFamily="18" charset="0"/>
              </a:rPr>
              <a:t>,</a:t>
            </a:r>
          </a:p>
          <a:p>
            <a:pPr>
              <a:lnSpc>
                <a:spcPct val="90000"/>
              </a:lnSpc>
              <a:spcBef>
                <a:spcPct val="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Average length = 60 m</a:t>
            </a:r>
          </a:p>
        </p:txBody>
      </p:sp>
      <p:sp>
        <p:nvSpPr>
          <p:cNvPr id="5125" name="Rectangle 6">
            <a:extLst>
              <a:ext uri="{FF2B5EF4-FFF2-40B4-BE49-F238E27FC236}">
                <a16:creationId xmlns:a16="http://schemas.microsoft.com/office/drawing/2014/main" id="{FCAEF069-6DE1-DC5D-EFA9-FE397373DAC5}"/>
              </a:ext>
            </a:extLst>
          </p:cNvPr>
          <p:cNvSpPr>
            <a:spLocks noChangeArrowheads="1"/>
          </p:cNvSpPr>
          <p:nvPr/>
        </p:nvSpPr>
        <p:spPr bwMode="auto">
          <a:xfrm>
            <a:off x="7637462" y="5445125"/>
            <a:ext cx="3010217" cy="840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239 federal highway </a:t>
            </a:r>
            <a:r>
              <a:rPr lang="en-GB" altLang="en-US" sz="1800" dirty="0">
                <a:solidFill>
                  <a:srgbClr val="C00000"/>
                </a:solidFill>
                <a:latin typeface="Cambria" panose="02040503050406030204" pitchFamily="18" charset="0"/>
                <a:ea typeface="Cambria" panose="02040503050406030204" pitchFamily="18" charset="0"/>
              </a:rPr>
              <a:t>tunnels</a:t>
            </a:r>
          </a:p>
          <a:p>
            <a:pPr>
              <a:lnSpc>
                <a:spcPct val="90000"/>
              </a:lnSpc>
              <a:spcBef>
                <a:spcPct val="0"/>
              </a:spcBef>
              <a:buSzPct val="75000"/>
              <a:buFont typeface="Monotype Sorts" pitchFamily="2" charset="2"/>
              <a:buNone/>
            </a:pPr>
            <a:r>
              <a:rPr lang="en-GB" altLang="en-US" sz="1800" dirty="0">
                <a:solidFill>
                  <a:srgbClr val="C00000"/>
                </a:solidFill>
                <a:latin typeface="Cambria" panose="02040503050406030204" pitchFamily="18" charset="0"/>
                <a:ea typeface="Cambria" panose="02040503050406030204" pitchFamily="18" charset="0"/>
              </a:rPr>
              <a:t>13% of the total length</a:t>
            </a:r>
          </a:p>
          <a:p>
            <a:pPr>
              <a:lnSpc>
                <a:spcPct val="90000"/>
              </a:lnSpc>
              <a:spcBef>
                <a:spcPct val="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Average length = 1’002 m</a:t>
            </a:r>
          </a:p>
        </p:txBody>
      </p:sp>
      <p:sp>
        <p:nvSpPr>
          <p:cNvPr id="5126" name="Rectangle 7">
            <a:extLst>
              <a:ext uri="{FF2B5EF4-FFF2-40B4-BE49-F238E27FC236}">
                <a16:creationId xmlns:a16="http://schemas.microsoft.com/office/drawing/2014/main" id="{01EDE7B4-D8AB-AF34-3E8B-26F9CD20480A}"/>
              </a:ext>
            </a:extLst>
          </p:cNvPr>
          <p:cNvSpPr>
            <a:spLocks noChangeArrowheads="1"/>
          </p:cNvSpPr>
          <p:nvPr/>
        </p:nvSpPr>
        <p:spPr bwMode="auto">
          <a:xfrm>
            <a:off x="1784351" y="5470526"/>
            <a:ext cx="5480049" cy="840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0"/>
              </a:spcBef>
              <a:buSzPct val="75000"/>
              <a:buFont typeface="Monotype Sorts" pitchFamily="2" charset="2"/>
              <a:buNone/>
            </a:pPr>
            <a:r>
              <a:rPr lang="en-GB" altLang="en-US" sz="1800" dirty="0">
                <a:latin typeface="Cambria" panose="02040503050406030204" pitchFamily="18" charset="0"/>
                <a:ea typeface="Cambria" panose="02040503050406030204" pitchFamily="18" charset="0"/>
              </a:rPr>
              <a:t>Total length of federal highways (2022): 2 254 km + 17 200 km cantonal (national) roads (</a:t>
            </a:r>
            <a:r>
              <a:rPr lang="en-GB" altLang="en-US" sz="1800" dirty="0">
                <a:solidFill>
                  <a:srgbClr val="C00000"/>
                </a:solidFill>
                <a:latin typeface="Cambria" panose="02040503050406030204" pitchFamily="18" charset="0"/>
                <a:ea typeface="Cambria" panose="02040503050406030204" pitchFamily="18" charset="0"/>
              </a:rPr>
              <a:t>1.73 km of roads / km</a:t>
            </a:r>
            <a:r>
              <a:rPr lang="en-GB" altLang="en-US" sz="1800" baseline="30000" dirty="0">
                <a:solidFill>
                  <a:srgbClr val="C00000"/>
                </a:solidFill>
                <a:latin typeface="Cambria" panose="02040503050406030204" pitchFamily="18" charset="0"/>
                <a:ea typeface="Cambria" panose="02040503050406030204" pitchFamily="18" charset="0"/>
              </a:rPr>
              <a:t>2</a:t>
            </a:r>
            <a:r>
              <a:rPr lang="en-GB" altLang="en-US" sz="1800" dirty="0">
                <a:solidFill>
                  <a:srgbClr val="C00000"/>
                </a:solidFill>
                <a:latin typeface="Cambria" panose="02040503050406030204" pitchFamily="18" charset="0"/>
                <a:ea typeface="Cambria" panose="02040503050406030204" pitchFamily="18" charset="0"/>
              </a:rPr>
              <a:t> of area</a:t>
            </a:r>
            <a:r>
              <a:rPr lang="en-GB" altLang="en-US" sz="1800" dirty="0">
                <a:latin typeface="Cambria" panose="02040503050406030204" pitchFamily="18" charset="0"/>
                <a:ea typeface="Cambria" panose="02040503050406030204" pitchFamily="18" charset="0"/>
              </a:rPr>
              <a:t>)</a:t>
            </a:r>
          </a:p>
        </p:txBody>
      </p:sp>
      <p:grpSp>
        <p:nvGrpSpPr>
          <p:cNvPr id="5128" name="Group 8">
            <a:extLst>
              <a:ext uri="{FF2B5EF4-FFF2-40B4-BE49-F238E27FC236}">
                <a16:creationId xmlns:a16="http://schemas.microsoft.com/office/drawing/2014/main" id="{8A030F9C-A12D-A6A4-7912-C8CC60588FC6}"/>
              </a:ext>
            </a:extLst>
          </p:cNvPr>
          <p:cNvGrpSpPr>
            <a:grpSpLocks/>
          </p:cNvGrpSpPr>
          <p:nvPr/>
        </p:nvGrpSpPr>
        <p:grpSpPr bwMode="auto">
          <a:xfrm>
            <a:off x="1855789" y="1638301"/>
            <a:ext cx="5722937" cy="3832225"/>
            <a:chOff x="323528" y="1870312"/>
            <a:chExt cx="5722246" cy="3832035"/>
          </a:xfrm>
        </p:grpSpPr>
        <p:pic>
          <p:nvPicPr>
            <p:cNvPr id="5130" name="Picture 5">
              <a:extLst>
                <a:ext uri="{FF2B5EF4-FFF2-40B4-BE49-F238E27FC236}">
                  <a16:creationId xmlns:a16="http://schemas.microsoft.com/office/drawing/2014/main" id="{056028CD-ACE6-2CAA-7639-8139147DD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70312"/>
              <a:ext cx="5722246" cy="383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5131" name="Picture 6">
              <a:extLst>
                <a:ext uri="{FF2B5EF4-FFF2-40B4-BE49-F238E27FC236}">
                  <a16:creationId xmlns:a16="http://schemas.microsoft.com/office/drawing/2014/main" id="{729F7710-B92F-E1EF-5A1B-2F58D3A8E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099" y="4873672"/>
              <a:ext cx="120967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grpSp>
      <p:sp>
        <p:nvSpPr>
          <p:cNvPr id="5129" name="Rectangle 13">
            <a:extLst>
              <a:ext uri="{FF2B5EF4-FFF2-40B4-BE49-F238E27FC236}">
                <a16:creationId xmlns:a16="http://schemas.microsoft.com/office/drawing/2014/main" id="{43B202C7-4D5D-8BC4-14A3-C656C2E8F9DB}"/>
              </a:ext>
            </a:extLst>
          </p:cNvPr>
          <p:cNvSpPr>
            <a:spLocks noChangeArrowheads="1"/>
          </p:cNvSpPr>
          <p:nvPr/>
        </p:nvSpPr>
        <p:spPr bwMode="auto">
          <a:xfrm>
            <a:off x="294640" y="1058865"/>
            <a:ext cx="820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en-US" sz="2000" dirty="0">
                <a:latin typeface="Cambria" panose="02040503050406030204" pitchFamily="18" charset="0"/>
                <a:ea typeface="Cambria" panose="02040503050406030204" pitchFamily="18" charset="0"/>
              </a:rPr>
              <a:t>The example of federal highway bridges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68CB-142D-6FB3-7083-B23874FB4AE3}"/>
              </a:ext>
            </a:extLst>
          </p:cNvPr>
          <p:cNvSpPr>
            <a:spLocks noGrp="1"/>
          </p:cNvSpPr>
          <p:nvPr>
            <p:ph type="title"/>
          </p:nvPr>
        </p:nvSpPr>
        <p:spPr/>
        <p:txBody>
          <a:bodyPr/>
          <a:lstStyle/>
          <a:p>
            <a:r>
              <a:rPr lang="en-GB" noProof="0" dirty="0"/>
              <a:t>Assessment and retrofitting for bending</a:t>
            </a:r>
            <a:endParaRPr lang="fr-CH" dirty="0"/>
          </a:p>
        </p:txBody>
      </p:sp>
      <p:pic>
        <p:nvPicPr>
          <p:cNvPr id="4" name="Picture 1">
            <a:extLst>
              <a:ext uri="{FF2B5EF4-FFF2-40B4-BE49-F238E27FC236}">
                <a16:creationId xmlns:a16="http://schemas.microsoft.com/office/drawing/2014/main" id="{A571170D-FFC8-1D60-B6FA-4E76AC79B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065" y="903923"/>
            <a:ext cx="390048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D7163A8D-FC42-7C43-95F2-5239669E1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253" y="3829685"/>
            <a:ext cx="73660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9">
            <a:extLst>
              <a:ext uri="{FF2B5EF4-FFF2-40B4-BE49-F238E27FC236}">
                <a16:creationId xmlns:a16="http://schemas.microsoft.com/office/drawing/2014/main" id="{3CCDDA48-1288-618F-24CE-0C92D339C2A0}"/>
              </a:ext>
            </a:extLst>
          </p:cNvPr>
          <p:cNvSpPr>
            <a:spLocks noChangeArrowheads="1"/>
          </p:cNvSpPr>
          <p:nvPr/>
        </p:nvSpPr>
        <p:spPr bwMode="auto">
          <a:xfrm>
            <a:off x="258920" y="1594485"/>
            <a:ext cx="609107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Two-spans non prestressed slab with spans   2 x 16.58 m </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Elastomeric bearings with expansion joints</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Built in 1964 for a </a:t>
            </a:r>
            <a:r>
              <a:rPr kumimoji="0" lang="en-US" altLang="en-US" sz="1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traffic load of 16 t, to be increased to 40 t</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Some AAR damages at the abutments detected</a:t>
            </a:r>
          </a:p>
        </p:txBody>
      </p:sp>
      <p:sp>
        <p:nvSpPr>
          <p:cNvPr id="8" name="TextBox 7">
            <a:extLst>
              <a:ext uri="{FF2B5EF4-FFF2-40B4-BE49-F238E27FC236}">
                <a16:creationId xmlns:a16="http://schemas.microsoft.com/office/drawing/2014/main" id="{E1D2EA8F-8493-CA0A-9981-3E7F17C52513}"/>
              </a:ext>
            </a:extLst>
          </p:cNvPr>
          <p:cNvSpPr txBox="1"/>
          <p:nvPr/>
        </p:nvSpPr>
        <p:spPr>
          <a:xfrm>
            <a:off x="180000" y="903923"/>
            <a:ext cx="6096000" cy="369332"/>
          </a:xfrm>
          <a:prstGeom prst="rect">
            <a:avLst/>
          </a:prstGeom>
          <a:noFill/>
        </p:spPr>
        <p:txBody>
          <a:bodyPr wrap="square">
            <a:spAutoFit/>
          </a:bodyPr>
          <a:lstStyle/>
          <a:p>
            <a:pPr>
              <a:lnSpc>
                <a:spcPct val="90000"/>
              </a:lnSpc>
              <a:spcBef>
                <a:spcPct val="0"/>
              </a:spcBef>
            </a:pPr>
            <a:r>
              <a:rPr lang="fr-CH" sz="2000" b="1" dirty="0">
                <a:solidFill>
                  <a:srgbClr val="0070C0"/>
                </a:solidFill>
                <a:latin typeface="Cambria" panose="02040503050406030204" pitchFamily="18" charset="0"/>
                <a:ea typeface="Cambria" panose="02040503050406030204" pitchFamily="18" charset="0"/>
                <a:cs typeface="+mj-cs"/>
              </a:rPr>
              <a:t>Bridge Val de Sora at </a:t>
            </a:r>
            <a:r>
              <a:rPr lang="fr-CH" sz="2000" b="1" dirty="0" err="1">
                <a:solidFill>
                  <a:srgbClr val="0070C0"/>
                </a:solidFill>
                <a:latin typeface="Cambria" panose="02040503050406030204" pitchFamily="18" charset="0"/>
                <a:ea typeface="Cambria" panose="02040503050406030204" pitchFamily="18" charset="0"/>
                <a:cs typeface="+mj-cs"/>
              </a:rPr>
              <a:t>Roveredo</a:t>
            </a:r>
            <a:r>
              <a:rPr lang="fr-CH" sz="2000" b="1" dirty="0">
                <a:solidFill>
                  <a:srgbClr val="0070C0"/>
                </a:solidFill>
                <a:latin typeface="Cambria" panose="02040503050406030204" pitchFamily="18" charset="0"/>
                <a:ea typeface="Cambria" panose="02040503050406030204" pitchFamily="18" charset="0"/>
                <a:cs typeface="+mj-cs"/>
              </a:rPr>
              <a:t> (GR), </a:t>
            </a:r>
            <a:r>
              <a:rPr lang="fr-CH" sz="2000" b="1" dirty="0" err="1">
                <a:solidFill>
                  <a:srgbClr val="0070C0"/>
                </a:solidFill>
                <a:latin typeface="Cambria" panose="02040503050406030204" pitchFamily="18" charset="0"/>
                <a:ea typeface="Cambria" panose="02040503050406030204" pitchFamily="18" charset="0"/>
                <a:cs typeface="+mj-cs"/>
              </a:rPr>
              <a:t>Switzerland</a:t>
            </a:r>
            <a:endParaRPr lang="fr-CH" sz="2000" b="1" dirty="0">
              <a:solidFill>
                <a:srgbClr val="0070C0"/>
              </a:solidFill>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2756832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7B7D-423B-C4BD-BBC1-D773AFCB6EA4}"/>
              </a:ext>
            </a:extLst>
          </p:cNvPr>
          <p:cNvSpPr>
            <a:spLocks noGrp="1"/>
          </p:cNvSpPr>
          <p:nvPr>
            <p:ph type="title"/>
          </p:nvPr>
        </p:nvSpPr>
        <p:spPr/>
        <p:txBody>
          <a:bodyPr/>
          <a:lstStyle/>
          <a:p>
            <a:r>
              <a:rPr lang="en-GB" noProof="0" dirty="0"/>
              <a:t>Assessment and retrofitting for bending</a:t>
            </a:r>
            <a:endParaRPr lang="fr-CH" dirty="0"/>
          </a:p>
        </p:txBody>
      </p:sp>
      <p:pic>
        <p:nvPicPr>
          <p:cNvPr id="4" name="Picture 3">
            <a:extLst>
              <a:ext uri="{FF2B5EF4-FFF2-40B4-BE49-F238E27FC236}">
                <a16:creationId xmlns:a16="http://schemas.microsoft.com/office/drawing/2014/main" id="{BECB74FE-E2DB-ECFE-8D81-B8F78C6F0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325" y="871220"/>
            <a:ext cx="44862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9">
            <a:extLst>
              <a:ext uri="{FF2B5EF4-FFF2-40B4-BE49-F238E27FC236}">
                <a16:creationId xmlns:a16="http://schemas.microsoft.com/office/drawing/2014/main" id="{88991DEB-5642-F1C7-228E-2B9D4FC51A10}"/>
              </a:ext>
            </a:extLst>
          </p:cNvPr>
          <p:cNvSpPr>
            <a:spLocks noChangeArrowheads="1"/>
          </p:cNvSpPr>
          <p:nvPr/>
        </p:nvSpPr>
        <p:spPr bwMode="auto">
          <a:xfrm>
            <a:off x="250825" y="1077913"/>
            <a:ext cx="5845175" cy="46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a:lnSpc>
                <a:spcPct val="90000"/>
              </a:lnSpc>
              <a:spcBef>
                <a:spcPct val="50000"/>
              </a:spcBef>
              <a:buSzPct val="75000"/>
              <a:defRPr/>
            </a:pPr>
            <a:r>
              <a:rPr lang="en-US" altLang="en-US" sz="2000" b="1" dirty="0">
                <a:solidFill>
                  <a:srgbClr val="0070C0"/>
                </a:solidFill>
                <a:latin typeface="Cambria" panose="02040503050406030204" pitchFamily="18" charset="0"/>
                <a:ea typeface="Cambria" panose="02040503050406030204" pitchFamily="18" charset="0"/>
                <a:cs typeface="+mj-cs"/>
              </a:rPr>
              <a:t>Main structural interventions:</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New RC overlay (100-130 mm)</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Flexural strengthening over the intermediate support with RC overlay, </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C00000"/>
                </a:solidFill>
                <a:latin typeface="Cambria" panose="02040503050406030204" pitchFamily="18" charset="0"/>
                <a:ea typeface="Cambria" panose="02040503050406030204" pitchFamily="18" charset="0"/>
              </a:rPr>
              <a:t>Increase of deformation capacity </a:t>
            </a:r>
            <a:r>
              <a:rPr lang="en-US" altLang="en-US" sz="1800" dirty="0">
                <a:solidFill>
                  <a:srgbClr val="000000"/>
                </a:solidFill>
                <a:latin typeface="Cambria" panose="02040503050406030204" pitchFamily="18" charset="0"/>
                <a:ea typeface="Cambria" panose="02040503050406030204" pitchFamily="18" charset="0"/>
              </a:rPr>
              <a:t>in support region to allow for redistribution of internal forces and avoid strengthening for </a:t>
            </a:r>
            <a:r>
              <a:rPr lang="en-US" altLang="en-US" sz="1800" dirty="0">
                <a:solidFill>
                  <a:srgbClr val="C00000"/>
                </a:solidFill>
                <a:latin typeface="Cambria" panose="02040503050406030204" pitchFamily="18" charset="0"/>
                <a:ea typeface="Cambria" panose="02040503050406030204" pitchFamily="18" charset="0"/>
              </a:rPr>
              <a:t>sagging moment </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C00000"/>
                </a:solidFill>
                <a:latin typeface="Cambria" panose="02040503050406030204" pitchFamily="18" charset="0"/>
                <a:ea typeface="Cambria" panose="02040503050406030204" pitchFamily="18" charset="0"/>
              </a:rPr>
              <a:t>Shear strengthening </a:t>
            </a:r>
            <a:r>
              <a:rPr lang="en-US" altLang="en-US" sz="1800" dirty="0">
                <a:latin typeface="Cambria" panose="02040503050406030204" pitchFamily="18" charset="0"/>
                <a:ea typeface="Cambria" panose="02040503050406030204" pitchFamily="18" charset="0"/>
              </a:rPr>
              <a:t>of the slab and </a:t>
            </a:r>
            <a:r>
              <a:rPr lang="en-US" altLang="en-US" sz="1800" dirty="0">
                <a:solidFill>
                  <a:srgbClr val="C00000"/>
                </a:solidFill>
                <a:latin typeface="Cambria" panose="02040503050406030204" pitchFamily="18" charset="0"/>
                <a:ea typeface="Cambria" panose="02040503050406030204" pitchFamily="18" charset="0"/>
              </a:rPr>
              <a:t>punching strengthening at column ends </a:t>
            </a:r>
            <a:r>
              <a:rPr lang="en-US" altLang="en-US" sz="1800" dirty="0">
                <a:latin typeface="Cambria" panose="02040503050406030204" pitchFamily="18" charset="0"/>
                <a:ea typeface="Cambria" panose="02040503050406030204" pitchFamily="18" charset="0"/>
              </a:rPr>
              <a:t>with inclined post-installed shear reinforcement in the region of the intermediate pier</a:t>
            </a:r>
          </a:p>
          <a:p>
            <a:pPr marL="285750" indent="-285750">
              <a:lnSpc>
                <a:spcPct val="90000"/>
              </a:lnSpc>
              <a:spcBef>
                <a:spcPct val="50000"/>
              </a:spcBef>
              <a:buSzPct val="75000"/>
              <a:buFont typeface="Wingdings" panose="05000000000000000000" pitchFamily="2" charset="2"/>
              <a:buChar char="§"/>
              <a:defRPr/>
            </a:pPr>
            <a:r>
              <a:rPr lang="en-US" altLang="en-US" sz="1800" dirty="0">
                <a:solidFill>
                  <a:srgbClr val="000000"/>
                </a:solidFill>
                <a:latin typeface="Cambria" panose="02040503050406030204" pitchFamily="18" charset="0"/>
                <a:ea typeface="Cambria" panose="02040503050406030204" pitchFamily="18" charset="0"/>
              </a:rPr>
              <a:t>Elastomeric bearings removed; deck slab clamped into the two abutments (transformed into an integral bridge)</a:t>
            </a:r>
          </a:p>
          <a:p>
            <a:pPr marL="285750" indent="-285750">
              <a:lnSpc>
                <a:spcPct val="90000"/>
              </a:lnSpc>
              <a:spcBef>
                <a:spcPct val="50000"/>
              </a:spcBef>
              <a:buSzPct val="75000"/>
              <a:buFont typeface="Wingdings" panose="05000000000000000000" pitchFamily="2" charset="2"/>
              <a:buChar char="§"/>
              <a:defRPr/>
            </a:pPr>
            <a:endParaRPr lang="en-US" altLang="en-US" sz="1800" dirty="0">
              <a:solidFill>
                <a:srgbClr val="000000"/>
              </a:solidFill>
              <a:latin typeface="Cambria" panose="02040503050406030204" pitchFamily="18" charset="0"/>
              <a:ea typeface="Cambria" panose="02040503050406030204" pitchFamily="18" charset="0"/>
            </a:endParaRPr>
          </a:p>
        </p:txBody>
      </p:sp>
      <p:pic>
        <p:nvPicPr>
          <p:cNvPr id="6" name="Picture 1">
            <a:extLst>
              <a:ext uri="{FF2B5EF4-FFF2-40B4-BE49-F238E27FC236}">
                <a16:creationId xmlns:a16="http://schemas.microsoft.com/office/drawing/2014/main" id="{61E67B75-5F4B-3BDF-1ADD-BBB5972F0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3691256"/>
            <a:ext cx="46863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28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9444B-E842-BB82-E80B-9A770F044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5AD64-5F19-7D9A-BBAE-64F86B05BF54}"/>
              </a:ext>
            </a:extLst>
          </p:cNvPr>
          <p:cNvSpPr>
            <a:spLocks noGrp="1"/>
          </p:cNvSpPr>
          <p:nvPr>
            <p:ph type="title"/>
          </p:nvPr>
        </p:nvSpPr>
        <p:spPr/>
        <p:txBody>
          <a:bodyPr/>
          <a:lstStyle/>
          <a:p>
            <a:r>
              <a:rPr lang="en-GB" noProof="0"/>
              <a:t>Reliability analyses: probabilistic and semi-probabilistic approaches</a:t>
            </a:r>
          </a:p>
        </p:txBody>
      </p:sp>
      <p:sp>
        <p:nvSpPr>
          <p:cNvPr id="3" name="Content Placeholder 2">
            <a:extLst>
              <a:ext uri="{FF2B5EF4-FFF2-40B4-BE49-F238E27FC236}">
                <a16:creationId xmlns:a16="http://schemas.microsoft.com/office/drawing/2014/main" id="{820F89E1-277A-D291-9FC1-F7498AF13D77}"/>
              </a:ext>
            </a:extLst>
          </p:cNvPr>
          <p:cNvSpPr txBox="1">
            <a:spLocks/>
          </p:cNvSpPr>
          <p:nvPr/>
        </p:nvSpPr>
        <p:spPr>
          <a:xfrm>
            <a:off x="202366" y="1038928"/>
            <a:ext cx="4612467" cy="5352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In case the statistical values related to the uncertainties are known, partial factors may be calculated directly on the basis of 1</a:t>
            </a:r>
            <a:r>
              <a:rPr kumimoji="0" lang="en-US" sz="1800" b="0" i="0" u="none" strike="noStrike" kern="1200" cap="none" spc="0" normalizeH="0" baseline="3000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st</a:t>
            </a: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order reliability analysis (FORM):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For this purpose, the statistical data used for the calculation of partial factors typically used at LoA I (</a:t>
            </a:r>
            <a:r>
              <a:rPr kumimoji="0" lang="en-US" sz="1800" b="0" i="1" u="none" strike="noStrike" kern="1200" cap="none" spc="0" normalizeH="0" baseline="0" noProof="0" dirty="0" err="1">
                <a:ln>
                  <a:noFill/>
                </a:ln>
                <a:solidFill>
                  <a:sysClr val="windowText" lastClr="000000"/>
                </a:solidFill>
                <a:effectLst/>
                <a:uLnTx/>
                <a:uFillTx/>
                <a:latin typeface="Symbol" panose="05050102010706020507" pitchFamily="18" charset="2"/>
              </a:rPr>
              <a:t>g</a:t>
            </a:r>
            <a:r>
              <a:rPr kumimoji="0" lang="en-US" sz="1800" b="0" i="0" u="none" strike="noStrike" kern="1200" cap="none" spc="0" normalizeH="0" baseline="-2500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S</a:t>
            </a: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 1.15, </a:t>
            </a:r>
            <a:r>
              <a:rPr kumimoji="0" lang="en-US" sz="1800" b="0" i="1" u="none" strike="noStrike" kern="1200" cap="none" spc="0" normalizeH="0" baseline="0" noProof="0" dirty="0" err="1">
                <a:ln>
                  <a:noFill/>
                </a:ln>
                <a:solidFill>
                  <a:sysClr val="windowText" lastClr="000000"/>
                </a:solidFill>
                <a:effectLst/>
                <a:uLnTx/>
                <a:uFillTx/>
                <a:latin typeface="Symbol" panose="05050102010706020507" pitchFamily="18" charset="2"/>
              </a:rPr>
              <a:t>g</a:t>
            </a:r>
            <a:r>
              <a:rPr kumimoji="0" lang="en-US" sz="1800" b="0" i="0" u="none" strike="noStrike" kern="1200" cap="none" spc="0" normalizeH="0" baseline="-2500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t>
            </a: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 1.50 and </a:t>
            </a:r>
            <a:r>
              <a:rPr kumimoji="0" lang="en-US" sz="1800" b="0" i="1" u="none" strike="noStrike" kern="1200" cap="none" spc="0" normalizeH="0" baseline="0" noProof="0" dirty="0" err="1">
                <a:ln>
                  <a:noFill/>
                </a:ln>
                <a:solidFill>
                  <a:sysClr val="windowText" lastClr="000000"/>
                </a:solidFill>
                <a:effectLst/>
                <a:uLnTx/>
                <a:uFillTx/>
                <a:latin typeface="Symbol" panose="05050102010706020507" pitchFamily="18" charset="2"/>
              </a:rPr>
              <a:t>g</a:t>
            </a:r>
            <a:r>
              <a:rPr kumimoji="0" lang="en-US" sz="1800" b="0" i="0" u="none" strike="noStrike" kern="1200" cap="none" spc="0" normalizeH="0" baseline="-2500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a:t>
            </a:r>
            <a:r>
              <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 1.40) are given in a table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CA30398-8BF3-B9D5-9D68-636E6CFF94B7}"/>
              </a:ext>
            </a:extLst>
          </p:cNvPr>
          <p:cNvPicPr>
            <a:picLocks noChangeAspect="1"/>
          </p:cNvPicPr>
          <p:nvPr/>
        </p:nvPicPr>
        <p:blipFill>
          <a:blip r:embed="rId2"/>
          <a:stretch>
            <a:fillRect/>
          </a:stretch>
        </p:blipFill>
        <p:spPr>
          <a:xfrm>
            <a:off x="5285415" y="866208"/>
            <a:ext cx="6285056" cy="3956166"/>
          </a:xfrm>
          <a:prstGeom prst="rect">
            <a:avLst/>
          </a:prstGeom>
        </p:spPr>
      </p:pic>
      <p:pic>
        <p:nvPicPr>
          <p:cNvPr id="5" name="Picture 4">
            <a:extLst>
              <a:ext uri="{FF2B5EF4-FFF2-40B4-BE49-F238E27FC236}">
                <a16:creationId xmlns:a16="http://schemas.microsoft.com/office/drawing/2014/main" id="{78479048-267F-BEC5-D317-FB5FF1E1F1AE}"/>
              </a:ext>
            </a:extLst>
          </p:cNvPr>
          <p:cNvPicPr>
            <a:picLocks noChangeAspect="1"/>
          </p:cNvPicPr>
          <p:nvPr/>
        </p:nvPicPr>
        <p:blipFill>
          <a:blip r:embed="rId3"/>
          <a:stretch>
            <a:fillRect/>
          </a:stretch>
        </p:blipFill>
        <p:spPr>
          <a:xfrm>
            <a:off x="5285414" y="4822374"/>
            <a:ext cx="6285056" cy="1396025"/>
          </a:xfrm>
          <a:prstGeom prst="rect">
            <a:avLst/>
          </a:prstGeom>
        </p:spPr>
      </p:pic>
      <p:pic>
        <p:nvPicPr>
          <p:cNvPr id="6" name="Picture 5">
            <a:extLst>
              <a:ext uri="{FF2B5EF4-FFF2-40B4-BE49-F238E27FC236}">
                <a16:creationId xmlns:a16="http://schemas.microsoft.com/office/drawing/2014/main" id="{889D17C0-EC0C-C30F-FAE7-B3AB394C6C62}"/>
              </a:ext>
            </a:extLst>
          </p:cNvPr>
          <p:cNvPicPr>
            <a:picLocks noChangeAspect="1"/>
          </p:cNvPicPr>
          <p:nvPr/>
        </p:nvPicPr>
        <p:blipFill>
          <a:blip r:embed="rId4"/>
          <a:stretch>
            <a:fillRect/>
          </a:stretch>
        </p:blipFill>
        <p:spPr>
          <a:xfrm>
            <a:off x="477092" y="2171606"/>
            <a:ext cx="1848108" cy="562053"/>
          </a:xfrm>
          <a:prstGeom prst="rect">
            <a:avLst/>
          </a:prstGeom>
        </p:spPr>
      </p:pic>
      <p:pic>
        <p:nvPicPr>
          <p:cNvPr id="7" name="Picture 6">
            <a:extLst>
              <a:ext uri="{FF2B5EF4-FFF2-40B4-BE49-F238E27FC236}">
                <a16:creationId xmlns:a16="http://schemas.microsoft.com/office/drawing/2014/main" id="{B6C40C0D-8E39-31AF-3C87-051A1497371C}"/>
              </a:ext>
            </a:extLst>
          </p:cNvPr>
          <p:cNvPicPr>
            <a:picLocks noChangeAspect="1"/>
          </p:cNvPicPr>
          <p:nvPr/>
        </p:nvPicPr>
        <p:blipFill>
          <a:blip r:embed="rId5"/>
          <a:stretch>
            <a:fillRect/>
          </a:stretch>
        </p:blipFill>
        <p:spPr>
          <a:xfrm>
            <a:off x="477092" y="3031061"/>
            <a:ext cx="2282402" cy="1182952"/>
          </a:xfrm>
          <a:prstGeom prst="rect">
            <a:avLst/>
          </a:prstGeom>
        </p:spPr>
      </p:pic>
      <p:pic>
        <p:nvPicPr>
          <p:cNvPr id="8" name="Picture 7">
            <a:extLst>
              <a:ext uri="{FF2B5EF4-FFF2-40B4-BE49-F238E27FC236}">
                <a16:creationId xmlns:a16="http://schemas.microsoft.com/office/drawing/2014/main" id="{5B5D27EC-D054-21A5-C67F-CB9BC090630B}"/>
              </a:ext>
            </a:extLst>
          </p:cNvPr>
          <p:cNvPicPr>
            <a:picLocks noChangeAspect="1"/>
          </p:cNvPicPr>
          <p:nvPr/>
        </p:nvPicPr>
        <p:blipFill>
          <a:blip r:embed="rId6"/>
          <a:stretch>
            <a:fillRect/>
          </a:stretch>
        </p:blipFill>
        <p:spPr>
          <a:xfrm>
            <a:off x="3123132" y="3043539"/>
            <a:ext cx="1691701" cy="1170474"/>
          </a:xfrm>
          <a:prstGeom prst="rect">
            <a:avLst/>
          </a:prstGeom>
        </p:spPr>
      </p:pic>
      <p:sp>
        <p:nvSpPr>
          <p:cNvPr id="9" name="TextBox 8">
            <a:extLst>
              <a:ext uri="{FF2B5EF4-FFF2-40B4-BE49-F238E27FC236}">
                <a16:creationId xmlns:a16="http://schemas.microsoft.com/office/drawing/2014/main" id="{244EEC4C-967F-3839-39A3-11249AEEE494}"/>
              </a:ext>
            </a:extLst>
          </p:cNvPr>
          <p:cNvSpPr txBox="1"/>
          <p:nvPr/>
        </p:nvSpPr>
        <p:spPr>
          <a:xfrm>
            <a:off x="202365" y="5879845"/>
            <a:ext cx="2756911" cy="338554"/>
          </a:xfrm>
          <a:prstGeom prst="rect">
            <a:avLst/>
          </a:prstGeom>
          <a:noFill/>
        </p:spPr>
        <p:txBody>
          <a:bodyPr wrap="square">
            <a:spAutoFit/>
          </a:bodyPr>
          <a:lstStyle/>
          <a:p>
            <a:r>
              <a:rPr lang="en-US" sz="1600" dirty="0">
                <a:solidFill>
                  <a:prstClr val="black"/>
                </a:solidFill>
                <a:latin typeface="Cambria" panose="02040503050406030204" pitchFamily="18" charset="0"/>
                <a:ea typeface="Cambria" panose="02040503050406030204" pitchFamily="18" charset="0"/>
              </a:rPr>
              <a:t>Muttoni, 2023</a:t>
            </a:r>
            <a:endParaRPr lang="en-GB" sz="2400" dirty="0">
              <a:solidFill>
                <a:prstClr val="black"/>
              </a:solidFill>
              <a:latin typeface="Calibri" panose="020F0502020204030204"/>
            </a:endParaRPr>
          </a:p>
        </p:txBody>
      </p:sp>
    </p:spTree>
    <p:extLst>
      <p:ext uri="{BB962C8B-B14F-4D97-AF65-F5344CB8AC3E}">
        <p14:creationId xmlns:p14="http://schemas.microsoft.com/office/powerpoint/2010/main" val="2493147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8AB4C7-DEB9-A5AA-19FD-78B878DC4DE9}"/>
              </a:ext>
            </a:extLst>
          </p:cNvPr>
          <p:cNvSpPr>
            <a:spLocks noGrp="1"/>
          </p:cNvSpPr>
          <p:nvPr>
            <p:ph type="title"/>
          </p:nvPr>
        </p:nvSpPr>
        <p:spPr>
          <a:xfrm>
            <a:off x="137201" y="219108"/>
            <a:ext cx="10800000" cy="540000"/>
          </a:xfrm>
        </p:spPr>
        <p:txBody>
          <a:bodyPr>
            <a:normAutofit/>
          </a:bodyPr>
          <a:lstStyle/>
          <a:p>
            <a:r>
              <a:rPr kumimoji="0" lang="en-US" altLang="en-US" sz="20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rPr>
              <a:t>Updated assumptions for justification and adjustment of </a:t>
            </a:r>
            <a:r>
              <a:rPr kumimoji="0" lang="en-US" altLang="en-US" sz="2000" b="1" i="1" u="none" strike="noStrike" kern="0" cap="none" spc="0" normalizeH="0" baseline="0" noProof="0" dirty="0" err="1">
                <a:ln>
                  <a:noFill/>
                </a:ln>
                <a:solidFill>
                  <a:srgbClr val="0070C0"/>
                </a:solidFill>
                <a:effectLst/>
                <a:uLnTx/>
                <a:uFillTx/>
                <a:latin typeface="Symbol" panose="05050102010706020507" pitchFamily="18" charset="2"/>
                <a:ea typeface="Cambria" panose="02040503050406030204" pitchFamily="18" charset="0"/>
                <a:cs typeface="Arial"/>
              </a:rPr>
              <a:t>g</a:t>
            </a:r>
            <a:r>
              <a:rPr kumimoji="0" lang="en-US" altLang="en-US" sz="2000" b="1" i="0" u="none" strike="noStrike" kern="0" cap="none" spc="0" normalizeH="0" baseline="-25000" noProof="0" dirty="0" err="1">
                <a:ln>
                  <a:noFill/>
                </a:ln>
                <a:solidFill>
                  <a:srgbClr val="0070C0"/>
                </a:solidFill>
                <a:effectLst/>
                <a:uLnTx/>
                <a:uFillTx/>
                <a:latin typeface="Cambria" panose="02040503050406030204" pitchFamily="18" charset="0"/>
                <a:ea typeface="Cambria" panose="02040503050406030204" pitchFamily="18" charset="0"/>
                <a:cs typeface="Arial"/>
              </a:rPr>
              <a:t>S</a:t>
            </a:r>
            <a:endParaRPr lang="fr-CH" dirty="0"/>
          </a:p>
        </p:txBody>
      </p:sp>
      <p:graphicFrame>
        <p:nvGraphicFramePr>
          <p:cNvPr id="16" name="Object 15">
            <a:extLst>
              <a:ext uri="{FF2B5EF4-FFF2-40B4-BE49-F238E27FC236}">
                <a16:creationId xmlns:a16="http://schemas.microsoft.com/office/drawing/2014/main" id="{27FBD956-1190-4E31-A900-F4294A8B30ED}"/>
              </a:ext>
            </a:extLst>
          </p:cNvPr>
          <p:cNvGraphicFramePr>
            <a:graphicFrameLocks noChangeAspect="1"/>
          </p:cNvGraphicFramePr>
          <p:nvPr/>
        </p:nvGraphicFramePr>
        <p:xfrm>
          <a:off x="7465848" y="3720591"/>
          <a:ext cx="981075" cy="255588"/>
        </p:xfrm>
        <a:graphic>
          <a:graphicData uri="http://schemas.openxmlformats.org/presentationml/2006/ole">
            <mc:AlternateContent xmlns:mc="http://schemas.openxmlformats.org/markup-compatibility/2006">
              <mc:Choice xmlns:v="urn:schemas-microsoft-com:vml" Requires="v">
                <p:oleObj name="Equation" r:id="rId2" imgW="698400" imgH="190440" progId="Equation.DSMT4">
                  <p:embed/>
                </p:oleObj>
              </mc:Choice>
              <mc:Fallback>
                <p:oleObj name="Equation" r:id="rId2" imgW="698400" imgH="190440" progId="Equation.DSMT4">
                  <p:embed/>
                  <p:pic>
                    <p:nvPicPr>
                      <p:cNvPr id="16" name="Object 15">
                        <a:extLst>
                          <a:ext uri="{FF2B5EF4-FFF2-40B4-BE49-F238E27FC236}">
                            <a16:creationId xmlns:a16="http://schemas.microsoft.com/office/drawing/2014/main" id="{27FBD956-1190-4E31-A900-F4294A8B30ED}"/>
                          </a:ext>
                        </a:extLst>
                      </p:cNvPr>
                      <p:cNvPicPr>
                        <a:picLocks noChangeAspect="1" noChangeArrowheads="1"/>
                      </p:cNvPicPr>
                      <p:nvPr/>
                    </p:nvPicPr>
                    <p:blipFill>
                      <a:blip r:embed="rId3"/>
                      <a:srcRect/>
                      <a:stretch>
                        <a:fillRect/>
                      </a:stretch>
                    </p:blipFill>
                    <p:spPr bwMode="auto">
                      <a:xfrm>
                        <a:off x="7465848" y="3720591"/>
                        <a:ext cx="981075" cy="255588"/>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A8E3369B-FB4F-4504-A188-900E22F5C470}"/>
              </a:ext>
            </a:extLst>
          </p:cNvPr>
          <p:cNvGraphicFramePr>
            <a:graphicFrameLocks noChangeAspect="1"/>
          </p:cNvGraphicFramePr>
          <p:nvPr/>
        </p:nvGraphicFramePr>
        <p:xfrm>
          <a:off x="7469609" y="3025350"/>
          <a:ext cx="1357313" cy="511175"/>
        </p:xfrm>
        <a:graphic>
          <a:graphicData uri="http://schemas.openxmlformats.org/presentationml/2006/ole">
            <mc:AlternateContent xmlns:mc="http://schemas.openxmlformats.org/markup-compatibility/2006">
              <mc:Choice xmlns:v="urn:schemas-microsoft-com:vml" Requires="v">
                <p:oleObj name="Equation" r:id="rId4" imgW="965160" imgH="380880" progId="Equation.DSMT4">
                  <p:embed/>
                </p:oleObj>
              </mc:Choice>
              <mc:Fallback>
                <p:oleObj name="Equation" r:id="rId4" imgW="965160" imgH="380880" progId="Equation.DSMT4">
                  <p:embed/>
                  <p:pic>
                    <p:nvPicPr>
                      <p:cNvPr id="17" name="Object 16">
                        <a:extLst>
                          <a:ext uri="{FF2B5EF4-FFF2-40B4-BE49-F238E27FC236}">
                            <a16:creationId xmlns:a16="http://schemas.microsoft.com/office/drawing/2014/main" id="{A8E3369B-FB4F-4504-A188-900E22F5C470}"/>
                          </a:ext>
                        </a:extLst>
                      </p:cNvPr>
                      <p:cNvPicPr>
                        <a:picLocks noChangeAspect="1" noChangeArrowheads="1"/>
                      </p:cNvPicPr>
                      <p:nvPr/>
                    </p:nvPicPr>
                    <p:blipFill>
                      <a:blip r:embed="rId5"/>
                      <a:srcRect/>
                      <a:stretch>
                        <a:fillRect/>
                      </a:stretch>
                    </p:blipFill>
                    <p:spPr bwMode="auto">
                      <a:xfrm>
                        <a:off x="7469609" y="3025350"/>
                        <a:ext cx="1357313" cy="511175"/>
                      </a:xfrm>
                      <a:prstGeom prst="rect">
                        <a:avLst/>
                      </a:prstGeom>
                      <a:noFill/>
                    </p:spPr>
                  </p:pic>
                </p:oleObj>
              </mc:Fallback>
            </mc:AlternateContent>
          </a:graphicData>
        </a:graphic>
      </p:graphicFrame>
      <p:graphicFrame>
        <p:nvGraphicFramePr>
          <p:cNvPr id="12" name="Chart 11">
            <a:extLst>
              <a:ext uri="{FF2B5EF4-FFF2-40B4-BE49-F238E27FC236}">
                <a16:creationId xmlns:a16="http://schemas.microsoft.com/office/drawing/2014/main" id="{788B9B8B-FF47-4C0E-908B-67DD31ABF51A}"/>
              </a:ext>
            </a:extLst>
          </p:cNvPr>
          <p:cNvGraphicFramePr>
            <a:graphicFrameLocks/>
          </p:cNvGraphicFramePr>
          <p:nvPr/>
        </p:nvGraphicFramePr>
        <p:xfrm>
          <a:off x="2135560" y="2067968"/>
          <a:ext cx="5040560" cy="3305249"/>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1F2B1344-2CFD-42E9-A7A9-24E469D9550C}"/>
              </a:ext>
            </a:extLst>
          </p:cNvPr>
          <p:cNvSpPr txBox="1"/>
          <p:nvPr/>
        </p:nvSpPr>
        <p:spPr>
          <a:xfrm rot="16200000">
            <a:off x="15098" y="2986657"/>
            <a:ext cx="3672408" cy="646331"/>
          </a:xfrm>
          <a:prstGeom prst="rect">
            <a:avLst/>
          </a:prstGeom>
          <a:noFill/>
        </p:spPr>
        <p:txBody>
          <a:bodyPr wrap="square" rtlCol="0">
            <a:spAutoFit/>
          </a:bodyPr>
          <a:lstStyle/>
          <a:p>
            <a:pPr algn="ctr"/>
            <a:r>
              <a:rPr lang="en-GB" dirty="0">
                <a:latin typeface="Cambria" panose="02040503050406030204" pitchFamily="18" charset="0"/>
                <a:ea typeface="Cambria" panose="02040503050406030204" pitchFamily="18" charset="0"/>
              </a:rPr>
              <a:t>Coefficient of variation of the resistance</a:t>
            </a:r>
          </a:p>
        </p:txBody>
      </p:sp>
      <p:sp>
        <p:nvSpPr>
          <p:cNvPr id="3" name="Freeform: Shape 2">
            <a:extLst>
              <a:ext uri="{FF2B5EF4-FFF2-40B4-BE49-F238E27FC236}">
                <a16:creationId xmlns:a16="http://schemas.microsoft.com/office/drawing/2014/main" id="{31BC29D2-7EF0-4321-8A6C-1A8D3B459921}"/>
              </a:ext>
            </a:extLst>
          </p:cNvPr>
          <p:cNvSpPr/>
          <p:nvPr/>
        </p:nvSpPr>
        <p:spPr bwMode="auto">
          <a:xfrm>
            <a:off x="3180945" y="4136994"/>
            <a:ext cx="3447715" cy="542009"/>
          </a:xfrm>
          <a:custGeom>
            <a:avLst/>
            <a:gdLst>
              <a:gd name="connsiteX0" fmla="*/ 262329 w 3986459"/>
              <a:gd name="connsiteY0" fmla="*/ 249060 h 627154"/>
              <a:gd name="connsiteX1" fmla="*/ 262329 w 3986459"/>
              <a:gd name="connsiteY1" fmla="*/ 577534 h 627154"/>
              <a:gd name="connsiteX2" fmla="*/ 3671354 w 3986459"/>
              <a:gd name="connsiteY2" fmla="*/ 568656 h 627154"/>
              <a:gd name="connsiteX3" fmla="*/ 3662477 w 3986459"/>
              <a:gd name="connsiteY3" fmla="*/ 35996 h 627154"/>
              <a:gd name="connsiteX4" fmla="*/ 2144395 w 3986459"/>
              <a:gd name="connsiteY4" fmla="*/ 53752 h 627154"/>
              <a:gd name="connsiteX5" fmla="*/ 972543 w 3986459"/>
              <a:gd name="connsiteY5" fmla="*/ 98140 h 627154"/>
              <a:gd name="connsiteX6" fmla="*/ 519781 w 3986459"/>
              <a:gd name="connsiteY6" fmla="*/ 160284 h 627154"/>
              <a:gd name="connsiteX7" fmla="*/ 262329 w 3986459"/>
              <a:gd name="connsiteY7" fmla="*/ 249060 h 627154"/>
              <a:gd name="connsiteX0" fmla="*/ 262329 w 3986459"/>
              <a:gd name="connsiteY0" fmla="*/ 249060 h 577534"/>
              <a:gd name="connsiteX1" fmla="*/ 262329 w 3986459"/>
              <a:gd name="connsiteY1" fmla="*/ 577534 h 577534"/>
              <a:gd name="connsiteX2" fmla="*/ 3671354 w 3986459"/>
              <a:gd name="connsiteY2" fmla="*/ 568656 h 577534"/>
              <a:gd name="connsiteX3" fmla="*/ 3662477 w 3986459"/>
              <a:gd name="connsiteY3" fmla="*/ 35996 h 577534"/>
              <a:gd name="connsiteX4" fmla="*/ 2144395 w 3986459"/>
              <a:gd name="connsiteY4" fmla="*/ 53752 h 577534"/>
              <a:gd name="connsiteX5" fmla="*/ 972543 w 3986459"/>
              <a:gd name="connsiteY5" fmla="*/ 98140 h 577534"/>
              <a:gd name="connsiteX6" fmla="*/ 519781 w 3986459"/>
              <a:gd name="connsiteY6" fmla="*/ 160284 h 577534"/>
              <a:gd name="connsiteX7" fmla="*/ 262329 w 3986459"/>
              <a:gd name="connsiteY7" fmla="*/ 249060 h 577534"/>
              <a:gd name="connsiteX0" fmla="*/ 262329 w 3671354"/>
              <a:gd name="connsiteY0" fmla="*/ 249060 h 577534"/>
              <a:gd name="connsiteX1" fmla="*/ 262329 w 3671354"/>
              <a:gd name="connsiteY1" fmla="*/ 577534 h 577534"/>
              <a:gd name="connsiteX2" fmla="*/ 3671354 w 3671354"/>
              <a:gd name="connsiteY2" fmla="*/ 568656 h 577534"/>
              <a:gd name="connsiteX3" fmla="*/ 3662477 w 3671354"/>
              <a:gd name="connsiteY3" fmla="*/ 35996 h 577534"/>
              <a:gd name="connsiteX4" fmla="*/ 2144395 w 3671354"/>
              <a:gd name="connsiteY4" fmla="*/ 53752 h 577534"/>
              <a:gd name="connsiteX5" fmla="*/ 972543 w 3671354"/>
              <a:gd name="connsiteY5" fmla="*/ 98140 h 577534"/>
              <a:gd name="connsiteX6" fmla="*/ 519781 w 3671354"/>
              <a:gd name="connsiteY6" fmla="*/ 160284 h 577534"/>
              <a:gd name="connsiteX7" fmla="*/ 262329 w 3671354"/>
              <a:gd name="connsiteY7" fmla="*/ 249060 h 577534"/>
              <a:gd name="connsiteX0" fmla="*/ 0 w 3409025"/>
              <a:gd name="connsiteY0" fmla="*/ 249060 h 577534"/>
              <a:gd name="connsiteX1" fmla="*/ 0 w 3409025"/>
              <a:gd name="connsiteY1" fmla="*/ 577534 h 577534"/>
              <a:gd name="connsiteX2" fmla="*/ 3409025 w 3409025"/>
              <a:gd name="connsiteY2" fmla="*/ 568656 h 577534"/>
              <a:gd name="connsiteX3" fmla="*/ 3400148 w 3409025"/>
              <a:gd name="connsiteY3" fmla="*/ 35996 h 577534"/>
              <a:gd name="connsiteX4" fmla="*/ 1882066 w 3409025"/>
              <a:gd name="connsiteY4" fmla="*/ 53752 h 577534"/>
              <a:gd name="connsiteX5" fmla="*/ 710214 w 3409025"/>
              <a:gd name="connsiteY5" fmla="*/ 98140 h 577534"/>
              <a:gd name="connsiteX6" fmla="*/ 257452 w 3409025"/>
              <a:gd name="connsiteY6" fmla="*/ 160284 h 577534"/>
              <a:gd name="connsiteX7" fmla="*/ 0 w 3409025"/>
              <a:gd name="connsiteY7" fmla="*/ 249060 h 577534"/>
              <a:gd name="connsiteX0" fmla="*/ 0 w 3747700"/>
              <a:gd name="connsiteY0" fmla="*/ 213083 h 541557"/>
              <a:gd name="connsiteX1" fmla="*/ 0 w 3747700"/>
              <a:gd name="connsiteY1" fmla="*/ 541557 h 541557"/>
              <a:gd name="connsiteX2" fmla="*/ 3409025 w 3747700"/>
              <a:gd name="connsiteY2" fmla="*/ 532679 h 541557"/>
              <a:gd name="connsiteX3" fmla="*/ 3400148 w 3747700"/>
              <a:gd name="connsiteY3" fmla="*/ 19 h 541557"/>
              <a:gd name="connsiteX4" fmla="*/ 1882066 w 3747700"/>
              <a:gd name="connsiteY4" fmla="*/ 17775 h 541557"/>
              <a:gd name="connsiteX5" fmla="*/ 710214 w 3747700"/>
              <a:gd name="connsiteY5" fmla="*/ 62163 h 541557"/>
              <a:gd name="connsiteX6" fmla="*/ 257452 w 3747700"/>
              <a:gd name="connsiteY6" fmla="*/ 124307 h 541557"/>
              <a:gd name="connsiteX7" fmla="*/ 0 w 3747700"/>
              <a:gd name="connsiteY7" fmla="*/ 213083 h 541557"/>
              <a:gd name="connsiteX0" fmla="*/ 0 w 3637227"/>
              <a:gd name="connsiteY0" fmla="*/ 213064 h 541538"/>
              <a:gd name="connsiteX1" fmla="*/ 0 w 3637227"/>
              <a:gd name="connsiteY1" fmla="*/ 541538 h 541538"/>
              <a:gd name="connsiteX2" fmla="*/ 3409025 w 3637227"/>
              <a:gd name="connsiteY2" fmla="*/ 532660 h 541538"/>
              <a:gd name="connsiteX3" fmla="*/ 3400148 w 3637227"/>
              <a:gd name="connsiteY3" fmla="*/ 0 h 541538"/>
              <a:gd name="connsiteX4" fmla="*/ 1882066 w 3637227"/>
              <a:gd name="connsiteY4" fmla="*/ 17756 h 541538"/>
              <a:gd name="connsiteX5" fmla="*/ 710214 w 3637227"/>
              <a:gd name="connsiteY5" fmla="*/ 62144 h 541538"/>
              <a:gd name="connsiteX6" fmla="*/ 257452 w 3637227"/>
              <a:gd name="connsiteY6" fmla="*/ 124288 h 541538"/>
              <a:gd name="connsiteX7" fmla="*/ 0 w 3637227"/>
              <a:gd name="connsiteY7" fmla="*/ 213064 h 541538"/>
              <a:gd name="connsiteX0" fmla="*/ 0 w 3601718"/>
              <a:gd name="connsiteY0" fmla="*/ 213082 h 541556"/>
              <a:gd name="connsiteX1" fmla="*/ 0 w 3601718"/>
              <a:gd name="connsiteY1" fmla="*/ 541556 h 541556"/>
              <a:gd name="connsiteX2" fmla="*/ 3409025 w 3601718"/>
              <a:gd name="connsiteY2" fmla="*/ 532678 h 541556"/>
              <a:gd name="connsiteX3" fmla="*/ 3400148 w 3601718"/>
              <a:gd name="connsiteY3" fmla="*/ 18 h 541556"/>
              <a:gd name="connsiteX4" fmla="*/ 1882066 w 3601718"/>
              <a:gd name="connsiteY4" fmla="*/ 17774 h 541556"/>
              <a:gd name="connsiteX5" fmla="*/ 710214 w 3601718"/>
              <a:gd name="connsiteY5" fmla="*/ 62162 h 541556"/>
              <a:gd name="connsiteX6" fmla="*/ 257452 w 3601718"/>
              <a:gd name="connsiteY6" fmla="*/ 124306 h 541556"/>
              <a:gd name="connsiteX7" fmla="*/ 0 w 3601718"/>
              <a:gd name="connsiteY7" fmla="*/ 213082 h 541556"/>
              <a:gd name="connsiteX0" fmla="*/ 0 w 3409025"/>
              <a:gd name="connsiteY0" fmla="*/ 213064 h 541538"/>
              <a:gd name="connsiteX1" fmla="*/ 0 w 3409025"/>
              <a:gd name="connsiteY1" fmla="*/ 541538 h 541538"/>
              <a:gd name="connsiteX2" fmla="*/ 3409025 w 3409025"/>
              <a:gd name="connsiteY2" fmla="*/ 532660 h 541538"/>
              <a:gd name="connsiteX3" fmla="*/ 3400148 w 3409025"/>
              <a:gd name="connsiteY3" fmla="*/ 0 h 541538"/>
              <a:gd name="connsiteX4" fmla="*/ 1882066 w 3409025"/>
              <a:gd name="connsiteY4" fmla="*/ 17756 h 541538"/>
              <a:gd name="connsiteX5" fmla="*/ 710214 w 3409025"/>
              <a:gd name="connsiteY5" fmla="*/ 62144 h 541538"/>
              <a:gd name="connsiteX6" fmla="*/ 257452 w 3409025"/>
              <a:gd name="connsiteY6" fmla="*/ 124288 h 541538"/>
              <a:gd name="connsiteX7" fmla="*/ 0 w 3409025"/>
              <a:gd name="connsiteY7" fmla="*/ 213064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025" h="541538">
                <a:moveTo>
                  <a:pt x="0" y="213064"/>
                </a:moveTo>
                <a:lnTo>
                  <a:pt x="0" y="541538"/>
                </a:lnTo>
                <a:lnTo>
                  <a:pt x="3409025" y="532660"/>
                </a:lnTo>
                <a:lnTo>
                  <a:pt x="3400148" y="0"/>
                </a:lnTo>
                <a:lnTo>
                  <a:pt x="1882066" y="17756"/>
                </a:lnTo>
                <a:cubicBezTo>
                  <a:pt x="1433744" y="28113"/>
                  <a:pt x="980983" y="44389"/>
                  <a:pt x="710214" y="62144"/>
                </a:cubicBezTo>
                <a:cubicBezTo>
                  <a:pt x="439445" y="79899"/>
                  <a:pt x="375821" y="94696"/>
                  <a:pt x="257452" y="124288"/>
                </a:cubicBezTo>
                <a:cubicBezTo>
                  <a:pt x="139083" y="153880"/>
                  <a:pt x="42909" y="143522"/>
                  <a:pt x="0" y="213064"/>
                </a:cubicBezTo>
                <a:close/>
              </a:path>
            </a:pathLst>
          </a:custGeom>
          <a:solidFill>
            <a:srgbClr val="C00000">
              <a:alpha val="27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lnSpc>
                <a:spcPct val="90000"/>
              </a:lnSpc>
              <a:spcBef>
                <a:spcPct val="50000"/>
              </a:spcBef>
              <a:spcAft>
                <a:spcPct val="0"/>
              </a:spcAft>
              <a:buSzPct val="75000"/>
            </a:pPr>
            <a:endParaRPr lang="fr-CH" sz="1600" dirty="0">
              <a:latin typeface="Calibri" pitchFamily="34" charset="0"/>
            </a:endParaRPr>
          </a:p>
        </p:txBody>
      </p:sp>
      <p:sp>
        <p:nvSpPr>
          <p:cNvPr id="18" name="Freeform: Shape 17">
            <a:extLst>
              <a:ext uri="{FF2B5EF4-FFF2-40B4-BE49-F238E27FC236}">
                <a16:creationId xmlns:a16="http://schemas.microsoft.com/office/drawing/2014/main" id="{618B8830-E13E-4740-9286-0645D01604FB}"/>
              </a:ext>
            </a:extLst>
          </p:cNvPr>
          <p:cNvSpPr/>
          <p:nvPr/>
        </p:nvSpPr>
        <p:spPr bwMode="auto">
          <a:xfrm>
            <a:off x="3190673" y="3466946"/>
            <a:ext cx="3436756" cy="881318"/>
          </a:xfrm>
          <a:custGeom>
            <a:avLst/>
            <a:gdLst>
              <a:gd name="connsiteX0" fmla="*/ 262329 w 3986459"/>
              <a:gd name="connsiteY0" fmla="*/ 249060 h 627154"/>
              <a:gd name="connsiteX1" fmla="*/ 262329 w 3986459"/>
              <a:gd name="connsiteY1" fmla="*/ 577534 h 627154"/>
              <a:gd name="connsiteX2" fmla="*/ 3671354 w 3986459"/>
              <a:gd name="connsiteY2" fmla="*/ 568656 h 627154"/>
              <a:gd name="connsiteX3" fmla="*/ 3662477 w 3986459"/>
              <a:gd name="connsiteY3" fmla="*/ 35996 h 627154"/>
              <a:gd name="connsiteX4" fmla="*/ 2144395 w 3986459"/>
              <a:gd name="connsiteY4" fmla="*/ 53752 h 627154"/>
              <a:gd name="connsiteX5" fmla="*/ 972543 w 3986459"/>
              <a:gd name="connsiteY5" fmla="*/ 98140 h 627154"/>
              <a:gd name="connsiteX6" fmla="*/ 519781 w 3986459"/>
              <a:gd name="connsiteY6" fmla="*/ 160284 h 627154"/>
              <a:gd name="connsiteX7" fmla="*/ 262329 w 3986459"/>
              <a:gd name="connsiteY7" fmla="*/ 249060 h 627154"/>
              <a:gd name="connsiteX0" fmla="*/ 262329 w 3986459"/>
              <a:gd name="connsiteY0" fmla="*/ 249060 h 577534"/>
              <a:gd name="connsiteX1" fmla="*/ 262329 w 3986459"/>
              <a:gd name="connsiteY1" fmla="*/ 577534 h 577534"/>
              <a:gd name="connsiteX2" fmla="*/ 3671354 w 3986459"/>
              <a:gd name="connsiteY2" fmla="*/ 568656 h 577534"/>
              <a:gd name="connsiteX3" fmla="*/ 3662477 w 3986459"/>
              <a:gd name="connsiteY3" fmla="*/ 35996 h 577534"/>
              <a:gd name="connsiteX4" fmla="*/ 2144395 w 3986459"/>
              <a:gd name="connsiteY4" fmla="*/ 53752 h 577534"/>
              <a:gd name="connsiteX5" fmla="*/ 972543 w 3986459"/>
              <a:gd name="connsiteY5" fmla="*/ 98140 h 577534"/>
              <a:gd name="connsiteX6" fmla="*/ 519781 w 3986459"/>
              <a:gd name="connsiteY6" fmla="*/ 160284 h 577534"/>
              <a:gd name="connsiteX7" fmla="*/ 262329 w 3986459"/>
              <a:gd name="connsiteY7" fmla="*/ 249060 h 577534"/>
              <a:gd name="connsiteX0" fmla="*/ 262329 w 3671354"/>
              <a:gd name="connsiteY0" fmla="*/ 249060 h 577534"/>
              <a:gd name="connsiteX1" fmla="*/ 262329 w 3671354"/>
              <a:gd name="connsiteY1" fmla="*/ 577534 h 577534"/>
              <a:gd name="connsiteX2" fmla="*/ 3671354 w 3671354"/>
              <a:gd name="connsiteY2" fmla="*/ 568656 h 577534"/>
              <a:gd name="connsiteX3" fmla="*/ 3662477 w 3671354"/>
              <a:gd name="connsiteY3" fmla="*/ 35996 h 577534"/>
              <a:gd name="connsiteX4" fmla="*/ 2144395 w 3671354"/>
              <a:gd name="connsiteY4" fmla="*/ 53752 h 577534"/>
              <a:gd name="connsiteX5" fmla="*/ 972543 w 3671354"/>
              <a:gd name="connsiteY5" fmla="*/ 98140 h 577534"/>
              <a:gd name="connsiteX6" fmla="*/ 519781 w 3671354"/>
              <a:gd name="connsiteY6" fmla="*/ 160284 h 577534"/>
              <a:gd name="connsiteX7" fmla="*/ 262329 w 3671354"/>
              <a:gd name="connsiteY7" fmla="*/ 249060 h 577534"/>
              <a:gd name="connsiteX0" fmla="*/ 0 w 3409025"/>
              <a:gd name="connsiteY0" fmla="*/ 249060 h 577534"/>
              <a:gd name="connsiteX1" fmla="*/ 0 w 3409025"/>
              <a:gd name="connsiteY1" fmla="*/ 577534 h 577534"/>
              <a:gd name="connsiteX2" fmla="*/ 3409025 w 3409025"/>
              <a:gd name="connsiteY2" fmla="*/ 568656 h 577534"/>
              <a:gd name="connsiteX3" fmla="*/ 3400148 w 3409025"/>
              <a:gd name="connsiteY3" fmla="*/ 35996 h 577534"/>
              <a:gd name="connsiteX4" fmla="*/ 1882066 w 3409025"/>
              <a:gd name="connsiteY4" fmla="*/ 53752 h 577534"/>
              <a:gd name="connsiteX5" fmla="*/ 710214 w 3409025"/>
              <a:gd name="connsiteY5" fmla="*/ 98140 h 577534"/>
              <a:gd name="connsiteX6" fmla="*/ 257452 w 3409025"/>
              <a:gd name="connsiteY6" fmla="*/ 160284 h 577534"/>
              <a:gd name="connsiteX7" fmla="*/ 0 w 3409025"/>
              <a:gd name="connsiteY7" fmla="*/ 249060 h 577534"/>
              <a:gd name="connsiteX0" fmla="*/ 0 w 3747700"/>
              <a:gd name="connsiteY0" fmla="*/ 213083 h 541557"/>
              <a:gd name="connsiteX1" fmla="*/ 0 w 3747700"/>
              <a:gd name="connsiteY1" fmla="*/ 541557 h 541557"/>
              <a:gd name="connsiteX2" fmla="*/ 3409025 w 3747700"/>
              <a:gd name="connsiteY2" fmla="*/ 532679 h 541557"/>
              <a:gd name="connsiteX3" fmla="*/ 3400148 w 3747700"/>
              <a:gd name="connsiteY3" fmla="*/ 19 h 541557"/>
              <a:gd name="connsiteX4" fmla="*/ 1882066 w 3747700"/>
              <a:gd name="connsiteY4" fmla="*/ 17775 h 541557"/>
              <a:gd name="connsiteX5" fmla="*/ 710214 w 3747700"/>
              <a:gd name="connsiteY5" fmla="*/ 62163 h 541557"/>
              <a:gd name="connsiteX6" fmla="*/ 257452 w 3747700"/>
              <a:gd name="connsiteY6" fmla="*/ 124307 h 541557"/>
              <a:gd name="connsiteX7" fmla="*/ 0 w 3747700"/>
              <a:gd name="connsiteY7" fmla="*/ 213083 h 541557"/>
              <a:gd name="connsiteX0" fmla="*/ 0 w 3637227"/>
              <a:gd name="connsiteY0" fmla="*/ 213064 h 541538"/>
              <a:gd name="connsiteX1" fmla="*/ 0 w 3637227"/>
              <a:gd name="connsiteY1" fmla="*/ 541538 h 541538"/>
              <a:gd name="connsiteX2" fmla="*/ 3409025 w 3637227"/>
              <a:gd name="connsiteY2" fmla="*/ 532660 h 541538"/>
              <a:gd name="connsiteX3" fmla="*/ 3400148 w 3637227"/>
              <a:gd name="connsiteY3" fmla="*/ 0 h 541538"/>
              <a:gd name="connsiteX4" fmla="*/ 1882066 w 3637227"/>
              <a:gd name="connsiteY4" fmla="*/ 17756 h 541538"/>
              <a:gd name="connsiteX5" fmla="*/ 710214 w 3637227"/>
              <a:gd name="connsiteY5" fmla="*/ 62144 h 541538"/>
              <a:gd name="connsiteX6" fmla="*/ 257452 w 3637227"/>
              <a:gd name="connsiteY6" fmla="*/ 124288 h 541538"/>
              <a:gd name="connsiteX7" fmla="*/ 0 w 3637227"/>
              <a:gd name="connsiteY7" fmla="*/ 213064 h 541538"/>
              <a:gd name="connsiteX0" fmla="*/ 0 w 3601718"/>
              <a:gd name="connsiteY0" fmla="*/ 213082 h 541556"/>
              <a:gd name="connsiteX1" fmla="*/ 0 w 3601718"/>
              <a:gd name="connsiteY1" fmla="*/ 541556 h 541556"/>
              <a:gd name="connsiteX2" fmla="*/ 3409025 w 3601718"/>
              <a:gd name="connsiteY2" fmla="*/ 532678 h 541556"/>
              <a:gd name="connsiteX3" fmla="*/ 3400148 w 3601718"/>
              <a:gd name="connsiteY3" fmla="*/ 18 h 541556"/>
              <a:gd name="connsiteX4" fmla="*/ 1882066 w 3601718"/>
              <a:gd name="connsiteY4" fmla="*/ 17774 h 541556"/>
              <a:gd name="connsiteX5" fmla="*/ 710214 w 3601718"/>
              <a:gd name="connsiteY5" fmla="*/ 62162 h 541556"/>
              <a:gd name="connsiteX6" fmla="*/ 257452 w 3601718"/>
              <a:gd name="connsiteY6" fmla="*/ 124306 h 541556"/>
              <a:gd name="connsiteX7" fmla="*/ 0 w 3601718"/>
              <a:gd name="connsiteY7" fmla="*/ 213082 h 541556"/>
              <a:gd name="connsiteX0" fmla="*/ 0 w 3409025"/>
              <a:gd name="connsiteY0" fmla="*/ 213064 h 541538"/>
              <a:gd name="connsiteX1" fmla="*/ 0 w 3409025"/>
              <a:gd name="connsiteY1" fmla="*/ 541538 h 541538"/>
              <a:gd name="connsiteX2" fmla="*/ 3409025 w 3409025"/>
              <a:gd name="connsiteY2" fmla="*/ 532660 h 541538"/>
              <a:gd name="connsiteX3" fmla="*/ 3400148 w 3409025"/>
              <a:gd name="connsiteY3" fmla="*/ 0 h 541538"/>
              <a:gd name="connsiteX4" fmla="*/ 1882066 w 3409025"/>
              <a:gd name="connsiteY4" fmla="*/ 17756 h 541538"/>
              <a:gd name="connsiteX5" fmla="*/ 710214 w 3409025"/>
              <a:gd name="connsiteY5" fmla="*/ 62144 h 541538"/>
              <a:gd name="connsiteX6" fmla="*/ 257452 w 3409025"/>
              <a:gd name="connsiteY6" fmla="*/ 124288 h 541538"/>
              <a:gd name="connsiteX7" fmla="*/ 0 w 3409025"/>
              <a:gd name="connsiteY7" fmla="*/ 213064 h 541538"/>
              <a:gd name="connsiteX0" fmla="*/ 19070 w 3428095"/>
              <a:gd name="connsiteY0" fmla="*/ 218168 h 546642"/>
              <a:gd name="connsiteX1" fmla="*/ 19070 w 3428095"/>
              <a:gd name="connsiteY1" fmla="*/ 546642 h 546642"/>
              <a:gd name="connsiteX2" fmla="*/ 3428095 w 3428095"/>
              <a:gd name="connsiteY2" fmla="*/ 537764 h 546642"/>
              <a:gd name="connsiteX3" fmla="*/ 3419218 w 3428095"/>
              <a:gd name="connsiteY3" fmla="*/ 5104 h 546642"/>
              <a:gd name="connsiteX4" fmla="*/ 1901136 w 3428095"/>
              <a:gd name="connsiteY4" fmla="*/ 22860 h 546642"/>
              <a:gd name="connsiteX5" fmla="*/ 729284 w 3428095"/>
              <a:gd name="connsiteY5" fmla="*/ 67248 h 546642"/>
              <a:gd name="connsiteX6" fmla="*/ 276522 w 3428095"/>
              <a:gd name="connsiteY6" fmla="*/ 5105 h 546642"/>
              <a:gd name="connsiteX7" fmla="*/ 19070 w 3428095"/>
              <a:gd name="connsiteY7" fmla="*/ 218168 h 546642"/>
              <a:gd name="connsiteX0" fmla="*/ 19070 w 3428095"/>
              <a:gd name="connsiteY0" fmla="*/ 321325 h 649799"/>
              <a:gd name="connsiteX1" fmla="*/ 19070 w 3428095"/>
              <a:gd name="connsiteY1" fmla="*/ 649799 h 649799"/>
              <a:gd name="connsiteX2" fmla="*/ 3428095 w 3428095"/>
              <a:gd name="connsiteY2" fmla="*/ 640921 h 649799"/>
              <a:gd name="connsiteX3" fmla="*/ 3419218 w 3428095"/>
              <a:gd name="connsiteY3" fmla="*/ 108261 h 649799"/>
              <a:gd name="connsiteX4" fmla="*/ 1901136 w 3428095"/>
              <a:gd name="connsiteY4" fmla="*/ 126017 h 649799"/>
              <a:gd name="connsiteX5" fmla="*/ 818061 w 3428095"/>
              <a:gd name="connsiteY5" fmla="*/ 1730 h 649799"/>
              <a:gd name="connsiteX6" fmla="*/ 276522 w 3428095"/>
              <a:gd name="connsiteY6" fmla="*/ 108262 h 649799"/>
              <a:gd name="connsiteX7" fmla="*/ 19070 w 3428095"/>
              <a:gd name="connsiteY7" fmla="*/ 321325 h 649799"/>
              <a:gd name="connsiteX0" fmla="*/ 19070 w 3526764"/>
              <a:gd name="connsiteY0" fmla="*/ 419396 h 747870"/>
              <a:gd name="connsiteX1" fmla="*/ 19070 w 3526764"/>
              <a:gd name="connsiteY1" fmla="*/ 747870 h 747870"/>
              <a:gd name="connsiteX2" fmla="*/ 3428095 w 3526764"/>
              <a:gd name="connsiteY2" fmla="*/ 738992 h 747870"/>
              <a:gd name="connsiteX3" fmla="*/ 3419218 w 3526764"/>
              <a:gd name="connsiteY3" fmla="*/ 206332 h 747870"/>
              <a:gd name="connsiteX4" fmla="*/ 1998790 w 3526764"/>
              <a:gd name="connsiteY4" fmla="*/ 2147 h 747870"/>
              <a:gd name="connsiteX5" fmla="*/ 818061 w 3526764"/>
              <a:gd name="connsiteY5" fmla="*/ 99801 h 747870"/>
              <a:gd name="connsiteX6" fmla="*/ 276522 w 3526764"/>
              <a:gd name="connsiteY6" fmla="*/ 206333 h 747870"/>
              <a:gd name="connsiteX7" fmla="*/ 19070 w 3526764"/>
              <a:gd name="connsiteY7" fmla="*/ 419396 h 747870"/>
              <a:gd name="connsiteX0" fmla="*/ 19070 w 3526764"/>
              <a:gd name="connsiteY0" fmla="*/ 421324 h 749798"/>
              <a:gd name="connsiteX1" fmla="*/ 19070 w 3526764"/>
              <a:gd name="connsiteY1" fmla="*/ 749798 h 749798"/>
              <a:gd name="connsiteX2" fmla="*/ 3428095 w 3526764"/>
              <a:gd name="connsiteY2" fmla="*/ 740920 h 749798"/>
              <a:gd name="connsiteX3" fmla="*/ 3419218 w 3526764"/>
              <a:gd name="connsiteY3" fmla="*/ 208260 h 749798"/>
              <a:gd name="connsiteX4" fmla="*/ 1998790 w 3526764"/>
              <a:gd name="connsiteY4" fmla="*/ 4075 h 749798"/>
              <a:gd name="connsiteX5" fmla="*/ 818061 w 3526764"/>
              <a:gd name="connsiteY5" fmla="*/ 101729 h 749798"/>
              <a:gd name="connsiteX6" fmla="*/ 276522 w 3526764"/>
              <a:gd name="connsiteY6" fmla="*/ 208261 h 749798"/>
              <a:gd name="connsiteX7" fmla="*/ 19070 w 3526764"/>
              <a:gd name="connsiteY7" fmla="*/ 421324 h 749798"/>
              <a:gd name="connsiteX0" fmla="*/ 19070 w 3727196"/>
              <a:gd name="connsiteY0" fmla="*/ 510706 h 890524"/>
              <a:gd name="connsiteX1" fmla="*/ 19070 w 3727196"/>
              <a:gd name="connsiteY1" fmla="*/ 839180 h 890524"/>
              <a:gd name="connsiteX2" fmla="*/ 3428095 w 3727196"/>
              <a:gd name="connsiteY2" fmla="*/ 830302 h 890524"/>
              <a:gd name="connsiteX3" fmla="*/ 3392585 w 3727196"/>
              <a:gd name="connsiteY3" fmla="*/ 49068 h 890524"/>
              <a:gd name="connsiteX4" fmla="*/ 1998790 w 3727196"/>
              <a:gd name="connsiteY4" fmla="*/ 93457 h 890524"/>
              <a:gd name="connsiteX5" fmla="*/ 818061 w 3727196"/>
              <a:gd name="connsiteY5" fmla="*/ 191111 h 890524"/>
              <a:gd name="connsiteX6" fmla="*/ 276522 w 3727196"/>
              <a:gd name="connsiteY6" fmla="*/ 297643 h 890524"/>
              <a:gd name="connsiteX7" fmla="*/ 19070 w 3727196"/>
              <a:gd name="connsiteY7" fmla="*/ 510706 h 890524"/>
              <a:gd name="connsiteX0" fmla="*/ 19070 w 3775720"/>
              <a:gd name="connsiteY0" fmla="*/ 461641 h 841459"/>
              <a:gd name="connsiteX1" fmla="*/ 19070 w 3775720"/>
              <a:gd name="connsiteY1" fmla="*/ 790115 h 841459"/>
              <a:gd name="connsiteX2" fmla="*/ 3428095 w 3775720"/>
              <a:gd name="connsiteY2" fmla="*/ 781237 h 841459"/>
              <a:gd name="connsiteX3" fmla="*/ 3392585 w 3775720"/>
              <a:gd name="connsiteY3" fmla="*/ 3 h 841459"/>
              <a:gd name="connsiteX4" fmla="*/ 1998790 w 3775720"/>
              <a:gd name="connsiteY4" fmla="*/ 44392 h 841459"/>
              <a:gd name="connsiteX5" fmla="*/ 818061 w 3775720"/>
              <a:gd name="connsiteY5" fmla="*/ 142046 h 841459"/>
              <a:gd name="connsiteX6" fmla="*/ 276522 w 3775720"/>
              <a:gd name="connsiteY6" fmla="*/ 248578 h 841459"/>
              <a:gd name="connsiteX7" fmla="*/ 19070 w 3775720"/>
              <a:gd name="connsiteY7" fmla="*/ 461641 h 841459"/>
              <a:gd name="connsiteX0" fmla="*/ 19070 w 3775720"/>
              <a:gd name="connsiteY0" fmla="*/ 461641 h 898668"/>
              <a:gd name="connsiteX1" fmla="*/ 19070 w 3775720"/>
              <a:gd name="connsiteY1" fmla="*/ 896647 h 898668"/>
              <a:gd name="connsiteX2" fmla="*/ 3428095 w 3775720"/>
              <a:gd name="connsiteY2" fmla="*/ 781237 h 898668"/>
              <a:gd name="connsiteX3" fmla="*/ 3392585 w 3775720"/>
              <a:gd name="connsiteY3" fmla="*/ 3 h 898668"/>
              <a:gd name="connsiteX4" fmla="*/ 1998790 w 3775720"/>
              <a:gd name="connsiteY4" fmla="*/ 44392 h 898668"/>
              <a:gd name="connsiteX5" fmla="*/ 818061 w 3775720"/>
              <a:gd name="connsiteY5" fmla="*/ 142046 h 898668"/>
              <a:gd name="connsiteX6" fmla="*/ 276522 w 3775720"/>
              <a:gd name="connsiteY6" fmla="*/ 248578 h 898668"/>
              <a:gd name="connsiteX7" fmla="*/ 19070 w 3775720"/>
              <a:gd name="connsiteY7" fmla="*/ 461641 h 898668"/>
              <a:gd name="connsiteX0" fmla="*/ 199291 w 3955941"/>
              <a:gd name="connsiteY0" fmla="*/ 461641 h 929475"/>
              <a:gd name="connsiteX1" fmla="*/ 199291 w 3955941"/>
              <a:gd name="connsiteY1" fmla="*/ 896647 h 929475"/>
              <a:gd name="connsiteX2" fmla="*/ 3608316 w 3955941"/>
              <a:gd name="connsiteY2" fmla="*/ 781237 h 929475"/>
              <a:gd name="connsiteX3" fmla="*/ 3572806 w 3955941"/>
              <a:gd name="connsiteY3" fmla="*/ 3 h 929475"/>
              <a:gd name="connsiteX4" fmla="*/ 2179011 w 3955941"/>
              <a:gd name="connsiteY4" fmla="*/ 44392 h 929475"/>
              <a:gd name="connsiteX5" fmla="*/ 998282 w 3955941"/>
              <a:gd name="connsiteY5" fmla="*/ 142046 h 929475"/>
              <a:gd name="connsiteX6" fmla="*/ 456743 w 3955941"/>
              <a:gd name="connsiteY6" fmla="*/ 248578 h 929475"/>
              <a:gd name="connsiteX7" fmla="*/ 199291 w 3955941"/>
              <a:gd name="connsiteY7" fmla="*/ 461641 h 929475"/>
              <a:gd name="connsiteX0" fmla="*/ 260358 w 3949861"/>
              <a:gd name="connsiteY0" fmla="*/ 503568 h 946262"/>
              <a:gd name="connsiteX1" fmla="*/ 260358 w 3949861"/>
              <a:gd name="connsiteY1" fmla="*/ 938574 h 946262"/>
              <a:gd name="connsiteX2" fmla="*/ 3642750 w 3949861"/>
              <a:gd name="connsiteY2" fmla="*/ 725509 h 946262"/>
              <a:gd name="connsiteX3" fmla="*/ 3633873 w 3949861"/>
              <a:gd name="connsiteY3" fmla="*/ 41930 h 946262"/>
              <a:gd name="connsiteX4" fmla="*/ 2240078 w 3949861"/>
              <a:gd name="connsiteY4" fmla="*/ 86319 h 946262"/>
              <a:gd name="connsiteX5" fmla="*/ 1059349 w 3949861"/>
              <a:gd name="connsiteY5" fmla="*/ 183973 h 946262"/>
              <a:gd name="connsiteX6" fmla="*/ 517810 w 3949861"/>
              <a:gd name="connsiteY6" fmla="*/ 290505 h 946262"/>
              <a:gd name="connsiteX7" fmla="*/ 260358 w 3949861"/>
              <a:gd name="connsiteY7" fmla="*/ 503568 h 946262"/>
              <a:gd name="connsiteX0" fmla="*/ 260358 w 3965189"/>
              <a:gd name="connsiteY0" fmla="*/ 503568 h 942408"/>
              <a:gd name="connsiteX1" fmla="*/ 260358 w 3965189"/>
              <a:gd name="connsiteY1" fmla="*/ 938574 h 942408"/>
              <a:gd name="connsiteX2" fmla="*/ 3642750 w 3965189"/>
              <a:gd name="connsiteY2" fmla="*/ 725509 h 942408"/>
              <a:gd name="connsiteX3" fmla="*/ 3633873 w 3965189"/>
              <a:gd name="connsiteY3" fmla="*/ 41930 h 942408"/>
              <a:gd name="connsiteX4" fmla="*/ 2240078 w 3965189"/>
              <a:gd name="connsiteY4" fmla="*/ 86319 h 942408"/>
              <a:gd name="connsiteX5" fmla="*/ 1059349 w 3965189"/>
              <a:gd name="connsiteY5" fmla="*/ 183973 h 942408"/>
              <a:gd name="connsiteX6" fmla="*/ 517810 w 3965189"/>
              <a:gd name="connsiteY6" fmla="*/ 290505 h 942408"/>
              <a:gd name="connsiteX7" fmla="*/ 260358 w 3965189"/>
              <a:gd name="connsiteY7" fmla="*/ 503568 h 942408"/>
              <a:gd name="connsiteX0" fmla="*/ 260358 w 4035616"/>
              <a:gd name="connsiteY0" fmla="*/ 462377 h 901217"/>
              <a:gd name="connsiteX1" fmla="*/ 260358 w 4035616"/>
              <a:gd name="connsiteY1" fmla="*/ 897383 h 901217"/>
              <a:gd name="connsiteX2" fmla="*/ 3642750 w 4035616"/>
              <a:gd name="connsiteY2" fmla="*/ 684318 h 901217"/>
              <a:gd name="connsiteX3" fmla="*/ 3633873 w 4035616"/>
              <a:gd name="connsiteY3" fmla="*/ 739 h 901217"/>
              <a:gd name="connsiteX4" fmla="*/ 2240078 w 4035616"/>
              <a:gd name="connsiteY4" fmla="*/ 45128 h 901217"/>
              <a:gd name="connsiteX5" fmla="*/ 1059349 w 4035616"/>
              <a:gd name="connsiteY5" fmla="*/ 142782 h 901217"/>
              <a:gd name="connsiteX6" fmla="*/ 517810 w 4035616"/>
              <a:gd name="connsiteY6" fmla="*/ 249314 h 901217"/>
              <a:gd name="connsiteX7" fmla="*/ 260358 w 4035616"/>
              <a:gd name="connsiteY7" fmla="*/ 462377 h 901217"/>
              <a:gd name="connsiteX0" fmla="*/ 260358 w 4012315"/>
              <a:gd name="connsiteY0" fmla="*/ 427094 h 869496"/>
              <a:gd name="connsiteX1" fmla="*/ 260358 w 4012315"/>
              <a:gd name="connsiteY1" fmla="*/ 862100 h 869496"/>
              <a:gd name="connsiteX2" fmla="*/ 3642750 w 4012315"/>
              <a:gd name="connsiteY2" fmla="*/ 649035 h 869496"/>
              <a:gd name="connsiteX3" fmla="*/ 3616118 w 4012315"/>
              <a:gd name="connsiteY3" fmla="*/ 967 h 869496"/>
              <a:gd name="connsiteX4" fmla="*/ 2240078 w 4012315"/>
              <a:gd name="connsiteY4" fmla="*/ 9845 h 869496"/>
              <a:gd name="connsiteX5" fmla="*/ 1059349 w 4012315"/>
              <a:gd name="connsiteY5" fmla="*/ 107499 h 869496"/>
              <a:gd name="connsiteX6" fmla="*/ 517810 w 4012315"/>
              <a:gd name="connsiteY6" fmla="*/ 214031 h 869496"/>
              <a:gd name="connsiteX7" fmla="*/ 260358 w 4012315"/>
              <a:gd name="connsiteY7" fmla="*/ 427094 h 869496"/>
              <a:gd name="connsiteX0" fmla="*/ 260358 w 4018466"/>
              <a:gd name="connsiteY0" fmla="*/ 431957 h 874359"/>
              <a:gd name="connsiteX1" fmla="*/ 260358 w 4018466"/>
              <a:gd name="connsiteY1" fmla="*/ 866963 h 874359"/>
              <a:gd name="connsiteX2" fmla="*/ 3642750 w 4018466"/>
              <a:gd name="connsiteY2" fmla="*/ 653898 h 874359"/>
              <a:gd name="connsiteX3" fmla="*/ 3616118 w 4018466"/>
              <a:gd name="connsiteY3" fmla="*/ 5830 h 874359"/>
              <a:gd name="connsiteX4" fmla="*/ 2240078 w 4018466"/>
              <a:gd name="connsiteY4" fmla="*/ 14708 h 874359"/>
              <a:gd name="connsiteX5" fmla="*/ 1059349 w 4018466"/>
              <a:gd name="connsiteY5" fmla="*/ 112362 h 874359"/>
              <a:gd name="connsiteX6" fmla="*/ 517810 w 4018466"/>
              <a:gd name="connsiteY6" fmla="*/ 218894 h 874359"/>
              <a:gd name="connsiteX7" fmla="*/ 260358 w 4018466"/>
              <a:gd name="connsiteY7" fmla="*/ 431957 h 874359"/>
              <a:gd name="connsiteX0" fmla="*/ 260358 w 3964011"/>
              <a:gd name="connsiteY0" fmla="*/ 431957 h 907073"/>
              <a:gd name="connsiteX1" fmla="*/ 260358 w 3964011"/>
              <a:gd name="connsiteY1" fmla="*/ 866963 h 907073"/>
              <a:gd name="connsiteX2" fmla="*/ 1103738 w 3964011"/>
              <a:gd name="connsiteY2" fmla="*/ 863541 h 907073"/>
              <a:gd name="connsiteX3" fmla="*/ 3642750 w 3964011"/>
              <a:gd name="connsiteY3" fmla="*/ 653898 h 907073"/>
              <a:gd name="connsiteX4" fmla="*/ 3616118 w 3964011"/>
              <a:gd name="connsiteY4" fmla="*/ 5830 h 907073"/>
              <a:gd name="connsiteX5" fmla="*/ 2240078 w 3964011"/>
              <a:gd name="connsiteY5" fmla="*/ 14708 h 907073"/>
              <a:gd name="connsiteX6" fmla="*/ 1059349 w 3964011"/>
              <a:gd name="connsiteY6" fmla="*/ 112362 h 907073"/>
              <a:gd name="connsiteX7" fmla="*/ 517810 w 3964011"/>
              <a:gd name="connsiteY7" fmla="*/ 218894 h 907073"/>
              <a:gd name="connsiteX8" fmla="*/ 260358 w 3964011"/>
              <a:gd name="connsiteY8" fmla="*/ 431957 h 907073"/>
              <a:gd name="connsiteX0" fmla="*/ 60299 w 3775129"/>
              <a:gd name="connsiteY0" fmla="*/ 431957 h 875221"/>
              <a:gd name="connsiteX1" fmla="*/ 60299 w 3775129"/>
              <a:gd name="connsiteY1" fmla="*/ 866963 h 875221"/>
              <a:gd name="connsiteX2" fmla="*/ 726126 w 3775129"/>
              <a:gd name="connsiteY2" fmla="*/ 712621 h 875221"/>
              <a:gd name="connsiteX3" fmla="*/ 3442691 w 3775129"/>
              <a:gd name="connsiteY3" fmla="*/ 653898 h 875221"/>
              <a:gd name="connsiteX4" fmla="*/ 3416059 w 3775129"/>
              <a:gd name="connsiteY4" fmla="*/ 5830 h 875221"/>
              <a:gd name="connsiteX5" fmla="*/ 2040019 w 3775129"/>
              <a:gd name="connsiteY5" fmla="*/ 14708 h 875221"/>
              <a:gd name="connsiteX6" fmla="*/ 859290 w 3775129"/>
              <a:gd name="connsiteY6" fmla="*/ 112362 h 875221"/>
              <a:gd name="connsiteX7" fmla="*/ 317751 w 3775129"/>
              <a:gd name="connsiteY7" fmla="*/ 218894 h 875221"/>
              <a:gd name="connsiteX8" fmla="*/ 60299 w 3775129"/>
              <a:gd name="connsiteY8" fmla="*/ 431957 h 875221"/>
              <a:gd name="connsiteX0" fmla="*/ 60299 w 3775129"/>
              <a:gd name="connsiteY0" fmla="*/ 431957 h 877385"/>
              <a:gd name="connsiteX1" fmla="*/ 60299 w 3775129"/>
              <a:gd name="connsiteY1" fmla="*/ 866963 h 877385"/>
              <a:gd name="connsiteX2" fmla="*/ 726126 w 3775129"/>
              <a:gd name="connsiteY2" fmla="*/ 712621 h 877385"/>
              <a:gd name="connsiteX3" fmla="*/ 3442691 w 3775129"/>
              <a:gd name="connsiteY3" fmla="*/ 653898 h 877385"/>
              <a:gd name="connsiteX4" fmla="*/ 3416059 w 3775129"/>
              <a:gd name="connsiteY4" fmla="*/ 5830 h 877385"/>
              <a:gd name="connsiteX5" fmla="*/ 2040019 w 3775129"/>
              <a:gd name="connsiteY5" fmla="*/ 14708 h 877385"/>
              <a:gd name="connsiteX6" fmla="*/ 859290 w 3775129"/>
              <a:gd name="connsiteY6" fmla="*/ 112362 h 877385"/>
              <a:gd name="connsiteX7" fmla="*/ 317751 w 3775129"/>
              <a:gd name="connsiteY7" fmla="*/ 218894 h 877385"/>
              <a:gd name="connsiteX8" fmla="*/ 60299 w 3775129"/>
              <a:gd name="connsiteY8" fmla="*/ 431957 h 877385"/>
              <a:gd name="connsiteX0" fmla="*/ 60299 w 3775129"/>
              <a:gd name="connsiteY0" fmla="*/ 431957 h 877385"/>
              <a:gd name="connsiteX1" fmla="*/ 60299 w 3775129"/>
              <a:gd name="connsiteY1" fmla="*/ 866963 h 877385"/>
              <a:gd name="connsiteX2" fmla="*/ 726126 w 3775129"/>
              <a:gd name="connsiteY2" fmla="*/ 712621 h 877385"/>
              <a:gd name="connsiteX3" fmla="*/ 3442691 w 3775129"/>
              <a:gd name="connsiteY3" fmla="*/ 653898 h 877385"/>
              <a:gd name="connsiteX4" fmla="*/ 3416059 w 3775129"/>
              <a:gd name="connsiteY4" fmla="*/ 5830 h 877385"/>
              <a:gd name="connsiteX5" fmla="*/ 2040019 w 3775129"/>
              <a:gd name="connsiteY5" fmla="*/ 14708 h 877385"/>
              <a:gd name="connsiteX6" fmla="*/ 859290 w 3775129"/>
              <a:gd name="connsiteY6" fmla="*/ 112362 h 877385"/>
              <a:gd name="connsiteX7" fmla="*/ 317751 w 3775129"/>
              <a:gd name="connsiteY7" fmla="*/ 218894 h 877385"/>
              <a:gd name="connsiteX8" fmla="*/ 60299 w 3775129"/>
              <a:gd name="connsiteY8" fmla="*/ 431957 h 877385"/>
              <a:gd name="connsiteX0" fmla="*/ 73024 w 3787854"/>
              <a:gd name="connsiteY0" fmla="*/ 431957 h 829018"/>
              <a:gd name="connsiteX1" fmla="*/ 55269 w 3787854"/>
              <a:gd name="connsiteY1" fmla="*/ 813697 h 829018"/>
              <a:gd name="connsiteX2" fmla="*/ 738851 w 3787854"/>
              <a:gd name="connsiteY2" fmla="*/ 712621 h 829018"/>
              <a:gd name="connsiteX3" fmla="*/ 3455416 w 3787854"/>
              <a:gd name="connsiteY3" fmla="*/ 653898 h 829018"/>
              <a:gd name="connsiteX4" fmla="*/ 3428784 w 3787854"/>
              <a:gd name="connsiteY4" fmla="*/ 5830 h 829018"/>
              <a:gd name="connsiteX5" fmla="*/ 2052744 w 3787854"/>
              <a:gd name="connsiteY5" fmla="*/ 14708 h 829018"/>
              <a:gd name="connsiteX6" fmla="*/ 872015 w 3787854"/>
              <a:gd name="connsiteY6" fmla="*/ 112362 h 829018"/>
              <a:gd name="connsiteX7" fmla="*/ 330476 w 3787854"/>
              <a:gd name="connsiteY7" fmla="*/ 218894 h 829018"/>
              <a:gd name="connsiteX8" fmla="*/ 73024 w 3787854"/>
              <a:gd name="connsiteY8" fmla="*/ 431957 h 829018"/>
              <a:gd name="connsiteX0" fmla="*/ 120199 w 3835029"/>
              <a:gd name="connsiteY0" fmla="*/ 431957 h 820648"/>
              <a:gd name="connsiteX1" fmla="*/ 102444 w 3835029"/>
              <a:gd name="connsiteY1" fmla="*/ 813697 h 820648"/>
              <a:gd name="connsiteX2" fmla="*/ 786026 w 3835029"/>
              <a:gd name="connsiteY2" fmla="*/ 712621 h 820648"/>
              <a:gd name="connsiteX3" fmla="*/ 3502591 w 3835029"/>
              <a:gd name="connsiteY3" fmla="*/ 653898 h 820648"/>
              <a:gd name="connsiteX4" fmla="*/ 3475959 w 3835029"/>
              <a:gd name="connsiteY4" fmla="*/ 5830 h 820648"/>
              <a:gd name="connsiteX5" fmla="*/ 2099919 w 3835029"/>
              <a:gd name="connsiteY5" fmla="*/ 14708 h 820648"/>
              <a:gd name="connsiteX6" fmla="*/ 919190 w 3835029"/>
              <a:gd name="connsiteY6" fmla="*/ 112362 h 820648"/>
              <a:gd name="connsiteX7" fmla="*/ 377651 w 3835029"/>
              <a:gd name="connsiteY7" fmla="*/ 218894 h 820648"/>
              <a:gd name="connsiteX8" fmla="*/ 120199 w 3835029"/>
              <a:gd name="connsiteY8" fmla="*/ 431957 h 820648"/>
              <a:gd name="connsiteX0" fmla="*/ 120199 w 3759406"/>
              <a:gd name="connsiteY0" fmla="*/ 431957 h 820648"/>
              <a:gd name="connsiteX1" fmla="*/ 102444 w 3759406"/>
              <a:gd name="connsiteY1" fmla="*/ 813697 h 820648"/>
              <a:gd name="connsiteX2" fmla="*/ 786026 w 3759406"/>
              <a:gd name="connsiteY2" fmla="*/ 712621 h 820648"/>
              <a:gd name="connsiteX3" fmla="*/ 2064411 w 3759406"/>
              <a:gd name="connsiteY3" fmla="*/ 712621 h 820648"/>
              <a:gd name="connsiteX4" fmla="*/ 3502591 w 3759406"/>
              <a:gd name="connsiteY4" fmla="*/ 653898 h 820648"/>
              <a:gd name="connsiteX5" fmla="*/ 3475959 w 3759406"/>
              <a:gd name="connsiteY5" fmla="*/ 5830 h 820648"/>
              <a:gd name="connsiteX6" fmla="*/ 2099919 w 3759406"/>
              <a:gd name="connsiteY6" fmla="*/ 14708 h 820648"/>
              <a:gd name="connsiteX7" fmla="*/ 919190 w 3759406"/>
              <a:gd name="connsiteY7" fmla="*/ 112362 h 820648"/>
              <a:gd name="connsiteX8" fmla="*/ 377651 w 3759406"/>
              <a:gd name="connsiteY8" fmla="*/ 218894 h 820648"/>
              <a:gd name="connsiteX9" fmla="*/ 120199 w 3759406"/>
              <a:gd name="connsiteY9" fmla="*/ 431957 h 820648"/>
              <a:gd name="connsiteX0" fmla="*/ 120199 w 3758450"/>
              <a:gd name="connsiteY0" fmla="*/ 431957 h 820648"/>
              <a:gd name="connsiteX1" fmla="*/ 102444 w 3758450"/>
              <a:gd name="connsiteY1" fmla="*/ 813697 h 820648"/>
              <a:gd name="connsiteX2" fmla="*/ 786026 w 3758450"/>
              <a:gd name="connsiteY2" fmla="*/ 712621 h 820648"/>
              <a:gd name="connsiteX3" fmla="*/ 2082166 w 3758450"/>
              <a:gd name="connsiteY3" fmla="*/ 650477 h 820648"/>
              <a:gd name="connsiteX4" fmla="*/ 3502591 w 3758450"/>
              <a:gd name="connsiteY4" fmla="*/ 653898 h 820648"/>
              <a:gd name="connsiteX5" fmla="*/ 3475959 w 3758450"/>
              <a:gd name="connsiteY5" fmla="*/ 5830 h 820648"/>
              <a:gd name="connsiteX6" fmla="*/ 2099919 w 3758450"/>
              <a:gd name="connsiteY6" fmla="*/ 14708 h 820648"/>
              <a:gd name="connsiteX7" fmla="*/ 919190 w 3758450"/>
              <a:gd name="connsiteY7" fmla="*/ 112362 h 820648"/>
              <a:gd name="connsiteX8" fmla="*/ 377651 w 3758450"/>
              <a:gd name="connsiteY8" fmla="*/ 218894 h 820648"/>
              <a:gd name="connsiteX9" fmla="*/ 120199 w 3758450"/>
              <a:gd name="connsiteY9" fmla="*/ 431957 h 820648"/>
              <a:gd name="connsiteX0" fmla="*/ 120199 w 3827187"/>
              <a:gd name="connsiteY0" fmla="*/ 431957 h 820648"/>
              <a:gd name="connsiteX1" fmla="*/ 102444 w 3827187"/>
              <a:gd name="connsiteY1" fmla="*/ 813697 h 820648"/>
              <a:gd name="connsiteX2" fmla="*/ 786026 w 3827187"/>
              <a:gd name="connsiteY2" fmla="*/ 712621 h 820648"/>
              <a:gd name="connsiteX3" fmla="*/ 2082166 w 3827187"/>
              <a:gd name="connsiteY3" fmla="*/ 650477 h 820648"/>
              <a:gd name="connsiteX4" fmla="*/ 3502591 w 3827187"/>
              <a:gd name="connsiteY4" fmla="*/ 653898 h 820648"/>
              <a:gd name="connsiteX5" fmla="*/ 3475959 w 3827187"/>
              <a:gd name="connsiteY5" fmla="*/ 5830 h 820648"/>
              <a:gd name="connsiteX6" fmla="*/ 2099919 w 3827187"/>
              <a:gd name="connsiteY6" fmla="*/ 14708 h 820648"/>
              <a:gd name="connsiteX7" fmla="*/ 919190 w 3827187"/>
              <a:gd name="connsiteY7" fmla="*/ 112362 h 820648"/>
              <a:gd name="connsiteX8" fmla="*/ 377651 w 3827187"/>
              <a:gd name="connsiteY8" fmla="*/ 218894 h 820648"/>
              <a:gd name="connsiteX9" fmla="*/ 120199 w 3827187"/>
              <a:gd name="connsiteY9" fmla="*/ 431957 h 820648"/>
              <a:gd name="connsiteX0" fmla="*/ 120199 w 3827187"/>
              <a:gd name="connsiteY0" fmla="*/ 431957 h 820648"/>
              <a:gd name="connsiteX1" fmla="*/ 102444 w 3827187"/>
              <a:gd name="connsiteY1" fmla="*/ 813697 h 820648"/>
              <a:gd name="connsiteX2" fmla="*/ 786026 w 3827187"/>
              <a:gd name="connsiteY2" fmla="*/ 712621 h 820648"/>
              <a:gd name="connsiteX3" fmla="*/ 2082166 w 3827187"/>
              <a:gd name="connsiteY3" fmla="*/ 650477 h 820648"/>
              <a:gd name="connsiteX4" fmla="*/ 3502591 w 3827187"/>
              <a:gd name="connsiteY4" fmla="*/ 653898 h 820648"/>
              <a:gd name="connsiteX5" fmla="*/ 3475959 w 3827187"/>
              <a:gd name="connsiteY5" fmla="*/ 5830 h 820648"/>
              <a:gd name="connsiteX6" fmla="*/ 2099919 w 3827187"/>
              <a:gd name="connsiteY6" fmla="*/ 14708 h 820648"/>
              <a:gd name="connsiteX7" fmla="*/ 919190 w 3827187"/>
              <a:gd name="connsiteY7" fmla="*/ 112362 h 820648"/>
              <a:gd name="connsiteX8" fmla="*/ 377651 w 3827187"/>
              <a:gd name="connsiteY8" fmla="*/ 218894 h 820648"/>
              <a:gd name="connsiteX9" fmla="*/ 120199 w 3827187"/>
              <a:gd name="connsiteY9" fmla="*/ 431957 h 820648"/>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785359"/>
              <a:gd name="connsiteY0" fmla="*/ 451527 h 840218"/>
              <a:gd name="connsiteX1" fmla="*/ 102444 w 3785359"/>
              <a:gd name="connsiteY1" fmla="*/ 833267 h 840218"/>
              <a:gd name="connsiteX2" fmla="*/ 786026 w 3785359"/>
              <a:gd name="connsiteY2" fmla="*/ 732191 h 840218"/>
              <a:gd name="connsiteX3" fmla="*/ 2082166 w 3785359"/>
              <a:gd name="connsiteY3" fmla="*/ 670047 h 840218"/>
              <a:gd name="connsiteX4" fmla="*/ 3502591 w 3785359"/>
              <a:gd name="connsiteY4" fmla="*/ 673468 h 840218"/>
              <a:gd name="connsiteX5" fmla="*/ 3516599 w 3785359"/>
              <a:gd name="connsiteY5" fmla="*/ 0 h 840218"/>
              <a:gd name="connsiteX6" fmla="*/ 2099919 w 3785359"/>
              <a:gd name="connsiteY6" fmla="*/ 34278 h 840218"/>
              <a:gd name="connsiteX7" fmla="*/ 969990 w 3785359"/>
              <a:gd name="connsiteY7" fmla="*/ 106532 h 840218"/>
              <a:gd name="connsiteX8" fmla="*/ 377651 w 3785359"/>
              <a:gd name="connsiteY8" fmla="*/ 238464 h 840218"/>
              <a:gd name="connsiteX9" fmla="*/ 120199 w 3785359"/>
              <a:gd name="connsiteY9" fmla="*/ 451527 h 840218"/>
              <a:gd name="connsiteX0" fmla="*/ 120199 w 3828197"/>
              <a:gd name="connsiteY0" fmla="*/ 451527 h 840218"/>
              <a:gd name="connsiteX1" fmla="*/ 102444 w 3828197"/>
              <a:gd name="connsiteY1" fmla="*/ 833267 h 840218"/>
              <a:gd name="connsiteX2" fmla="*/ 786026 w 3828197"/>
              <a:gd name="connsiteY2" fmla="*/ 732191 h 840218"/>
              <a:gd name="connsiteX3" fmla="*/ 2082166 w 3828197"/>
              <a:gd name="connsiteY3" fmla="*/ 670047 h 840218"/>
              <a:gd name="connsiteX4" fmla="*/ 3502591 w 3828197"/>
              <a:gd name="connsiteY4" fmla="*/ 673468 h 840218"/>
              <a:gd name="connsiteX5" fmla="*/ 3516599 w 3828197"/>
              <a:gd name="connsiteY5" fmla="*/ 0 h 840218"/>
              <a:gd name="connsiteX6" fmla="*/ 2099919 w 3828197"/>
              <a:gd name="connsiteY6" fmla="*/ 34278 h 840218"/>
              <a:gd name="connsiteX7" fmla="*/ 969990 w 3828197"/>
              <a:gd name="connsiteY7" fmla="*/ 106532 h 840218"/>
              <a:gd name="connsiteX8" fmla="*/ 377651 w 3828197"/>
              <a:gd name="connsiteY8" fmla="*/ 238464 h 840218"/>
              <a:gd name="connsiteX9" fmla="*/ 120199 w 3828197"/>
              <a:gd name="connsiteY9" fmla="*/ 451527 h 840218"/>
              <a:gd name="connsiteX0" fmla="*/ 112560 w 3820558"/>
              <a:gd name="connsiteY0" fmla="*/ 451527 h 865257"/>
              <a:gd name="connsiteX1" fmla="*/ 104965 w 3820558"/>
              <a:gd name="connsiteY1" fmla="*/ 858667 h 865257"/>
              <a:gd name="connsiteX2" fmla="*/ 778387 w 3820558"/>
              <a:gd name="connsiteY2" fmla="*/ 732191 h 865257"/>
              <a:gd name="connsiteX3" fmla="*/ 2074527 w 3820558"/>
              <a:gd name="connsiteY3" fmla="*/ 670047 h 865257"/>
              <a:gd name="connsiteX4" fmla="*/ 3494952 w 3820558"/>
              <a:gd name="connsiteY4" fmla="*/ 673468 h 865257"/>
              <a:gd name="connsiteX5" fmla="*/ 3508960 w 3820558"/>
              <a:gd name="connsiteY5" fmla="*/ 0 h 865257"/>
              <a:gd name="connsiteX6" fmla="*/ 2092280 w 3820558"/>
              <a:gd name="connsiteY6" fmla="*/ 34278 h 865257"/>
              <a:gd name="connsiteX7" fmla="*/ 962351 w 3820558"/>
              <a:gd name="connsiteY7" fmla="*/ 106532 h 865257"/>
              <a:gd name="connsiteX8" fmla="*/ 370012 w 3820558"/>
              <a:gd name="connsiteY8" fmla="*/ 238464 h 865257"/>
              <a:gd name="connsiteX9" fmla="*/ 112560 w 3820558"/>
              <a:gd name="connsiteY9" fmla="*/ 451527 h 865257"/>
              <a:gd name="connsiteX0" fmla="*/ 110313 w 3818311"/>
              <a:gd name="connsiteY0" fmla="*/ 451527 h 868421"/>
              <a:gd name="connsiteX1" fmla="*/ 102718 w 3818311"/>
              <a:gd name="connsiteY1" fmla="*/ 858667 h 868421"/>
              <a:gd name="connsiteX2" fmla="*/ 776140 w 3818311"/>
              <a:gd name="connsiteY2" fmla="*/ 732191 h 868421"/>
              <a:gd name="connsiteX3" fmla="*/ 2072280 w 3818311"/>
              <a:gd name="connsiteY3" fmla="*/ 670047 h 868421"/>
              <a:gd name="connsiteX4" fmla="*/ 3492705 w 3818311"/>
              <a:gd name="connsiteY4" fmla="*/ 673468 h 868421"/>
              <a:gd name="connsiteX5" fmla="*/ 3506713 w 3818311"/>
              <a:gd name="connsiteY5" fmla="*/ 0 h 868421"/>
              <a:gd name="connsiteX6" fmla="*/ 2090033 w 3818311"/>
              <a:gd name="connsiteY6" fmla="*/ 34278 h 868421"/>
              <a:gd name="connsiteX7" fmla="*/ 960104 w 3818311"/>
              <a:gd name="connsiteY7" fmla="*/ 106532 h 868421"/>
              <a:gd name="connsiteX8" fmla="*/ 367765 w 3818311"/>
              <a:gd name="connsiteY8" fmla="*/ 238464 h 868421"/>
              <a:gd name="connsiteX9" fmla="*/ 110313 w 3818311"/>
              <a:gd name="connsiteY9" fmla="*/ 451527 h 868421"/>
              <a:gd name="connsiteX0" fmla="*/ 7595 w 3715593"/>
              <a:gd name="connsiteY0" fmla="*/ 451527 h 858667"/>
              <a:gd name="connsiteX1" fmla="*/ 0 w 3715593"/>
              <a:gd name="connsiteY1" fmla="*/ 858667 h 858667"/>
              <a:gd name="connsiteX2" fmla="*/ 673422 w 3715593"/>
              <a:gd name="connsiteY2" fmla="*/ 732191 h 858667"/>
              <a:gd name="connsiteX3" fmla="*/ 1969562 w 3715593"/>
              <a:gd name="connsiteY3" fmla="*/ 670047 h 858667"/>
              <a:gd name="connsiteX4" fmla="*/ 3389987 w 3715593"/>
              <a:gd name="connsiteY4" fmla="*/ 673468 h 858667"/>
              <a:gd name="connsiteX5" fmla="*/ 3403995 w 3715593"/>
              <a:gd name="connsiteY5" fmla="*/ 0 h 858667"/>
              <a:gd name="connsiteX6" fmla="*/ 1987315 w 3715593"/>
              <a:gd name="connsiteY6" fmla="*/ 34278 h 858667"/>
              <a:gd name="connsiteX7" fmla="*/ 857386 w 3715593"/>
              <a:gd name="connsiteY7" fmla="*/ 106532 h 858667"/>
              <a:gd name="connsiteX8" fmla="*/ 265047 w 3715593"/>
              <a:gd name="connsiteY8" fmla="*/ 238464 h 858667"/>
              <a:gd name="connsiteX9" fmla="*/ 7595 w 3715593"/>
              <a:gd name="connsiteY9" fmla="*/ 451527 h 858667"/>
              <a:gd name="connsiteX0" fmla="*/ 7595 w 3403995"/>
              <a:gd name="connsiteY0" fmla="*/ 451527 h 858667"/>
              <a:gd name="connsiteX1" fmla="*/ 0 w 3403995"/>
              <a:gd name="connsiteY1" fmla="*/ 858667 h 858667"/>
              <a:gd name="connsiteX2" fmla="*/ 673422 w 3403995"/>
              <a:gd name="connsiteY2" fmla="*/ 732191 h 858667"/>
              <a:gd name="connsiteX3" fmla="*/ 1969562 w 3403995"/>
              <a:gd name="connsiteY3" fmla="*/ 670047 h 858667"/>
              <a:gd name="connsiteX4" fmla="*/ 3389987 w 3403995"/>
              <a:gd name="connsiteY4" fmla="*/ 673468 h 858667"/>
              <a:gd name="connsiteX5" fmla="*/ 3403995 w 3403995"/>
              <a:gd name="connsiteY5" fmla="*/ 0 h 858667"/>
              <a:gd name="connsiteX6" fmla="*/ 1987315 w 3403995"/>
              <a:gd name="connsiteY6" fmla="*/ 34278 h 858667"/>
              <a:gd name="connsiteX7" fmla="*/ 857386 w 3403995"/>
              <a:gd name="connsiteY7" fmla="*/ 106532 h 858667"/>
              <a:gd name="connsiteX8" fmla="*/ 265047 w 3403995"/>
              <a:gd name="connsiteY8" fmla="*/ 238464 h 858667"/>
              <a:gd name="connsiteX9" fmla="*/ 7595 w 3403995"/>
              <a:gd name="connsiteY9" fmla="*/ 451527 h 858667"/>
              <a:gd name="connsiteX0" fmla="*/ 7595 w 3514690"/>
              <a:gd name="connsiteY0" fmla="*/ 493320 h 900460"/>
              <a:gd name="connsiteX1" fmla="*/ 0 w 3514690"/>
              <a:gd name="connsiteY1" fmla="*/ 900460 h 900460"/>
              <a:gd name="connsiteX2" fmla="*/ 673422 w 3514690"/>
              <a:gd name="connsiteY2" fmla="*/ 773984 h 900460"/>
              <a:gd name="connsiteX3" fmla="*/ 1969562 w 3514690"/>
              <a:gd name="connsiteY3" fmla="*/ 711840 h 900460"/>
              <a:gd name="connsiteX4" fmla="*/ 3425547 w 3514690"/>
              <a:gd name="connsiteY4" fmla="*/ 715261 h 900460"/>
              <a:gd name="connsiteX5" fmla="*/ 3403995 w 3514690"/>
              <a:gd name="connsiteY5" fmla="*/ 41793 h 900460"/>
              <a:gd name="connsiteX6" fmla="*/ 1987315 w 3514690"/>
              <a:gd name="connsiteY6" fmla="*/ 76071 h 900460"/>
              <a:gd name="connsiteX7" fmla="*/ 857386 w 3514690"/>
              <a:gd name="connsiteY7" fmla="*/ 148325 h 900460"/>
              <a:gd name="connsiteX8" fmla="*/ 265047 w 3514690"/>
              <a:gd name="connsiteY8" fmla="*/ 280257 h 900460"/>
              <a:gd name="connsiteX9" fmla="*/ 7595 w 3514690"/>
              <a:gd name="connsiteY9" fmla="*/ 493320 h 900460"/>
              <a:gd name="connsiteX0" fmla="*/ 7595 w 3652625"/>
              <a:gd name="connsiteY0" fmla="*/ 493320 h 900460"/>
              <a:gd name="connsiteX1" fmla="*/ 0 w 3652625"/>
              <a:gd name="connsiteY1" fmla="*/ 900460 h 900460"/>
              <a:gd name="connsiteX2" fmla="*/ 673422 w 3652625"/>
              <a:gd name="connsiteY2" fmla="*/ 773984 h 900460"/>
              <a:gd name="connsiteX3" fmla="*/ 1969562 w 3652625"/>
              <a:gd name="connsiteY3" fmla="*/ 711840 h 900460"/>
              <a:gd name="connsiteX4" fmla="*/ 3425547 w 3652625"/>
              <a:gd name="connsiteY4" fmla="*/ 715261 h 900460"/>
              <a:gd name="connsiteX5" fmla="*/ 3403995 w 3652625"/>
              <a:gd name="connsiteY5" fmla="*/ 41793 h 900460"/>
              <a:gd name="connsiteX6" fmla="*/ 1987315 w 3652625"/>
              <a:gd name="connsiteY6" fmla="*/ 76071 h 900460"/>
              <a:gd name="connsiteX7" fmla="*/ 857386 w 3652625"/>
              <a:gd name="connsiteY7" fmla="*/ 148325 h 900460"/>
              <a:gd name="connsiteX8" fmla="*/ 265047 w 3652625"/>
              <a:gd name="connsiteY8" fmla="*/ 280257 h 900460"/>
              <a:gd name="connsiteX9" fmla="*/ 7595 w 3652625"/>
              <a:gd name="connsiteY9" fmla="*/ 493320 h 900460"/>
              <a:gd name="connsiteX0" fmla="*/ 7595 w 3425547"/>
              <a:gd name="connsiteY0" fmla="*/ 493320 h 900460"/>
              <a:gd name="connsiteX1" fmla="*/ 0 w 3425547"/>
              <a:gd name="connsiteY1" fmla="*/ 900460 h 900460"/>
              <a:gd name="connsiteX2" fmla="*/ 673422 w 3425547"/>
              <a:gd name="connsiteY2" fmla="*/ 773984 h 900460"/>
              <a:gd name="connsiteX3" fmla="*/ 1969562 w 3425547"/>
              <a:gd name="connsiteY3" fmla="*/ 711840 h 900460"/>
              <a:gd name="connsiteX4" fmla="*/ 3425547 w 3425547"/>
              <a:gd name="connsiteY4" fmla="*/ 715261 h 900460"/>
              <a:gd name="connsiteX5" fmla="*/ 3403995 w 3425547"/>
              <a:gd name="connsiteY5" fmla="*/ 41793 h 900460"/>
              <a:gd name="connsiteX6" fmla="*/ 1987315 w 3425547"/>
              <a:gd name="connsiteY6" fmla="*/ 76071 h 900460"/>
              <a:gd name="connsiteX7" fmla="*/ 857386 w 3425547"/>
              <a:gd name="connsiteY7" fmla="*/ 148325 h 900460"/>
              <a:gd name="connsiteX8" fmla="*/ 265047 w 3425547"/>
              <a:gd name="connsiteY8" fmla="*/ 280257 h 900460"/>
              <a:gd name="connsiteX9" fmla="*/ 7595 w 3425547"/>
              <a:gd name="connsiteY9" fmla="*/ 493320 h 900460"/>
              <a:gd name="connsiteX0" fmla="*/ 7595 w 3513302"/>
              <a:gd name="connsiteY0" fmla="*/ 493320 h 900460"/>
              <a:gd name="connsiteX1" fmla="*/ 0 w 3513302"/>
              <a:gd name="connsiteY1" fmla="*/ 900460 h 900460"/>
              <a:gd name="connsiteX2" fmla="*/ 673422 w 3513302"/>
              <a:gd name="connsiteY2" fmla="*/ 773984 h 900460"/>
              <a:gd name="connsiteX3" fmla="*/ 1969562 w 3513302"/>
              <a:gd name="connsiteY3" fmla="*/ 711840 h 900460"/>
              <a:gd name="connsiteX4" fmla="*/ 3420467 w 3513302"/>
              <a:gd name="connsiteY4" fmla="*/ 715261 h 900460"/>
              <a:gd name="connsiteX5" fmla="*/ 3403995 w 3513302"/>
              <a:gd name="connsiteY5" fmla="*/ 41793 h 900460"/>
              <a:gd name="connsiteX6" fmla="*/ 1987315 w 3513302"/>
              <a:gd name="connsiteY6" fmla="*/ 76071 h 900460"/>
              <a:gd name="connsiteX7" fmla="*/ 857386 w 3513302"/>
              <a:gd name="connsiteY7" fmla="*/ 148325 h 900460"/>
              <a:gd name="connsiteX8" fmla="*/ 265047 w 3513302"/>
              <a:gd name="connsiteY8" fmla="*/ 280257 h 900460"/>
              <a:gd name="connsiteX9" fmla="*/ 7595 w 3513302"/>
              <a:gd name="connsiteY9" fmla="*/ 493320 h 900460"/>
              <a:gd name="connsiteX0" fmla="*/ 7595 w 3486244"/>
              <a:gd name="connsiteY0" fmla="*/ 511185 h 918325"/>
              <a:gd name="connsiteX1" fmla="*/ 0 w 3486244"/>
              <a:gd name="connsiteY1" fmla="*/ 918325 h 918325"/>
              <a:gd name="connsiteX2" fmla="*/ 673422 w 3486244"/>
              <a:gd name="connsiteY2" fmla="*/ 791849 h 918325"/>
              <a:gd name="connsiteX3" fmla="*/ 1969562 w 3486244"/>
              <a:gd name="connsiteY3" fmla="*/ 729705 h 918325"/>
              <a:gd name="connsiteX4" fmla="*/ 3420467 w 3486244"/>
              <a:gd name="connsiteY4" fmla="*/ 733126 h 918325"/>
              <a:gd name="connsiteX5" fmla="*/ 3403995 w 3486244"/>
              <a:gd name="connsiteY5" fmla="*/ 59658 h 918325"/>
              <a:gd name="connsiteX6" fmla="*/ 1987315 w 3486244"/>
              <a:gd name="connsiteY6" fmla="*/ 93936 h 918325"/>
              <a:gd name="connsiteX7" fmla="*/ 857386 w 3486244"/>
              <a:gd name="connsiteY7" fmla="*/ 166190 h 918325"/>
              <a:gd name="connsiteX8" fmla="*/ 265047 w 3486244"/>
              <a:gd name="connsiteY8" fmla="*/ 298122 h 918325"/>
              <a:gd name="connsiteX9" fmla="*/ 7595 w 3486244"/>
              <a:gd name="connsiteY9" fmla="*/ 511185 h 918325"/>
              <a:gd name="connsiteX0" fmla="*/ 7595 w 3459226"/>
              <a:gd name="connsiteY0" fmla="*/ 475651 h 882791"/>
              <a:gd name="connsiteX1" fmla="*/ 0 w 3459226"/>
              <a:gd name="connsiteY1" fmla="*/ 882791 h 882791"/>
              <a:gd name="connsiteX2" fmla="*/ 673422 w 3459226"/>
              <a:gd name="connsiteY2" fmla="*/ 756315 h 882791"/>
              <a:gd name="connsiteX3" fmla="*/ 1969562 w 3459226"/>
              <a:gd name="connsiteY3" fmla="*/ 694171 h 882791"/>
              <a:gd name="connsiteX4" fmla="*/ 3420467 w 3459226"/>
              <a:gd name="connsiteY4" fmla="*/ 697592 h 882791"/>
              <a:gd name="connsiteX5" fmla="*/ 3403995 w 3459226"/>
              <a:gd name="connsiteY5" fmla="*/ 24124 h 882791"/>
              <a:gd name="connsiteX6" fmla="*/ 1987315 w 3459226"/>
              <a:gd name="connsiteY6" fmla="*/ 58402 h 882791"/>
              <a:gd name="connsiteX7" fmla="*/ 857386 w 3459226"/>
              <a:gd name="connsiteY7" fmla="*/ 130656 h 882791"/>
              <a:gd name="connsiteX8" fmla="*/ 265047 w 3459226"/>
              <a:gd name="connsiteY8" fmla="*/ 262588 h 882791"/>
              <a:gd name="connsiteX9" fmla="*/ 7595 w 3459226"/>
              <a:gd name="connsiteY9" fmla="*/ 475651 h 882791"/>
              <a:gd name="connsiteX0" fmla="*/ 7595 w 3459226"/>
              <a:gd name="connsiteY0" fmla="*/ 475651 h 882791"/>
              <a:gd name="connsiteX1" fmla="*/ 0 w 3459226"/>
              <a:gd name="connsiteY1" fmla="*/ 882791 h 882791"/>
              <a:gd name="connsiteX2" fmla="*/ 673422 w 3459226"/>
              <a:gd name="connsiteY2" fmla="*/ 756315 h 882791"/>
              <a:gd name="connsiteX3" fmla="*/ 1969562 w 3459226"/>
              <a:gd name="connsiteY3" fmla="*/ 694171 h 882791"/>
              <a:gd name="connsiteX4" fmla="*/ 3420467 w 3459226"/>
              <a:gd name="connsiteY4" fmla="*/ 697592 h 882791"/>
              <a:gd name="connsiteX5" fmla="*/ 3403995 w 3459226"/>
              <a:gd name="connsiteY5" fmla="*/ 24124 h 882791"/>
              <a:gd name="connsiteX6" fmla="*/ 1987315 w 3459226"/>
              <a:gd name="connsiteY6" fmla="*/ 58402 h 882791"/>
              <a:gd name="connsiteX7" fmla="*/ 857386 w 3459226"/>
              <a:gd name="connsiteY7" fmla="*/ 130656 h 882791"/>
              <a:gd name="connsiteX8" fmla="*/ 265047 w 3459226"/>
              <a:gd name="connsiteY8" fmla="*/ 262588 h 882791"/>
              <a:gd name="connsiteX9" fmla="*/ 7595 w 3459226"/>
              <a:gd name="connsiteY9" fmla="*/ 475651 h 882791"/>
              <a:gd name="connsiteX0" fmla="*/ 7595 w 3420467"/>
              <a:gd name="connsiteY0" fmla="*/ 475651 h 882791"/>
              <a:gd name="connsiteX1" fmla="*/ 0 w 3420467"/>
              <a:gd name="connsiteY1" fmla="*/ 882791 h 882791"/>
              <a:gd name="connsiteX2" fmla="*/ 673422 w 3420467"/>
              <a:gd name="connsiteY2" fmla="*/ 756315 h 882791"/>
              <a:gd name="connsiteX3" fmla="*/ 1969562 w 3420467"/>
              <a:gd name="connsiteY3" fmla="*/ 694171 h 882791"/>
              <a:gd name="connsiteX4" fmla="*/ 3420467 w 3420467"/>
              <a:gd name="connsiteY4" fmla="*/ 697592 h 882791"/>
              <a:gd name="connsiteX5" fmla="*/ 3403995 w 3420467"/>
              <a:gd name="connsiteY5" fmla="*/ 24124 h 882791"/>
              <a:gd name="connsiteX6" fmla="*/ 1987315 w 3420467"/>
              <a:gd name="connsiteY6" fmla="*/ 58402 h 882791"/>
              <a:gd name="connsiteX7" fmla="*/ 857386 w 3420467"/>
              <a:gd name="connsiteY7" fmla="*/ 130656 h 882791"/>
              <a:gd name="connsiteX8" fmla="*/ 265047 w 3420467"/>
              <a:gd name="connsiteY8" fmla="*/ 262588 h 882791"/>
              <a:gd name="connsiteX9" fmla="*/ 7595 w 3420467"/>
              <a:gd name="connsiteY9" fmla="*/ 475651 h 882791"/>
              <a:gd name="connsiteX0" fmla="*/ 7595 w 3420467"/>
              <a:gd name="connsiteY0" fmla="*/ 451527 h 858667"/>
              <a:gd name="connsiteX1" fmla="*/ 0 w 3420467"/>
              <a:gd name="connsiteY1" fmla="*/ 858667 h 858667"/>
              <a:gd name="connsiteX2" fmla="*/ 673422 w 3420467"/>
              <a:gd name="connsiteY2" fmla="*/ 732191 h 858667"/>
              <a:gd name="connsiteX3" fmla="*/ 1969562 w 3420467"/>
              <a:gd name="connsiteY3" fmla="*/ 670047 h 858667"/>
              <a:gd name="connsiteX4" fmla="*/ 3420467 w 3420467"/>
              <a:gd name="connsiteY4" fmla="*/ 673468 h 858667"/>
              <a:gd name="connsiteX5" fmla="*/ 3403995 w 3420467"/>
              <a:gd name="connsiteY5" fmla="*/ 0 h 858667"/>
              <a:gd name="connsiteX6" fmla="*/ 1987315 w 3420467"/>
              <a:gd name="connsiteY6" fmla="*/ 34278 h 858667"/>
              <a:gd name="connsiteX7" fmla="*/ 857386 w 3420467"/>
              <a:gd name="connsiteY7" fmla="*/ 106532 h 858667"/>
              <a:gd name="connsiteX8" fmla="*/ 265047 w 3420467"/>
              <a:gd name="connsiteY8" fmla="*/ 238464 h 858667"/>
              <a:gd name="connsiteX9" fmla="*/ 7595 w 3420467"/>
              <a:gd name="connsiteY9" fmla="*/ 451527 h 858667"/>
              <a:gd name="connsiteX0" fmla="*/ 7595 w 3425547"/>
              <a:gd name="connsiteY0" fmla="*/ 451527 h 858667"/>
              <a:gd name="connsiteX1" fmla="*/ 0 w 3425547"/>
              <a:gd name="connsiteY1" fmla="*/ 858667 h 858667"/>
              <a:gd name="connsiteX2" fmla="*/ 673422 w 3425547"/>
              <a:gd name="connsiteY2" fmla="*/ 732191 h 858667"/>
              <a:gd name="connsiteX3" fmla="*/ 1969562 w 3425547"/>
              <a:gd name="connsiteY3" fmla="*/ 670047 h 858667"/>
              <a:gd name="connsiteX4" fmla="*/ 3425547 w 3425547"/>
              <a:gd name="connsiteY4" fmla="*/ 658228 h 858667"/>
              <a:gd name="connsiteX5" fmla="*/ 3403995 w 3425547"/>
              <a:gd name="connsiteY5" fmla="*/ 0 h 858667"/>
              <a:gd name="connsiteX6" fmla="*/ 1987315 w 3425547"/>
              <a:gd name="connsiteY6" fmla="*/ 34278 h 858667"/>
              <a:gd name="connsiteX7" fmla="*/ 857386 w 3425547"/>
              <a:gd name="connsiteY7" fmla="*/ 106532 h 858667"/>
              <a:gd name="connsiteX8" fmla="*/ 265047 w 3425547"/>
              <a:gd name="connsiteY8" fmla="*/ 238464 h 858667"/>
              <a:gd name="connsiteX9" fmla="*/ 7595 w 3425547"/>
              <a:gd name="connsiteY9" fmla="*/ 451527 h 858667"/>
              <a:gd name="connsiteX0" fmla="*/ 7595 w 3415387"/>
              <a:gd name="connsiteY0" fmla="*/ 451527 h 858667"/>
              <a:gd name="connsiteX1" fmla="*/ 0 w 3415387"/>
              <a:gd name="connsiteY1" fmla="*/ 858667 h 858667"/>
              <a:gd name="connsiteX2" fmla="*/ 673422 w 3415387"/>
              <a:gd name="connsiteY2" fmla="*/ 732191 h 858667"/>
              <a:gd name="connsiteX3" fmla="*/ 1969562 w 3415387"/>
              <a:gd name="connsiteY3" fmla="*/ 670047 h 858667"/>
              <a:gd name="connsiteX4" fmla="*/ 3415387 w 3415387"/>
              <a:gd name="connsiteY4" fmla="*/ 658228 h 858667"/>
              <a:gd name="connsiteX5" fmla="*/ 3403995 w 3415387"/>
              <a:gd name="connsiteY5" fmla="*/ 0 h 858667"/>
              <a:gd name="connsiteX6" fmla="*/ 1987315 w 3415387"/>
              <a:gd name="connsiteY6" fmla="*/ 34278 h 858667"/>
              <a:gd name="connsiteX7" fmla="*/ 857386 w 3415387"/>
              <a:gd name="connsiteY7" fmla="*/ 106532 h 858667"/>
              <a:gd name="connsiteX8" fmla="*/ 265047 w 3415387"/>
              <a:gd name="connsiteY8" fmla="*/ 238464 h 858667"/>
              <a:gd name="connsiteX9" fmla="*/ 7595 w 3415387"/>
              <a:gd name="connsiteY9" fmla="*/ 451527 h 8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5387" h="858667">
                <a:moveTo>
                  <a:pt x="7595" y="451527"/>
                </a:moveTo>
                <a:lnTo>
                  <a:pt x="0" y="858667"/>
                </a:lnTo>
                <a:cubicBezTo>
                  <a:pt x="212423" y="783672"/>
                  <a:pt x="346428" y="749037"/>
                  <a:pt x="673422" y="732191"/>
                </a:cubicBezTo>
                <a:cubicBezTo>
                  <a:pt x="1000416" y="715345"/>
                  <a:pt x="1516801" y="679834"/>
                  <a:pt x="1969562" y="670047"/>
                </a:cubicBezTo>
                <a:cubicBezTo>
                  <a:pt x="2422323" y="660260"/>
                  <a:pt x="3034075" y="658142"/>
                  <a:pt x="3415387" y="658228"/>
                </a:cubicBezTo>
                <a:cubicBezTo>
                  <a:pt x="3409896" y="433739"/>
                  <a:pt x="3414254" y="680572"/>
                  <a:pt x="3403995" y="0"/>
                </a:cubicBezTo>
                <a:cubicBezTo>
                  <a:pt x="2972096" y="148"/>
                  <a:pt x="2459542" y="22852"/>
                  <a:pt x="1987315" y="34278"/>
                </a:cubicBezTo>
                <a:cubicBezTo>
                  <a:pt x="1562880" y="52033"/>
                  <a:pt x="1275475" y="63377"/>
                  <a:pt x="857386" y="106532"/>
                </a:cubicBezTo>
                <a:cubicBezTo>
                  <a:pt x="566297" y="154767"/>
                  <a:pt x="406679" y="180965"/>
                  <a:pt x="265047" y="238464"/>
                </a:cubicBezTo>
                <a:cubicBezTo>
                  <a:pt x="123415" y="295963"/>
                  <a:pt x="51770" y="348160"/>
                  <a:pt x="7595" y="451527"/>
                </a:cubicBezTo>
                <a:close/>
              </a:path>
            </a:pathLst>
          </a:custGeom>
          <a:solidFill>
            <a:srgbClr val="0500CC">
              <a:alpha val="27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lnSpc>
                <a:spcPct val="90000"/>
              </a:lnSpc>
              <a:spcBef>
                <a:spcPct val="50000"/>
              </a:spcBef>
              <a:spcAft>
                <a:spcPct val="0"/>
              </a:spcAft>
              <a:buSzPct val="75000"/>
            </a:pPr>
            <a:endParaRPr lang="fr-CH" sz="1600" dirty="0">
              <a:latin typeface="Calibri" pitchFamily="34" charset="0"/>
            </a:endParaRPr>
          </a:p>
        </p:txBody>
      </p:sp>
      <p:sp>
        <p:nvSpPr>
          <p:cNvPr id="19" name="Freeform: Shape 18">
            <a:extLst>
              <a:ext uri="{FF2B5EF4-FFF2-40B4-BE49-F238E27FC236}">
                <a16:creationId xmlns:a16="http://schemas.microsoft.com/office/drawing/2014/main" id="{E6B95F6C-5D56-409C-83D2-9283F5197E6A}"/>
              </a:ext>
            </a:extLst>
          </p:cNvPr>
          <p:cNvSpPr/>
          <p:nvPr/>
        </p:nvSpPr>
        <p:spPr bwMode="auto">
          <a:xfrm>
            <a:off x="3210127" y="2699410"/>
            <a:ext cx="3424899" cy="1191653"/>
          </a:xfrm>
          <a:custGeom>
            <a:avLst/>
            <a:gdLst>
              <a:gd name="connsiteX0" fmla="*/ 262329 w 3986459"/>
              <a:gd name="connsiteY0" fmla="*/ 249060 h 627154"/>
              <a:gd name="connsiteX1" fmla="*/ 262329 w 3986459"/>
              <a:gd name="connsiteY1" fmla="*/ 577534 h 627154"/>
              <a:gd name="connsiteX2" fmla="*/ 3671354 w 3986459"/>
              <a:gd name="connsiteY2" fmla="*/ 568656 h 627154"/>
              <a:gd name="connsiteX3" fmla="*/ 3662477 w 3986459"/>
              <a:gd name="connsiteY3" fmla="*/ 35996 h 627154"/>
              <a:gd name="connsiteX4" fmla="*/ 2144395 w 3986459"/>
              <a:gd name="connsiteY4" fmla="*/ 53752 h 627154"/>
              <a:gd name="connsiteX5" fmla="*/ 972543 w 3986459"/>
              <a:gd name="connsiteY5" fmla="*/ 98140 h 627154"/>
              <a:gd name="connsiteX6" fmla="*/ 519781 w 3986459"/>
              <a:gd name="connsiteY6" fmla="*/ 160284 h 627154"/>
              <a:gd name="connsiteX7" fmla="*/ 262329 w 3986459"/>
              <a:gd name="connsiteY7" fmla="*/ 249060 h 627154"/>
              <a:gd name="connsiteX0" fmla="*/ 262329 w 3986459"/>
              <a:gd name="connsiteY0" fmla="*/ 249060 h 577534"/>
              <a:gd name="connsiteX1" fmla="*/ 262329 w 3986459"/>
              <a:gd name="connsiteY1" fmla="*/ 577534 h 577534"/>
              <a:gd name="connsiteX2" fmla="*/ 3671354 w 3986459"/>
              <a:gd name="connsiteY2" fmla="*/ 568656 h 577534"/>
              <a:gd name="connsiteX3" fmla="*/ 3662477 w 3986459"/>
              <a:gd name="connsiteY3" fmla="*/ 35996 h 577534"/>
              <a:gd name="connsiteX4" fmla="*/ 2144395 w 3986459"/>
              <a:gd name="connsiteY4" fmla="*/ 53752 h 577534"/>
              <a:gd name="connsiteX5" fmla="*/ 972543 w 3986459"/>
              <a:gd name="connsiteY5" fmla="*/ 98140 h 577534"/>
              <a:gd name="connsiteX6" fmla="*/ 519781 w 3986459"/>
              <a:gd name="connsiteY6" fmla="*/ 160284 h 577534"/>
              <a:gd name="connsiteX7" fmla="*/ 262329 w 3986459"/>
              <a:gd name="connsiteY7" fmla="*/ 249060 h 577534"/>
              <a:gd name="connsiteX0" fmla="*/ 262329 w 3671354"/>
              <a:gd name="connsiteY0" fmla="*/ 249060 h 577534"/>
              <a:gd name="connsiteX1" fmla="*/ 262329 w 3671354"/>
              <a:gd name="connsiteY1" fmla="*/ 577534 h 577534"/>
              <a:gd name="connsiteX2" fmla="*/ 3671354 w 3671354"/>
              <a:gd name="connsiteY2" fmla="*/ 568656 h 577534"/>
              <a:gd name="connsiteX3" fmla="*/ 3662477 w 3671354"/>
              <a:gd name="connsiteY3" fmla="*/ 35996 h 577534"/>
              <a:gd name="connsiteX4" fmla="*/ 2144395 w 3671354"/>
              <a:gd name="connsiteY4" fmla="*/ 53752 h 577534"/>
              <a:gd name="connsiteX5" fmla="*/ 972543 w 3671354"/>
              <a:gd name="connsiteY5" fmla="*/ 98140 h 577534"/>
              <a:gd name="connsiteX6" fmla="*/ 519781 w 3671354"/>
              <a:gd name="connsiteY6" fmla="*/ 160284 h 577534"/>
              <a:gd name="connsiteX7" fmla="*/ 262329 w 3671354"/>
              <a:gd name="connsiteY7" fmla="*/ 249060 h 577534"/>
              <a:gd name="connsiteX0" fmla="*/ 0 w 3409025"/>
              <a:gd name="connsiteY0" fmla="*/ 249060 h 577534"/>
              <a:gd name="connsiteX1" fmla="*/ 0 w 3409025"/>
              <a:gd name="connsiteY1" fmla="*/ 577534 h 577534"/>
              <a:gd name="connsiteX2" fmla="*/ 3409025 w 3409025"/>
              <a:gd name="connsiteY2" fmla="*/ 568656 h 577534"/>
              <a:gd name="connsiteX3" fmla="*/ 3400148 w 3409025"/>
              <a:gd name="connsiteY3" fmla="*/ 35996 h 577534"/>
              <a:gd name="connsiteX4" fmla="*/ 1882066 w 3409025"/>
              <a:gd name="connsiteY4" fmla="*/ 53752 h 577534"/>
              <a:gd name="connsiteX5" fmla="*/ 710214 w 3409025"/>
              <a:gd name="connsiteY5" fmla="*/ 98140 h 577534"/>
              <a:gd name="connsiteX6" fmla="*/ 257452 w 3409025"/>
              <a:gd name="connsiteY6" fmla="*/ 160284 h 577534"/>
              <a:gd name="connsiteX7" fmla="*/ 0 w 3409025"/>
              <a:gd name="connsiteY7" fmla="*/ 249060 h 577534"/>
              <a:gd name="connsiteX0" fmla="*/ 0 w 3747700"/>
              <a:gd name="connsiteY0" fmla="*/ 213083 h 541557"/>
              <a:gd name="connsiteX1" fmla="*/ 0 w 3747700"/>
              <a:gd name="connsiteY1" fmla="*/ 541557 h 541557"/>
              <a:gd name="connsiteX2" fmla="*/ 3409025 w 3747700"/>
              <a:gd name="connsiteY2" fmla="*/ 532679 h 541557"/>
              <a:gd name="connsiteX3" fmla="*/ 3400148 w 3747700"/>
              <a:gd name="connsiteY3" fmla="*/ 19 h 541557"/>
              <a:gd name="connsiteX4" fmla="*/ 1882066 w 3747700"/>
              <a:gd name="connsiteY4" fmla="*/ 17775 h 541557"/>
              <a:gd name="connsiteX5" fmla="*/ 710214 w 3747700"/>
              <a:gd name="connsiteY5" fmla="*/ 62163 h 541557"/>
              <a:gd name="connsiteX6" fmla="*/ 257452 w 3747700"/>
              <a:gd name="connsiteY6" fmla="*/ 124307 h 541557"/>
              <a:gd name="connsiteX7" fmla="*/ 0 w 3747700"/>
              <a:gd name="connsiteY7" fmla="*/ 213083 h 541557"/>
              <a:gd name="connsiteX0" fmla="*/ 0 w 3637227"/>
              <a:gd name="connsiteY0" fmla="*/ 213064 h 541538"/>
              <a:gd name="connsiteX1" fmla="*/ 0 w 3637227"/>
              <a:gd name="connsiteY1" fmla="*/ 541538 h 541538"/>
              <a:gd name="connsiteX2" fmla="*/ 3409025 w 3637227"/>
              <a:gd name="connsiteY2" fmla="*/ 532660 h 541538"/>
              <a:gd name="connsiteX3" fmla="*/ 3400148 w 3637227"/>
              <a:gd name="connsiteY3" fmla="*/ 0 h 541538"/>
              <a:gd name="connsiteX4" fmla="*/ 1882066 w 3637227"/>
              <a:gd name="connsiteY4" fmla="*/ 17756 h 541538"/>
              <a:gd name="connsiteX5" fmla="*/ 710214 w 3637227"/>
              <a:gd name="connsiteY5" fmla="*/ 62144 h 541538"/>
              <a:gd name="connsiteX6" fmla="*/ 257452 w 3637227"/>
              <a:gd name="connsiteY6" fmla="*/ 124288 h 541538"/>
              <a:gd name="connsiteX7" fmla="*/ 0 w 3637227"/>
              <a:gd name="connsiteY7" fmla="*/ 213064 h 541538"/>
              <a:gd name="connsiteX0" fmla="*/ 0 w 3601718"/>
              <a:gd name="connsiteY0" fmla="*/ 213082 h 541556"/>
              <a:gd name="connsiteX1" fmla="*/ 0 w 3601718"/>
              <a:gd name="connsiteY1" fmla="*/ 541556 h 541556"/>
              <a:gd name="connsiteX2" fmla="*/ 3409025 w 3601718"/>
              <a:gd name="connsiteY2" fmla="*/ 532678 h 541556"/>
              <a:gd name="connsiteX3" fmla="*/ 3400148 w 3601718"/>
              <a:gd name="connsiteY3" fmla="*/ 18 h 541556"/>
              <a:gd name="connsiteX4" fmla="*/ 1882066 w 3601718"/>
              <a:gd name="connsiteY4" fmla="*/ 17774 h 541556"/>
              <a:gd name="connsiteX5" fmla="*/ 710214 w 3601718"/>
              <a:gd name="connsiteY5" fmla="*/ 62162 h 541556"/>
              <a:gd name="connsiteX6" fmla="*/ 257452 w 3601718"/>
              <a:gd name="connsiteY6" fmla="*/ 124306 h 541556"/>
              <a:gd name="connsiteX7" fmla="*/ 0 w 3601718"/>
              <a:gd name="connsiteY7" fmla="*/ 213082 h 541556"/>
              <a:gd name="connsiteX0" fmla="*/ 0 w 3409025"/>
              <a:gd name="connsiteY0" fmla="*/ 213064 h 541538"/>
              <a:gd name="connsiteX1" fmla="*/ 0 w 3409025"/>
              <a:gd name="connsiteY1" fmla="*/ 541538 h 541538"/>
              <a:gd name="connsiteX2" fmla="*/ 3409025 w 3409025"/>
              <a:gd name="connsiteY2" fmla="*/ 532660 h 541538"/>
              <a:gd name="connsiteX3" fmla="*/ 3400148 w 3409025"/>
              <a:gd name="connsiteY3" fmla="*/ 0 h 541538"/>
              <a:gd name="connsiteX4" fmla="*/ 1882066 w 3409025"/>
              <a:gd name="connsiteY4" fmla="*/ 17756 h 541538"/>
              <a:gd name="connsiteX5" fmla="*/ 710214 w 3409025"/>
              <a:gd name="connsiteY5" fmla="*/ 62144 h 541538"/>
              <a:gd name="connsiteX6" fmla="*/ 257452 w 3409025"/>
              <a:gd name="connsiteY6" fmla="*/ 124288 h 541538"/>
              <a:gd name="connsiteX7" fmla="*/ 0 w 3409025"/>
              <a:gd name="connsiteY7" fmla="*/ 213064 h 541538"/>
              <a:gd name="connsiteX0" fmla="*/ 19070 w 3428095"/>
              <a:gd name="connsiteY0" fmla="*/ 218168 h 546642"/>
              <a:gd name="connsiteX1" fmla="*/ 19070 w 3428095"/>
              <a:gd name="connsiteY1" fmla="*/ 546642 h 546642"/>
              <a:gd name="connsiteX2" fmla="*/ 3428095 w 3428095"/>
              <a:gd name="connsiteY2" fmla="*/ 537764 h 546642"/>
              <a:gd name="connsiteX3" fmla="*/ 3419218 w 3428095"/>
              <a:gd name="connsiteY3" fmla="*/ 5104 h 546642"/>
              <a:gd name="connsiteX4" fmla="*/ 1901136 w 3428095"/>
              <a:gd name="connsiteY4" fmla="*/ 22860 h 546642"/>
              <a:gd name="connsiteX5" fmla="*/ 729284 w 3428095"/>
              <a:gd name="connsiteY5" fmla="*/ 67248 h 546642"/>
              <a:gd name="connsiteX6" fmla="*/ 276522 w 3428095"/>
              <a:gd name="connsiteY6" fmla="*/ 5105 h 546642"/>
              <a:gd name="connsiteX7" fmla="*/ 19070 w 3428095"/>
              <a:gd name="connsiteY7" fmla="*/ 218168 h 546642"/>
              <a:gd name="connsiteX0" fmla="*/ 19070 w 3428095"/>
              <a:gd name="connsiteY0" fmla="*/ 321325 h 649799"/>
              <a:gd name="connsiteX1" fmla="*/ 19070 w 3428095"/>
              <a:gd name="connsiteY1" fmla="*/ 649799 h 649799"/>
              <a:gd name="connsiteX2" fmla="*/ 3428095 w 3428095"/>
              <a:gd name="connsiteY2" fmla="*/ 640921 h 649799"/>
              <a:gd name="connsiteX3" fmla="*/ 3419218 w 3428095"/>
              <a:gd name="connsiteY3" fmla="*/ 108261 h 649799"/>
              <a:gd name="connsiteX4" fmla="*/ 1901136 w 3428095"/>
              <a:gd name="connsiteY4" fmla="*/ 126017 h 649799"/>
              <a:gd name="connsiteX5" fmla="*/ 818061 w 3428095"/>
              <a:gd name="connsiteY5" fmla="*/ 1730 h 649799"/>
              <a:gd name="connsiteX6" fmla="*/ 276522 w 3428095"/>
              <a:gd name="connsiteY6" fmla="*/ 108262 h 649799"/>
              <a:gd name="connsiteX7" fmla="*/ 19070 w 3428095"/>
              <a:gd name="connsiteY7" fmla="*/ 321325 h 649799"/>
              <a:gd name="connsiteX0" fmla="*/ 19070 w 3526764"/>
              <a:gd name="connsiteY0" fmla="*/ 419396 h 747870"/>
              <a:gd name="connsiteX1" fmla="*/ 19070 w 3526764"/>
              <a:gd name="connsiteY1" fmla="*/ 747870 h 747870"/>
              <a:gd name="connsiteX2" fmla="*/ 3428095 w 3526764"/>
              <a:gd name="connsiteY2" fmla="*/ 738992 h 747870"/>
              <a:gd name="connsiteX3" fmla="*/ 3419218 w 3526764"/>
              <a:gd name="connsiteY3" fmla="*/ 206332 h 747870"/>
              <a:gd name="connsiteX4" fmla="*/ 1998790 w 3526764"/>
              <a:gd name="connsiteY4" fmla="*/ 2147 h 747870"/>
              <a:gd name="connsiteX5" fmla="*/ 818061 w 3526764"/>
              <a:gd name="connsiteY5" fmla="*/ 99801 h 747870"/>
              <a:gd name="connsiteX6" fmla="*/ 276522 w 3526764"/>
              <a:gd name="connsiteY6" fmla="*/ 206333 h 747870"/>
              <a:gd name="connsiteX7" fmla="*/ 19070 w 3526764"/>
              <a:gd name="connsiteY7" fmla="*/ 419396 h 747870"/>
              <a:gd name="connsiteX0" fmla="*/ 19070 w 3526764"/>
              <a:gd name="connsiteY0" fmla="*/ 421324 h 749798"/>
              <a:gd name="connsiteX1" fmla="*/ 19070 w 3526764"/>
              <a:gd name="connsiteY1" fmla="*/ 749798 h 749798"/>
              <a:gd name="connsiteX2" fmla="*/ 3428095 w 3526764"/>
              <a:gd name="connsiteY2" fmla="*/ 740920 h 749798"/>
              <a:gd name="connsiteX3" fmla="*/ 3419218 w 3526764"/>
              <a:gd name="connsiteY3" fmla="*/ 208260 h 749798"/>
              <a:gd name="connsiteX4" fmla="*/ 1998790 w 3526764"/>
              <a:gd name="connsiteY4" fmla="*/ 4075 h 749798"/>
              <a:gd name="connsiteX5" fmla="*/ 818061 w 3526764"/>
              <a:gd name="connsiteY5" fmla="*/ 101729 h 749798"/>
              <a:gd name="connsiteX6" fmla="*/ 276522 w 3526764"/>
              <a:gd name="connsiteY6" fmla="*/ 208261 h 749798"/>
              <a:gd name="connsiteX7" fmla="*/ 19070 w 3526764"/>
              <a:gd name="connsiteY7" fmla="*/ 421324 h 749798"/>
              <a:gd name="connsiteX0" fmla="*/ 19070 w 3727196"/>
              <a:gd name="connsiteY0" fmla="*/ 510706 h 890524"/>
              <a:gd name="connsiteX1" fmla="*/ 19070 w 3727196"/>
              <a:gd name="connsiteY1" fmla="*/ 839180 h 890524"/>
              <a:gd name="connsiteX2" fmla="*/ 3428095 w 3727196"/>
              <a:gd name="connsiteY2" fmla="*/ 830302 h 890524"/>
              <a:gd name="connsiteX3" fmla="*/ 3392585 w 3727196"/>
              <a:gd name="connsiteY3" fmla="*/ 49068 h 890524"/>
              <a:gd name="connsiteX4" fmla="*/ 1998790 w 3727196"/>
              <a:gd name="connsiteY4" fmla="*/ 93457 h 890524"/>
              <a:gd name="connsiteX5" fmla="*/ 818061 w 3727196"/>
              <a:gd name="connsiteY5" fmla="*/ 191111 h 890524"/>
              <a:gd name="connsiteX6" fmla="*/ 276522 w 3727196"/>
              <a:gd name="connsiteY6" fmla="*/ 297643 h 890524"/>
              <a:gd name="connsiteX7" fmla="*/ 19070 w 3727196"/>
              <a:gd name="connsiteY7" fmla="*/ 510706 h 890524"/>
              <a:gd name="connsiteX0" fmla="*/ 19070 w 3775720"/>
              <a:gd name="connsiteY0" fmla="*/ 461641 h 841459"/>
              <a:gd name="connsiteX1" fmla="*/ 19070 w 3775720"/>
              <a:gd name="connsiteY1" fmla="*/ 790115 h 841459"/>
              <a:gd name="connsiteX2" fmla="*/ 3428095 w 3775720"/>
              <a:gd name="connsiteY2" fmla="*/ 781237 h 841459"/>
              <a:gd name="connsiteX3" fmla="*/ 3392585 w 3775720"/>
              <a:gd name="connsiteY3" fmla="*/ 3 h 841459"/>
              <a:gd name="connsiteX4" fmla="*/ 1998790 w 3775720"/>
              <a:gd name="connsiteY4" fmla="*/ 44392 h 841459"/>
              <a:gd name="connsiteX5" fmla="*/ 818061 w 3775720"/>
              <a:gd name="connsiteY5" fmla="*/ 142046 h 841459"/>
              <a:gd name="connsiteX6" fmla="*/ 276522 w 3775720"/>
              <a:gd name="connsiteY6" fmla="*/ 248578 h 841459"/>
              <a:gd name="connsiteX7" fmla="*/ 19070 w 3775720"/>
              <a:gd name="connsiteY7" fmla="*/ 461641 h 841459"/>
              <a:gd name="connsiteX0" fmla="*/ 19070 w 3775720"/>
              <a:gd name="connsiteY0" fmla="*/ 461641 h 898668"/>
              <a:gd name="connsiteX1" fmla="*/ 19070 w 3775720"/>
              <a:gd name="connsiteY1" fmla="*/ 896647 h 898668"/>
              <a:gd name="connsiteX2" fmla="*/ 3428095 w 3775720"/>
              <a:gd name="connsiteY2" fmla="*/ 781237 h 898668"/>
              <a:gd name="connsiteX3" fmla="*/ 3392585 w 3775720"/>
              <a:gd name="connsiteY3" fmla="*/ 3 h 898668"/>
              <a:gd name="connsiteX4" fmla="*/ 1998790 w 3775720"/>
              <a:gd name="connsiteY4" fmla="*/ 44392 h 898668"/>
              <a:gd name="connsiteX5" fmla="*/ 818061 w 3775720"/>
              <a:gd name="connsiteY5" fmla="*/ 142046 h 898668"/>
              <a:gd name="connsiteX6" fmla="*/ 276522 w 3775720"/>
              <a:gd name="connsiteY6" fmla="*/ 248578 h 898668"/>
              <a:gd name="connsiteX7" fmla="*/ 19070 w 3775720"/>
              <a:gd name="connsiteY7" fmla="*/ 461641 h 898668"/>
              <a:gd name="connsiteX0" fmla="*/ 199291 w 3955941"/>
              <a:gd name="connsiteY0" fmla="*/ 461641 h 929475"/>
              <a:gd name="connsiteX1" fmla="*/ 199291 w 3955941"/>
              <a:gd name="connsiteY1" fmla="*/ 896647 h 929475"/>
              <a:gd name="connsiteX2" fmla="*/ 3608316 w 3955941"/>
              <a:gd name="connsiteY2" fmla="*/ 781237 h 929475"/>
              <a:gd name="connsiteX3" fmla="*/ 3572806 w 3955941"/>
              <a:gd name="connsiteY3" fmla="*/ 3 h 929475"/>
              <a:gd name="connsiteX4" fmla="*/ 2179011 w 3955941"/>
              <a:gd name="connsiteY4" fmla="*/ 44392 h 929475"/>
              <a:gd name="connsiteX5" fmla="*/ 998282 w 3955941"/>
              <a:gd name="connsiteY5" fmla="*/ 142046 h 929475"/>
              <a:gd name="connsiteX6" fmla="*/ 456743 w 3955941"/>
              <a:gd name="connsiteY6" fmla="*/ 248578 h 929475"/>
              <a:gd name="connsiteX7" fmla="*/ 199291 w 3955941"/>
              <a:gd name="connsiteY7" fmla="*/ 461641 h 929475"/>
              <a:gd name="connsiteX0" fmla="*/ 260358 w 3949861"/>
              <a:gd name="connsiteY0" fmla="*/ 503568 h 946262"/>
              <a:gd name="connsiteX1" fmla="*/ 260358 w 3949861"/>
              <a:gd name="connsiteY1" fmla="*/ 938574 h 946262"/>
              <a:gd name="connsiteX2" fmla="*/ 3642750 w 3949861"/>
              <a:gd name="connsiteY2" fmla="*/ 725509 h 946262"/>
              <a:gd name="connsiteX3" fmla="*/ 3633873 w 3949861"/>
              <a:gd name="connsiteY3" fmla="*/ 41930 h 946262"/>
              <a:gd name="connsiteX4" fmla="*/ 2240078 w 3949861"/>
              <a:gd name="connsiteY4" fmla="*/ 86319 h 946262"/>
              <a:gd name="connsiteX5" fmla="*/ 1059349 w 3949861"/>
              <a:gd name="connsiteY5" fmla="*/ 183973 h 946262"/>
              <a:gd name="connsiteX6" fmla="*/ 517810 w 3949861"/>
              <a:gd name="connsiteY6" fmla="*/ 290505 h 946262"/>
              <a:gd name="connsiteX7" fmla="*/ 260358 w 3949861"/>
              <a:gd name="connsiteY7" fmla="*/ 503568 h 946262"/>
              <a:gd name="connsiteX0" fmla="*/ 260358 w 3965189"/>
              <a:gd name="connsiteY0" fmla="*/ 503568 h 942408"/>
              <a:gd name="connsiteX1" fmla="*/ 260358 w 3965189"/>
              <a:gd name="connsiteY1" fmla="*/ 938574 h 942408"/>
              <a:gd name="connsiteX2" fmla="*/ 3642750 w 3965189"/>
              <a:gd name="connsiteY2" fmla="*/ 725509 h 942408"/>
              <a:gd name="connsiteX3" fmla="*/ 3633873 w 3965189"/>
              <a:gd name="connsiteY3" fmla="*/ 41930 h 942408"/>
              <a:gd name="connsiteX4" fmla="*/ 2240078 w 3965189"/>
              <a:gd name="connsiteY4" fmla="*/ 86319 h 942408"/>
              <a:gd name="connsiteX5" fmla="*/ 1059349 w 3965189"/>
              <a:gd name="connsiteY5" fmla="*/ 183973 h 942408"/>
              <a:gd name="connsiteX6" fmla="*/ 517810 w 3965189"/>
              <a:gd name="connsiteY6" fmla="*/ 290505 h 942408"/>
              <a:gd name="connsiteX7" fmla="*/ 260358 w 3965189"/>
              <a:gd name="connsiteY7" fmla="*/ 503568 h 942408"/>
              <a:gd name="connsiteX0" fmla="*/ 260358 w 4035616"/>
              <a:gd name="connsiteY0" fmla="*/ 462377 h 901217"/>
              <a:gd name="connsiteX1" fmla="*/ 260358 w 4035616"/>
              <a:gd name="connsiteY1" fmla="*/ 897383 h 901217"/>
              <a:gd name="connsiteX2" fmla="*/ 3642750 w 4035616"/>
              <a:gd name="connsiteY2" fmla="*/ 684318 h 901217"/>
              <a:gd name="connsiteX3" fmla="*/ 3633873 w 4035616"/>
              <a:gd name="connsiteY3" fmla="*/ 739 h 901217"/>
              <a:gd name="connsiteX4" fmla="*/ 2240078 w 4035616"/>
              <a:gd name="connsiteY4" fmla="*/ 45128 h 901217"/>
              <a:gd name="connsiteX5" fmla="*/ 1059349 w 4035616"/>
              <a:gd name="connsiteY5" fmla="*/ 142782 h 901217"/>
              <a:gd name="connsiteX6" fmla="*/ 517810 w 4035616"/>
              <a:gd name="connsiteY6" fmla="*/ 249314 h 901217"/>
              <a:gd name="connsiteX7" fmla="*/ 260358 w 4035616"/>
              <a:gd name="connsiteY7" fmla="*/ 462377 h 901217"/>
              <a:gd name="connsiteX0" fmla="*/ 260358 w 4012315"/>
              <a:gd name="connsiteY0" fmla="*/ 427094 h 869496"/>
              <a:gd name="connsiteX1" fmla="*/ 260358 w 4012315"/>
              <a:gd name="connsiteY1" fmla="*/ 862100 h 869496"/>
              <a:gd name="connsiteX2" fmla="*/ 3642750 w 4012315"/>
              <a:gd name="connsiteY2" fmla="*/ 649035 h 869496"/>
              <a:gd name="connsiteX3" fmla="*/ 3616118 w 4012315"/>
              <a:gd name="connsiteY3" fmla="*/ 967 h 869496"/>
              <a:gd name="connsiteX4" fmla="*/ 2240078 w 4012315"/>
              <a:gd name="connsiteY4" fmla="*/ 9845 h 869496"/>
              <a:gd name="connsiteX5" fmla="*/ 1059349 w 4012315"/>
              <a:gd name="connsiteY5" fmla="*/ 107499 h 869496"/>
              <a:gd name="connsiteX6" fmla="*/ 517810 w 4012315"/>
              <a:gd name="connsiteY6" fmla="*/ 214031 h 869496"/>
              <a:gd name="connsiteX7" fmla="*/ 260358 w 4012315"/>
              <a:gd name="connsiteY7" fmla="*/ 427094 h 869496"/>
              <a:gd name="connsiteX0" fmla="*/ 260358 w 4018466"/>
              <a:gd name="connsiteY0" fmla="*/ 431957 h 874359"/>
              <a:gd name="connsiteX1" fmla="*/ 260358 w 4018466"/>
              <a:gd name="connsiteY1" fmla="*/ 866963 h 874359"/>
              <a:gd name="connsiteX2" fmla="*/ 3642750 w 4018466"/>
              <a:gd name="connsiteY2" fmla="*/ 653898 h 874359"/>
              <a:gd name="connsiteX3" fmla="*/ 3616118 w 4018466"/>
              <a:gd name="connsiteY3" fmla="*/ 5830 h 874359"/>
              <a:gd name="connsiteX4" fmla="*/ 2240078 w 4018466"/>
              <a:gd name="connsiteY4" fmla="*/ 14708 h 874359"/>
              <a:gd name="connsiteX5" fmla="*/ 1059349 w 4018466"/>
              <a:gd name="connsiteY5" fmla="*/ 112362 h 874359"/>
              <a:gd name="connsiteX6" fmla="*/ 517810 w 4018466"/>
              <a:gd name="connsiteY6" fmla="*/ 218894 h 874359"/>
              <a:gd name="connsiteX7" fmla="*/ 260358 w 4018466"/>
              <a:gd name="connsiteY7" fmla="*/ 431957 h 874359"/>
              <a:gd name="connsiteX0" fmla="*/ 260358 w 3964011"/>
              <a:gd name="connsiteY0" fmla="*/ 431957 h 907073"/>
              <a:gd name="connsiteX1" fmla="*/ 260358 w 3964011"/>
              <a:gd name="connsiteY1" fmla="*/ 866963 h 907073"/>
              <a:gd name="connsiteX2" fmla="*/ 1103738 w 3964011"/>
              <a:gd name="connsiteY2" fmla="*/ 863541 h 907073"/>
              <a:gd name="connsiteX3" fmla="*/ 3642750 w 3964011"/>
              <a:gd name="connsiteY3" fmla="*/ 653898 h 907073"/>
              <a:gd name="connsiteX4" fmla="*/ 3616118 w 3964011"/>
              <a:gd name="connsiteY4" fmla="*/ 5830 h 907073"/>
              <a:gd name="connsiteX5" fmla="*/ 2240078 w 3964011"/>
              <a:gd name="connsiteY5" fmla="*/ 14708 h 907073"/>
              <a:gd name="connsiteX6" fmla="*/ 1059349 w 3964011"/>
              <a:gd name="connsiteY6" fmla="*/ 112362 h 907073"/>
              <a:gd name="connsiteX7" fmla="*/ 517810 w 3964011"/>
              <a:gd name="connsiteY7" fmla="*/ 218894 h 907073"/>
              <a:gd name="connsiteX8" fmla="*/ 260358 w 3964011"/>
              <a:gd name="connsiteY8" fmla="*/ 431957 h 907073"/>
              <a:gd name="connsiteX0" fmla="*/ 60299 w 3775129"/>
              <a:gd name="connsiteY0" fmla="*/ 431957 h 875221"/>
              <a:gd name="connsiteX1" fmla="*/ 60299 w 3775129"/>
              <a:gd name="connsiteY1" fmla="*/ 866963 h 875221"/>
              <a:gd name="connsiteX2" fmla="*/ 726126 w 3775129"/>
              <a:gd name="connsiteY2" fmla="*/ 712621 h 875221"/>
              <a:gd name="connsiteX3" fmla="*/ 3442691 w 3775129"/>
              <a:gd name="connsiteY3" fmla="*/ 653898 h 875221"/>
              <a:gd name="connsiteX4" fmla="*/ 3416059 w 3775129"/>
              <a:gd name="connsiteY4" fmla="*/ 5830 h 875221"/>
              <a:gd name="connsiteX5" fmla="*/ 2040019 w 3775129"/>
              <a:gd name="connsiteY5" fmla="*/ 14708 h 875221"/>
              <a:gd name="connsiteX6" fmla="*/ 859290 w 3775129"/>
              <a:gd name="connsiteY6" fmla="*/ 112362 h 875221"/>
              <a:gd name="connsiteX7" fmla="*/ 317751 w 3775129"/>
              <a:gd name="connsiteY7" fmla="*/ 218894 h 875221"/>
              <a:gd name="connsiteX8" fmla="*/ 60299 w 3775129"/>
              <a:gd name="connsiteY8" fmla="*/ 431957 h 875221"/>
              <a:gd name="connsiteX0" fmla="*/ 60299 w 3775129"/>
              <a:gd name="connsiteY0" fmla="*/ 431957 h 877385"/>
              <a:gd name="connsiteX1" fmla="*/ 60299 w 3775129"/>
              <a:gd name="connsiteY1" fmla="*/ 866963 h 877385"/>
              <a:gd name="connsiteX2" fmla="*/ 726126 w 3775129"/>
              <a:gd name="connsiteY2" fmla="*/ 712621 h 877385"/>
              <a:gd name="connsiteX3" fmla="*/ 3442691 w 3775129"/>
              <a:gd name="connsiteY3" fmla="*/ 653898 h 877385"/>
              <a:gd name="connsiteX4" fmla="*/ 3416059 w 3775129"/>
              <a:gd name="connsiteY4" fmla="*/ 5830 h 877385"/>
              <a:gd name="connsiteX5" fmla="*/ 2040019 w 3775129"/>
              <a:gd name="connsiteY5" fmla="*/ 14708 h 877385"/>
              <a:gd name="connsiteX6" fmla="*/ 859290 w 3775129"/>
              <a:gd name="connsiteY6" fmla="*/ 112362 h 877385"/>
              <a:gd name="connsiteX7" fmla="*/ 317751 w 3775129"/>
              <a:gd name="connsiteY7" fmla="*/ 218894 h 877385"/>
              <a:gd name="connsiteX8" fmla="*/ 60299 w 3775129"/>
              <a:gd name="connsiteY8" fmla="*/ 431957 h 877385"/>
              <a:gd name="connsiteX0" fmla="*/ 60299 w 3775129"/>
              <a:gd name="connsiteY0" fmla="*/ 431957 h 877385"/>
              <a:gd name="connsiteX1" fmla="*/ 60299 w 3775129"/>
              <a:gd name="connsiteY1" fmla="*/ 866963 h 877385"/>
              <a:gd name="connsiteX2" fmla="*/ 726126 w 3775129"/>
              <a:gd name="connsiteY2" fmla="*/ 712621 h 877385"/>
              <a:gd name="connsiteX3" fmla="*/ 3442691 w 3775129"/>
              <a:gd name="connsiteY3" fmla="*/ 653898 h 877385"/>
              <a:gd name="connsiteX4" fmla="*/ 3416059 w 3775129"/>
              <a:gd name="connsiteY4" fmla="*/ 5830 h 877385"/>
              <a:gd name="connsiteX5" fmla="*/ 2040019 w 3775129"/>
              <a:gd name="connsiteY5" fmla="*/ 14708 h 877385"/>
              <a:gd name="connsiteX6" fmla="*/ 859290 w 3775129"/>
              <a:gd name="connsiteY6" fmla="*/ 112362 h 877385"/>
              <a:gd name="connsiteX7" fmla="*/ 317751 w 3775129"/>
              <a:gd name="connsiteY7" fmla="*/ 218894 h 877385"/>
              <a:gd name="connsiteX8" fmla="*/ 60299 w 3775129"/>
              <a:gd name="connsiteY8" fmla="*/ 431957 h 877385"/>
              <a:gd name="connsiteX0" fmla="*/ 73024 w 3787854"/>
              <a:gd name="connsiteY0" fmla="*/ 431957 h 829018"/>
              <a:gd name="connsiteX1" fmla="*/ 55269 w 3787854"/>
              <a:gd name="connsiteY1" fmla="*/ 813697 h 829018"/>
              <a:gd name="connsiteX2" fmla="*/ 738851 w 3787854"/>
              <a:gd name="connsiteY2" fmla="*/ 712621 h 829018"/>
              <a:gd name="connsiteX3" fmla="*/ 3455416 w 3787854"/>
              <a:gd name="connsiteY3" fmla="*/ 653898 h 829018"/>
              <a:gd name="connsiteX4" fmla="*/ 3428784 w 3787854"/>
              <a:gd name="connsiteY4" fmla="*/ 5830 h 829018"/>
              <a:gd name="connsiteX5" fmla="*/ 2052744 w 3787854"/>
              <a:gd name="connsiteY5" fmla="*/ 14708 h 829018"/>
              <a:gd name="connsiteX6" fmla="*/ 872015 w 3787854"/>
              <a:gd name="connsiteY6" fmla="*/ 112362 h 829018"/>
              <a:gd name="connsiteX7" fmla="*/ 330476 w 3787854"/>
              <a:gd name="connsiteY7" fmla="*/ 218894 h 829018"/>
              <a:gd name="connsiteX8" fmla="*/ 73024 w 3787854"/>
              <a:gd name="connsiteY8" fmla="*/ 431957 h 829018"/>
              <a:gd name="connsiteX0" fmla="*/ 120199 w 3835029"/>
              <a:gd name="connsiteY0" fmla="*/ 431957 h 820648"/>
              <a:gd name="connsiteX1" fmla="*/ 102444 w 3835029"/>
              <a:gd name="connsiteY1" fmla="*/ 813697 h 820648"/>
              <a:gd name="connsiteX2" fmla="*/ 786026 w 3835029"/>
              <a:gd name="connsiteY2" fmla="*/ 712621 h 820648"/>
              <a:gd name="connsiteX3" fmla="*/ 3502591 w 3835029"/>
              <a:gd name="connsiteY3" fmla="*/ 653898 h 820648"/>
              <a:gd name="connsiteX4" fmla="*/ 3475959 w 3835029"/>
              <a:gd name="connsiteY4" fmla="*/ 5830 h 820648"/>
              <a:gd name="connsiteX5" fmla="*/ 2099919 w 3835029"/>
              <a:gd name="connsiteY5" fmla="*/ 14708 h 820648"/>
              <a:gd name="connsiteX6" fmla="*/ 919190 w 3835029"/>
              <a:gd name="connsiteY6" fmla="*/ 112362 h 820648"/>
              <a:gd name="connsiteX7" fmla="*/ 377651 w 3835029"/>
              <a:gd name="connsiteY7" fmla="*/ 218894 h 820648"/>
              <a:gd name="connsiteX8" fmla="*/ 120199 w 3835029"/>
              <a:gd name="connsiteY8" fmla="*/ 431957 h 820648"/>
              <a:gd name="connsiteX0" fmla="*/ 120199 w 3759406"/>
              <a:gd name="connsiteY0" fmla="*/ 431957 h 820648"/>
              <a:gd name="connsiteX1" fmla="*/ 102444 w 3759406"/>
              <a:gd name="connsiteY1" fmla="*/ 813697 h 820648"/>
              <a:gd name="connsiteX2" fmla="*/ 786026 w 3759406"/>
              <a:gd name="connsiteY2" fmla="*/ 712621 h 820648"/>
              <a:gd name="connsiteX3" fmla="*/ 2064411 w 3759406"/>
              <a:gd name="connsiteY3" fmla="*/ 712621 h 820648"/>
              <a:gd name="connsiteX4" fmla="*/ 3502591 w 3759406"/>
              <a:gd name="connsiteY4" fmla="*/ 653898 h 820648"/>
              <a:gd name="connsiteX5" fmla="*/ 3475959 w 3759406"/>
              <a:gd name="connsiteY5" fmla="*/ 5830 h 820648"/>
              <a:gd name="connsiteX6" fmla="*/ 2099919 w 3759406"/>
              <a:gd name="connsiteY6" fmla="*/ 14708 h 820648"/>
              <a:gd name="connsiteX7" fmla="*/ 919190 w 3759406"/>
              <a:gd name="connsiteY7" fmla="*/ 112362 h 820648"/>
              <a:gd name="connsiteX8" fmla="*/ 377651 w 3759406"/>
              <a:gd name="connsiteY8" fmla="*/ 218894 h 820648"/>
              <a:gd name="connsiteX9" fmla="*/ 120199 w 3759406"/>
              <a:gd name="connsiteY9" fmla="*/ 431957 h 820648"/>
              <a:gd name="connsiteX0" fmla="*/ 120199 w 3758450"/>
              <a:gd name="connsiteY0" fmla="*/ 431957 h 820648"/>
              <a:gd name="connsiteX1" fmla="*/ 102444 w 3758450"/>
              <a:gd name="connsiteY1" fmla="*/ 813697 h 820648"/>
              <a:gd name="connsiteX2" fmla="*/ 786026 w 3758450"/>
              <a:gd name="connsiteY2" fmla="*/ 712621 h 820648"/>
              <a:gd name="connsiteX3" fmla="*/ 2082166 w 3758450"/>
              <a:gd name="connsiteY3" fmla="*/ 650477 h 820648"/>
              <a:gd name="connsiteX4" fmla="*/ 3502591 w 3758450"/>
              <a:gd name="connsiteY4" fmla="*/ 653898 h 820648"/>
              <a:gd name="connsiteX5" fmla="*/ 3475959 w 3758450"/>
              <a:gd name="connsiteY5" fmla="*/ 5830 h 820648"/>
              <a:gd name="connsiteX6" fmla="*/ 2099919 w 3758450"/>
              <a:gd name="connsiteY6" fmla="*/ 14708 h 820648"/>
              <a:gd name="connsiteX7" fmla="*/ 919190 w 3758450"/>
              <a:gd name="connsiteY7" fmla="*/ 112362 h 820648"/>
              <a:gd name="connsiteX8" fmla="*/ 377651 w 3758450"/>
              <a:gd name="connsiteY8" fmla="*/ 218894 h 820648"/>
              <a:gd name="connsiteX9" fmla="*/ 120199 w 3758450"/>
              <a:gd name="connsiteY9" fmla="*/ 431957 h 820648"/>
              <a:gd name="connsiteX0" fmla="*/ 120199 w 3827187"/>
              <a:gd name="connsiteY0" fmla="*/ 431957 h 820648"/>
              <a:gd name="connsiteX1" fmla="*/ 102444 w 3827187"/>
              <a:gd name="connsiteY1" fmla="*/ 813697 h 820648"/>
              <a:gd name="connsiteX2" fmla="*/ 786026 w 3827187"/>
              <a:gd name="connsiteY2" fmla="*/ 712621 h 820648"/>
              <a:gd name="connsiteX3" fmla="*/ 2082166 w 3827187"/>
              <a:gd name="connsiteY3" fmla="*/ 650477 h 820648"/>
              <a:gd name="connsiteX4" fmla="*/ 3502591 w 3827187"/>
              <a:gd name="connsiteY4" fmla="*/ 653898 h 820648"/>
              <a:gd name="connsiteX5" fmla="*/ 3475959 w 3827187"/>
              <a:gd name="connsiteY5" fmla="*/ 5830 h 820648"/>
              <a:gd name="connsiteX6" fmla="*/ 2099919 w 3827187"/>
              <a:gd name="connsiteY6" fmla="*/ 14708 h 820648"/>
              <a:gd name="connsiteX7" fmla="*/ 919190 w 3827187"/>
              <a:gd name="connsiteY7" fmla="*/ 112362 h 820648"/>
              <a:gd name="connsiteX8" fmla="*/ 377651 w 3827187"/>
              <a:gd name="connsiteY8" fmla="*/ 218894 h 820648"/>
              <a:gd name="connsiteX9" fmla="*/ 120199 w 3827187"/>
              <a:gd name="connsiteY9" fmla="*/ 431957 h 820648"/>
              <a:gd name="connsiteX0" fmla="*/ 120199 w 3827187"/>
              <a:gd name="connsiteY0" fmla="*/ 431957 h 820648"/>
              <a:gd name="connsiteX1" fmla="*/ 102444 w 3827187"/>
              <a:gd name="connsiteY1" fmla="*/ 813697 h 820648"/>
              <a:gd name="connsiteX2" fmla="*/ 786026 w 3827187"/>
              <a:gd name="connsiteY2" fmla="*/ 712621 h 820648"/>
              <a:gd name="connsiteX3" fmla="*/ 2082166 w 3827187"/>
              <a:gd name="connsiteY3" fmla="*/ 650477 h 820648"/>
              <a:gd name="connsiteX4" fmla="*/ 3502591 w 3827187"/>
              <a:gd name="connsiteY4" fmla="*/ 653898 h 820648"/>
              <a:gd name="connsiteX5" fmla="*/ 3475959 w 3827187"/>
              <a:gd name="connsiteY5" fmla="*/ 5830 h 820648"/>
              <a:gd name="connsiteX6" fmla="*/ 2099919 w 3827187"/>
              <a:gd name="connsiteY6" fmla="*/ 14708 h 820648"/>
              <a:gd name="connsiteX7" fmla="*/ 919190 w 3827187"/>
              <a:gd name="connsiteY7" fmla="*/ 112362 h 820648"/>
              <a:gd name="connsiteX8" fmla="*/ 377651 w 3827187"/>
              <a:gd name="connsiteY8" fmla="*/ 218894 h 820648"/>
              <a:gd name="connsiteX9" fmla="*/ 120199 w 3827187"/>
              <a:gd name="connsiteY9" fmla="*/ 431957 h 820648"/>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827187"/>
              <a:gd name="connsiteY0" fmla="*/ 430796 h 819487"/>
              <a:gd name="connsiteX1" fmla="*/ 102444 w 3827187"/>
              <a:gd name="connsiteY1" fmla="*/ 812536 h 819487"/>
              <a:gd name="connsiteX2" fmla="*/ 786026 w 3827187"/>
              <a:gd name="connsiteY2" fmla="*/ 711460 h 819487"/>
              <a:gd name="connsiteX3" fmla="*/ 2082166 w 3827187"/>
              <a:gd name="connsiteY3" fmla="*/ 649316 h 819487"/>
              <a:gd name="connsiteX4" fmla="*/ 3502591 w 3827187"/>
              <a:gd name="connsiteY4" fmla="*/ 652737 h 819487"/>
              <a:gd name="connsiteX5" fmla="*/ 3475959 w 3827187"/>
              <a:gd name="connsiteY5" fmla="*/ 4669 h 819487"/>
              <a:gd name="connsiteX6" fmla="*/ 2099919 w 3827187"/>
              <a:gd name="connsiteY6" fmla="*/ 13547 h 819487"/>
              <a:gd name="connsiteX7" fmla="*/ 969990 w 3827187"/>
              <a:gd name="connsiteY7" fmla="*/ 85801 h 819487"/>
              <a:gd name="connsiteX8" fmla="*/ 377651 w 3827187"/>
              <a:gd name="connsiteY8" fmla="*/ 217733 h 819487"/>
              <a:gd name="connsiteX9" fmla="*/ 120199 w 3827187"/>
              <a:gd name="connsiteY9" fmla="*/ 430796 h 819487"/>
              <a:gd name="connsiteX0" fmla="*/ 120199 w 3785359"/>
              <a:gd name="connsiteY0" fmla="*/ 451527 h 840218"/>
              <a:gd name="connsiteX1" fmla="*/ 102444 w 3785359"/>
              <a:gd name="connsiteY1" fmla="*/ 833267 h 840218"/>
              <a:gd name="connsiteX2" fmla="*/ 786026 w 3785359"/>
              <a:gd name="connsiteY2" fmla="*/ 732191 h 840218"/>
              <a:gd name="connsiteX3" fmla="*/ 2082166 w 3785359"/>
              <a:gd name="connsiteY3" fmla="*/ 670047 h 840218"/>
              <a:gd name="connsiteX4" fmla="*/ 3502591 w 3785359"/>
              <a:gd name="connsiteY4" fmla="*/ 673468 h 840218"/>
              <a:gd name="connsiteX5" fmla="*/ 3516599 w 3785359"/>
              <a:gd name="connsiteY5" fmla="*/ 0 h 840218"/>
              <a:gd name="connsiteX6" fmla="*/ 2099919 w 3785359"/>
              <a:gd name="connsiteY6" fmla="*/ 34278 h 840218"/>
              <a:gd name="connsiteX7" fmla="*/ 969990 w 3785359"/>
              <a:gd name="connsiteY7" fmla="*/ 106532 h 840218"/>
              <a:gd name="connsiteX8" fmla="*/ 377651 w 3785359"/>
              <a:gd name="connsiteY8" fmla="*/ 238464 h 840218"/>
              <a:gd name="connsiteX9" fmla="*/ 120199 w 3785359"/>
              <a:gd name="connsiteY9" fmla="*/ 451527 h 840218"/>
              <a:gd name="connsiteX0" fmla="*/ 120199 w 3828197"/>
              <a:gd name="connsiteY0" fmla="*/ 451527 h 840218"/>
              <a:gd name="connsiteX1" fmla="*/ 102444 w 3828197"/>
              <a:gd name="connsiteY1" fmla="*/ 833267 h 840218"/>
              <a:gd name="connsiteX2" fmla="*/ 786026 w 3828197"/>
              <a:gd name="connsiteY2" fmla="*/ 732191 h 840218"/>
              <a:gd name="connsiteX3" fmla="*/ 2082166 w 3828197"/>
              <a:gd name="connsiteY3" fmla="*/ 670047 h 840218"/>
              <a:gd name="connsiteX4" fmla="*/ 3502591 w 3828197"/>
              <a:gd name="connsiteY4" fmla="*/ 673468 h 840218"/>
              <a:gd name="connsiteX5" fmla="*/ 3516599 w 3828197"/>
              <a:gd name="connsiteY5" fmla="*/ 0 h 840218"/>
              <a:gd name="connsiteX6" fmla="*/ 2099919 w 3828197"/>
              <a:gd name="connsiteY6" fmla="*/ 34278 h 840218"/>
              <a:gd name="connsiteX7" fmla="*/ 969990 w 3828197"/>
              <a:gd name="connsiteY7" fmla="*/ 106532 h 840218"/>
              <a:gd name="connsiteX8" fmla="*/ 377651 w 3828197"/>
              <a:gd name="connsiteY8" fmla="*/ 238464 h 840218"/>
              <a:gd name="connsiteX9" fmla="*/ 120199 w 3828197"/>
              <a:gd name="connsiteY9" fmla="*/ 451527 h 840218"/>
              <a:gd name="connsiteX0" fmla="*/ 112560 w 3820558"/>
              <a:gd name="connsiteY0" fmla="*/ 451527 h 865257"/>
              <a:gd name="connsiteX1" fmla="*/ 104965 w 3820558"/>
              <a:gd name="connsiteY1" fmla="*/ 858667 h 865257"/>
              <a:gd name="connsiteX2" fmla="*/ 778387 w 3820558"/>
              <a:gd name="connsiteY2" fmla="*/ 732191 h 865257"/>
              <a:gd name="connsiteX3" fmla="*/ 2074527 w 3820558"/>
              <a:gd name="connsiteY3" fmla="*/ 670047 h 865257"/>
              <a:gd name="connsiteX4" fmla="*/ 3494952 w 3820558"/>
              <a:gd name="connsiteY4" fmla="*/ 673468 h 865257"/>
              <a:gd name="connsiteX5" fmla="*/ 3508960 w 3820558"/>
              <a:gd name="connsiteY5" fmla="*/ 0 h 865257"/>
              <a:gd name="connsiteX6" fmla="*/ 2092280 w 3820558"/>
              <a:gd name="connsiteY6" fmla="*/ 34278 h 865257"/>
              <a:gd name="connsiteX7" fmla="*/ 962351 w 3820558"/>
              <a:gd name="connsiteY7" fmla="*/ 106532 h 865257"/>
              <a:gd name="connsiteX8" fmla="*/ 370012 w 3820558"/>
              <a:gd name="connsiteY8" fmla="*/ 238464 h 865257"/>
              <a:gd name="connsiteX9" fmla="*/ 112560 w 3820558"/>
              <a:gd name="connsiteY9" fmla="*/ 451527 h 865257"/>
              <a:gd name="connsiteX0" fmla="*/ 110313 w 3818311"/>
              <a:gd name="connsiteY0" fmla="*/ 451527 h 868421"/>
              <a:gd name="connsiteX1" fmla="*/ 102718 w 3818311"/>
              <a:gd name="connsiteY1" fmla="*/ 858667 h 868421"/>
              <a:gd name="connsiteX2" fmla="*/ 776140 w 3818311"/>
              <a:gd name="connsiteY2" fmla="*/ 732191 h 868421"/>
              <a:gd name="connsiteX3" fmla="*/ 2072280 w 3818311"/>
              <a:gd name="connsiteY3" fmla="*/ 670047 h 868421"/>
              <a:gd name="connsiteX4" fmla="*/ 3492705 w 3818311"/>
              <a:gd name="connsiteY4" fmla="*/ 673468 h 868421"/>
              <a:gd name="connsiteX5" fmla="*/ 3506713 w 3818311"/>
              <a:gd name="connsiteY5" fmla="*/ 0 h 868421"/>
              <a:gd name="connsiteX6" fmla="*/ 2090033 w 3818311"/>
              <a:gd name="connsiteY6" fmla="*/ 34278 h 868421"/>
              <a:gd name="connsiteX7" fmla="*/ 960104 w 3818311"/>
              <a:gd name="connsiteY7" fmla="*/ 106532 h 868421"/>
              <a:gd name="connsiteX8" fmla="*/ 367765 w 3818311"/>
              <a:gd name="connsiteY8" fmla="*/ 238464 h 868421"/>
              <a:gd name="connsiteX9" fmla="*/ 110313 w 3818311"/>
              <a:gd name="connsiteY9" fmla="*/ 451527 h 868421"/>
              <a:gd name="connsiteX0" fmla="*/ 7595 w 3715593"/>
              <a:gd name="connsiteY0" fmla="*/ 451527 h 858667"/>
              <a:gd name="connsiteX1" fmla="*/ 0 w 3715593"/>
              <a:gd name="connsiteY1" fmla="*/ 858667 h 858667"/>
              <a:gd name="connsiteX2" fmla="*/ 673422 w 3715593"/>
              <a:gd name="connsiteY2" fmla="*/ 732191 h 858667"/>
              <a:gd name="connsiteX3" fmla="*/ 1969562 w 3715593"/>
              <a:gd name="connsiteY3" fmla="*/ 670047 h 858667"/>
              <a:gd name="connsiteX4" fmla="*/ 3389987 w 3715593"/>
              <a:gd name="connsiteY4" fmla="*/ 673468 h 858667"/>
              <a:gd name="connsiteX5" fmla="*/ 3403995 w 3715593"/>
              <a:gd name="connsiteY5" fmla="*/ 0 h 858667"/>
              <a:gd name="connsiteX6" fmla="*/ 1987315 w 3715593"/>
              <a:gd name="connsiteY6" fmla="*/ 34278 h 858667"/>
              <a:gd name="connsiteX7" fmla="*/ 857386 w 3715593"/>
              <a:gd name="connsiteY7" fmla="*/ 106532 h 858667"/>
              <a:gd name="connsiteX8" fmla="*/ 265047 w 3715593"/>
              <a:gd name="connsiteY8" fmla="*/ 238464 h 858667"/>
              <a:gd name="connsiteX9" fmla="*/ 7595 w 3715593"/>
              <a:gd name="connsiteY9" fmla="*/ 451527 h 858667"/>
              <a:gd name="connsiteX0" fmla="*/ 7595 w 3403995"/>
              <a:gd name="connsiteY0" fmla="*/ 451527 h 858667"/>
              <a:gd name="connsiteX1" fmla="*/ 0 w 3403995"/>
              <a:gd name="connsiteY1" fmla="*/ 858667 h 858667"/>
              <a:gd name="connsiteX2" fmla="*/ 673422 w 3403995"/>
              <a:gd name="connsiteY2" fmla="*/ 732191 h 858667"/>
              <a:gd name="connsiteX3" fmla="*/ 1969562 w 3403995"/>
              <a:gd name="connsiteY3" fmla="*/ 670047 h 858667"/>
              <a:gd name="connsiteX4" fmla="*/ 3389987 w 3403995"/>
              <a:gd name="connsiteY4" fmla="*/ 673468 h 858667"/>
              <a:gd name="connsiteX5" fmla="*/ 3403995 w 3403995"/>
              <a:gd name="connsiteY5" fmla="*/ 0 h 858667"/>
              <a:gd name="connsiteX6" fmla="*/ 1987315 w 3403995"/>
              <a:gd name="connsiteY6" fmla="*/ 34278 h 858667"/>
              <a:gd name="connsiteX7" fmla="*/ 857386 w 3403995"/>
              <a:gd name="connsiteY7" fmla="*/ 106532 h 858667"/>
              <a:gd name="connsiteX8" fmla="*/ 265047 w 3403995"/>
              <a:gd name="connsiteY8" fmla="*/ 238464 h 858667"/>
              <a:gd name="connsiteX9" fmla="*/ 7595 w 3403995"/>
              <a:gd name="connsiteY9" fmla="*/ 451527 h 858667"/>
              <a:gd name="connsiteX0" fmla="*/ 7595 w 3514690"/>
              <a:gd name="connsiteY0" fmla="*/ 493320 h 900460"/>
              <a:gd name="connsiteX1" fmla="*/ 0 w 3514690"/>
              <a:gd name="connsiteY1" fmla="*/ 900460 h 900460"/>
              <a:gd name="connsiteX2" fmla="*/ 673422 w 3514690"/>
              <a:gd name="connsiteY2" fmla="*/ 773984 h 900460"/>
              <a:gd name="connsiteX3" fmla="*/ 1969562 w 3514690"/>
              <a:gd name="connsiteY3" fmla="*/ 711840 h 900460"/>
              <a:gd name="connsiteX4" fmla="*/ 3425547 w 3514690"/>
              <a:gd name="connsiteY4" fmla="*/ 715261 h 900460"/>
              <a:gd name="connsiteX5" fmla="*/ 3403995 w 3514690"/>
              <a:gd name="connsiteY5" fmla="*/ 41793 h 900460"/>
              <a:gd name="connsiteX6" fmla="*/ 1987315 w 3514690"/>
              <a:gd name="connsiteY6" fmla="*/ 76071 h 900460"/>
              <a:gd name="connsiteX7" fmla="*/ 857386 w 3514690"/>
              <a:gd name="connsiteY7" fmla="*/ 148325 h 900460"/>
              <a:gd name="connsiteX8" fmla="*/ 265047 w 3514690"/>
              <a:gd name="connsiteY8" fmla="*/ 280257 h 900460"/>
              <a:gd name="connsiteX9" fmla="*/ 7595 w 3514690"/>
              <a:gd name="connsiteY9" fmla="*/ 493320 h 900460"/>
              <a:gd name="connsiteX0" fmla="*/ 7595 w 3652625"/>
              <a:gd name="connsiteY0" fmla="*/ 493320 h 900460"/>
              <a:gd name="connsiteX1" fmla="*/ 0 w 3652625"/>
              <a:gd name="connsiteY1" fmla="*/ 900460 h 900460"/>
              <a:gd name="connsiteX2" fmla="*/ 673422 w 3652625"/>
              <a:gd name="connsiteY2" fmla="*/ 773984 h 900460"/>
              <a:gd name="connsiteX3" fmla="*/ 1969562 w 3652625"/>
              <a:gd name="connsiteY3" fmla="*/ 711840 h 900460"/>
              <a:gd name="connsiteX4" fmla="*/ 3425547 w 3652625"/>
              <a:gd name="connsiteY4" fmla="*/ 715261 h 900460"/>
              <a:gd name="connsiteX5" fmla="*/ 3403995 w 3652625"/>
              <a:gd name="connsiteY5" fmla="*/ 41793 h 900460"/>
              <a:gd name="connsiteX6" fmla="*/ 1987315 w 3652625"/>
              <a:gd name="connsiteY6" fmla="*/ 76071 h 900460"/>
              <a:gd name="connsiteX7" fmla="*/ 857386 w 3652625"/>
              <a:gd name="connsiteY7" fmla="*/ 148325 h 900460"/>
              <a:gd name="connsiteX8" fmla="*/ 265047 w 3652625"/>
              <a:gd name="connsiteY8" fmla="*/ 280257 h 900460"/>
              <a:gd name="connsiteX9" fmla="*/ 7595 w 3652625"/>
              <a:gd name="connsiteY9" fmla="*/ 493320 h 900460"/>
              <a:gd name="connsiteX0" fmla="*/ 7595 w 3425547"/>
              <a:gd name="connsiteY0" fmla="*/ 493320 h 900460"/>
              <a:gd name="connsiteX1" fmla="*/ 0 w 3425547"/>
              <a:gd name="connsiteY1" fmla="*/ 900460 h 900460"/>
              <a:gd name="connsiteX2" fmla="*/ 673422 w 3425547"/>
              <a:gd name="connsiteY2" fmla="*/ 773984 h 900460"/>
              <a:gd name="connsiteX3" fmla="*/ 1969562 w 3425547"/>
              <a:gd name="connsiteY3" fmla="*/ 711840 h 900460"/>
              <a:gd name="connsiteX4" fmla="*/ 3425547 w 3425547"/>
              <a:gd name="connsiteY4" fmla="*/ 715261 h 900460"/>
              <a:gd name="connsiteX5" fmla="*/ 3403995 w 3425547"/>
              <a:gd name="connsiteY5" fmla="*/ 41793 h 900460"/>
              <a:gd name="connsiteX6" fmla="*/ 1987315 w 3425547"/>
              <a:gd name="connsiteY6" fmla="*/ 76071 h 900460"/>
              <a:gd name="connsiteX7" fmla="*/ 857386 w 3425547"/>
              <a:gd name="connsiteY7" fmla="*/ 148325 h 900460"/>
              <a:gd name="connsiteX8" fmla="*/ 265047 w 3425547"/>
              <a:gd name="connsiteY8" fmla="*/ 280257 h 900460"/>
              <a:gd name="connsiteX9" fmla="*/ 7595 w 3425547"/>
              <a:gd name="connsiteY9" fmla="*/ 493320 h 900460"/>
              <a:gd name="connsiteX0" fmla="*/ 7595 w 3513302"/>
              <a:gd name="connsiteY0" fmla="*/ 493320 h 900460"/>
              <a:gd name="connsiteX1" fmla="*/ 0 w 3513302"/>
              <a:gd name="connsiteY1" fmla="*/ 900460 h 900460"/>
              <a:gd name="connsiteX2" fmla="*/ 673422 w 3513302"/>
              <a:gd name="connsiteY2" fmla="*/ 773984 h 900460"/>
              <a:gd name="connsiteX3" fmla="*/ 1969562 w 3513302"/>
              <a:gd name="connsiteY3" fmla="*/ 711840 h 900460"/>
              <a:gd name="connsiteX4" fmla="*/ 3420467 w 3513302"/>
              <a:gd name="connsiteY4" fmla="*/ 715261 h 900460"/>
              <a:gd name="connsiteX5" fmla="*/ 3403995 w 3513302"/>
              <a:gd name="connsiteY5" fmla="*/ 41793 h 900460"/>
              <a:gd name="connsiteX6" fmla="*/ 1987315 w 3513302"/>
              <a:gd name="connsiteY6" fmla="*/ 76071 h 900460"/>
              <a:gd name="connsiteX7" fmla="*/ 857386 w 3513302"/>
              <a:gd name="connsiteY7" fmla="*/ 148325 h 900460"/>
              <a:gd name="connsiteX8" fmla="*/ 265047 w 3513302"/>
              <a:gd name="connsiteY8" fmla="*/ 280257 h 900460"/>
              <a:gd name="connsiteX9" fmla="*/ 7595 w 3513302"/>
              <a:gd name="connsiteY9" fmla="*/ 493320 h 900460"/>
              <a:gd name="connsiteX0" fmla="*/ 7595 w 3486244"/>
              <a:gd name="connsiteY0" fmla="*/ 511185 h 918325"/>
              <a:gd name="connsiteX1" fmla="*/ 0 w 3486244"/>
              <a:gd name="connsiteY1" fmla="*/ 918325 h 918325"/>
              <a:gd name="connsiteX2" fmla="*/ 673422 w 3486244"/>
              <a:gd name="connsiteY2" fmla="*/ 791849 h 918325"/>
              <a:gd name="connsiteX3" fmla="*/ 1969562 w 3486244"/>
              <a:gd name="connsiteY3" fmla="*/ 729705 h 918325"/>
              <a:gd name="connsiteX4" fmla="*/ 3420467 w 3486244"/>
              <a:gd name="connsiteY4" fmla="*/ 733126 h 918325"/>
              <a:gd name="connsiteX5" fmla="*/ 3403995 w 3486244"/>
              <a:gd name="connsiteY5" fmla="*/ 59658 h 918325"/>
              <a:gd name="connsiteX6" fmla="*/ 1987315 w 3486244"/>
              <a:gd name="connsiteY6" fmla="*/ 93936 h 918325"/>
              <a:gd name="connsiteX7" fmla="*/ 857386 w 3486244"/>
              <a:gd name="connsiteY7" fmla="*/ 166190 h 918325"/>
              <a:gd name="connsiteX8" fmla="*/ 265047 w 3486244"/>
              <a:gd name="connsiteY8" fmla="*/ 298122 h 918325"/>
              <a:gd name="connsiteX9" fmla="*/ 7595 w 3486244"/>
              <a:gd name="connsiteY9" fmla="*/ 511185 h 918325"/>
              <a:gd name="connsiteX0" fmla="*/ 7595 w 3459226"/>
              <a:gd name="connsiteY0" fmla="*/ 475651 h 882791"/>
              <a:gd name="connsiteX1" fmla="*/ 0 w 3459226"/>
              <a:gd name="connsiteY1" fmla="*/ 882791 h 882791"/>
              <a:gd name="connsiteX2" fmla="*/ 673422 w 3459226"/>
              <a:gd name="connsiteY2" fmla="*/ 756315 h 882791"/>
              <a:gd name="connsiteX3" fmla="*/ 1969562 w 3459226"/>
              <a:gd name="connsiteY3" fmla="*/ 694171 h 882791"/>
              <a:gd name="connsiteX4" fmla="*/ 3420467 w 3459226"/>
              <a:gd name="connsiteY4" fmla="*/ 697592 h 882791"/>
              <a:gd name="connsiteX5" fmla="*/ 3403995 w 3459226"/>
              <a:gd name="connsiteY5" fmla="*/ 24124 h 882791"/>
              <a:gd name="connsiteX6" fmla="*/ 1987315 w 3459226"/>
              <a:gd name="connsiteY6" fmla="*/ 58402 h 882791"/>
              <a:gd name="connsiteX7" fmla="*/ 857386 w 3459226"/>
              <a:gd name="connsiteY7" fmla="*/ 130656 h 882791"/>
              <a:gd name="connsiteX8" fmla="*/ 265047 w 3459226"/>
              <a:gd name="connsiteY8" fmla="*/ 262588 h 882791"/>
              <a:gd name="connsiteX9" fmla="*/ 7595 w 3459226"/>
              <a:gd name="connsiteY9" fmla="*/ 475651 h 882791"/>
              <a:gd name="connsiteX0" fmla="*/ 7595 w 3459226"/>
              <a:gd name="connsiteY0" fmla="*/ 475651 h 882791"/>
              <a:gd name="connsiteX1" fmla="*/ 0 w 3459226"/>
              <a:gd name="connsiteY1" fmla="*/ 882791 h 882791"/>
              <a:gd name="connsiteX2" fmla="*/ 673422 w 3459226"/>
              <a:gd name="connsiteY2" fmla="*/ 756315 h 882791"/>
              <a:gd name="connsiteX3" fmla="*/ 1969562 w 3459226"/>
              <a:gd name="connsiteY3" fmla="*/ 694171 h 882791"/>
              <a:gd name="connsiteX4" fmla="*/ 3420467 w 3459226"/>
              <a:gd name="connsiteY4" fmla="*/ 697592 h 882791"/>
              <a:gd name="connsiteX5" fmla="*/ 3403995 w 3459226"/>
              <a:gd name="connsiteY5" fmla="*/ 24124 h 882791"/>
              <a:gd name="connsiteX6" fmla="*/ 1987315 w 3459226"/>
              <a:gd name="connsiteY6" fmla="*/ 58402 h 882791"/>
              <a:gd name="connsiteX7" fmla="*/ 857386 w 3459226"/>
              <a:gd name="connsiteY7" fmla="*/ 130656 h 882791"/>
              <a:gd name="connsiteX8" fmla="*/ 265047 w 3459226"/>
              <a:gd name="connsiteY8" fmla="*/ 262588 h 882791"/>
              <a:gd name="connsiteX9" fmla="*/ 7595 w 3459226"/>
              <a:gd name="connsiteY9" fmla="*/ 475651 h 882791"/>
              <a:gd name="connsiteX0" fmla="*/ 7595 w 3420467"/>
              <a:gd name="connsiteY0" fmla="*/ 475651 h 882791"/>
              <a:gd name="connsiteX1" fmla="*/ 0 w 3420467"/>
              <a:gd name="connsiteY1" fmla="*/ 882791 h 882791"/>
              <a:gd name="connsiteX2" fmla="*/ 673422 w 3420467"/>
              <a:gd name="connsiteY2" fmla="*/ 756315 h 882791"/>
              <a:gd name="connsiteX3" fmla="*/ 1969562 w 3420467"/>
              <a:gd name="connsiteY3" fmla="*/ 694171 h 882791"/>
              <a:gd name="connsiteX4" fmla="*/ 3420467 w 3420467"/>
              <a:gd name="connsiteY4" fmla="*/ 697592 h 882791"/>
              <a:gd name="connsiteX5" fmla="*/ 3403995 w 3420467"/>
              <a:gd name="connsiteY5" fmla="*/ 24124 h 882791"/>
              <a:gd name="connsiteX6" fmla="*/ 1987315 w 3420467"/>
              <a:gd name="connsiteY6" fmla="*/ 58402 h 882791"/>
              <a:gd name="connsiteX7" fmla="*/ 857386 w 3420467"/>
              <a:gd name="connsiteY7" fmla="*/ 130656 h 882791"/>
              <a:gd name="connsiteX8" fmla="*/ 265047 w 3420467"/>
              <a:gd name="connsiteY8" fmla="*/ 262588 h 882791"/>
              <a:gd name="connsiteX9" fmla="*/ 7595 w 3420467"/>
              <a:gd name="connsiteY9" fmla="*/ 475651 h 882791"/>
              <a:gd name="connsiteX0" fmla="*/ 7595 w 3420467"/>
              <a:gd name="connsiteY0" fmla="*/ 451527 h 858667"/>
              <a:gd name="connsiteX1" fmla="*/ 0 w 3420467"/>
              <a:gd name="connsiteY1" fmla="*/ 858667 h 858667"/>
              <a:gd name="connsiteX2" fmla="*/ 673422 w 3420467"/>
              <a:gd name="connsiteY2" fmla="*/ 732191 h 858667"/>
              <a:gd name="connsiteX3" fmla="*/ 1969562 w 3420467"/>
              <a:gd name="connsiteY3" fmla="*/ 670047 h 858667"/>
              <a:gd name="connsiteX4" fmla="*/ 3420467 w 3420467"/>
              <a:gd name="connsiteY4" fmla="*/ 673468 h 858667"/>
              <a:gd name="connsiteX5" fmla="*/ 3403995 w 3420467"/>
              <a:gd name="connsiteY5" fmla="*/ 0 h 858667"/>
              <a:gd name="connsiteX6" fmla="*/ 1987315 w 3420467"/>
              <a:gd name="connsiteY6" fmla="*/ 34278 h 858667"/>
              <a:gd name="connsiteX7" fmla="*/ 857386 w 3420467"/>
              <a:gd name="connsiteY7" fmla="*/ 106532 h 858667"/>
              <a:gd name="connsiteX8" fmla="*/ 265047 w 3420467"/>
              <a:gd name="connsiteY8" fmla="*/ 238464 h 858667"/>
              <a:gd name="connsiteX9" fmla="*/ 7595 w 3420467"/>
              <a:gd name="connsiteY9" fmla="*/ 451527 h 858667"/>
              <a:gd name="connsiteX0" fmla="*/ 7595 w 3425547"/>
              <a:gd name="connsiteY0" fmla="*/ 451527 h 858667"/>
              <a:gd name="connsiteX1" fmla="*/ 0 w 3425547"/>
              <a:gd name="connsiteY1" fmla="*/ 858667 h 858667"/>
              <a:gd name="connsiteX2" fmla="*/ 673422 w 3425547"/>
              <a:gd name="connsiteY2" fmla="*/ 732191 h 858667"/>
              <a:gd name="connsiteX3" fmla="*/ 1969562 w 3425547"/>
              <a:gd name="connsiteY3" fmla="*/ 670047 h 858667"/>
              <a:gd name="connsiteX4" fmla="*/ 3425547 w 3425547"/>
              <a:gd name="connsiteY4" fmla="*/ 658228 h 858667"/>
              <a:gd name="connsiteX5" fmla="*/ 3403995 w 3425547"/>
              <a:gd name="connsiteY5" fmla="*/ 0 h 858667"/>
              <a:gd name="connsiteX6" fmla="*/ 1987315 w 3425547"/>
              <a:gd name="connsiteY6" fmla="*/ 34278 h 858667"/>
              <a:gd name="connsiteX7" fmla="*/ 857386 w 3425547"/>
              <a:gd name="connsiteY7" fmla="*/ 106532 h 858667"/>
              <a:gd name="connsiteX8" fmla="*/ 265047 w 3425547"/>
              <a:gd name="connsiteY8" fmla="*/ 238464 h 858667"/>
              <a:gd name="connsiteX9" fmla="*/ 7595 w 3425547"/>
              <a:gd name="connsiteY9" fmla="*/ 451527 h 858667"/>
              <a:gd name="connsiteX0" fmla="*/ 7595 w 3415387"/>
              <a:gd name="connsiteY0" fmla="*/ 451527 h 858667"/>
              <a:gd name="connsiteX1" fmla="*/ 0 w 3415387"/>
              <a:gd name="connsiteY1" fmla="*/ 858667 h 858667"/>
              <a:gd name="connsiteX2" fmla="*/ 673422 w 3415387"/>
              <a:gd name="connsiteY2" fmla="*/ 732191 h 858667"/>
              <a:gd name="connsiteX3" fmla="*/ 1969562 w 3415387"/>
              <a:gd name="connsiteY3" fmla="*/ 670047 h 858667"/>
              <a:gd name="connsiteX4" fmla="*/ 3415387 w 3415387"/>
              <a:gd name="connsiteY4" fmla="*/ 658228 h 858667"/>
              <a:gd name="connsiteX5" fmla="*/ 3403995 w 3415387"/>
              <a:gd name="connsiteY5" fmla="*/ 0 h 858667"/>
              <a:gd name="connsiteX6" fmla="*/ 1987315 w 3415387"/>
              <a:gd name="connsiteY6" fmla="*/ 34278 h 858667"/>
              <a:gd name="connsiteX7" fmla="*/ 857386 w 3415387"/>
              <a:gd name="connsiteY7" fmla="*/ 106532 h 858667"/>
              <a:gd name="connsiteX8" fmla="*/ 265047 w 3415387"/>
              <a:gd name="connsiteY8" fmla="*/ 238464 h 858667"/>
              <a:gd name="connsiteX9" fmla="*/ 7595 w 3415387"/>
              <a:gd name="connsiteY9" fmla="*/ 451527 h 858667"/>
              <a:gd name="connsiteX0" fmla="*/ 7595 w 3420467"/>
              <a:gd name="connsiteY0" fmla="*/ 451527 h 1211948"/>
              <a:gd name="connsiteX1" fmla="*/ 0 w 3420467"/>
              <a:gd name="connsiteY1" fmla="*/ 858667 h 1211948"/>
              <a:gd name="connsiteX2" fmla="*/ 673422 w 3420467"/>
              <a:gd name="connsiteY2" fmla="*/ 732191 h 1211948"/>
              <a:gd name="connsiteX3" fmla="*/ 1969562 w 3420467"/>
              <a:gd name="connsiteY3" fmla="*/ 670047 h 1211948"/>
              <a:gd name="connsiteX4" fmla="*/ 3420467 w 3420467"/>
              <a:gd name="connsiteY4" fmla="*/ 1211948 h 1211948"/>
              <a:gd name="connsiteX5" fmla="*/ 3403995 w 3420467"/>
              <a:gd name="connsiteY5" fmla="*/ 0 h 1211948"/>
              <a:gd name="connsiteX6" fmla="*/ 1987315 w 3420467"/>
              <a:gd name="connsiteY6" fmla="*/ 34278 h 1211948"/>
              <a:gd name="connsiteX7" fmla="*/ 857386 w 3420467"/>
              <a:gd name="connsiteY7" fmla="*/ 106532 h 1211948"/>
              <a:gd name="connsiteX8" fmla="*/ 265047 w 3420467"/>
              <a:gd name="connsiteY8" fmla="*/ 238464 h 1211948"/>
              <a:gd name="connsiteX9" fmla="*/ 7595 w 3420467"/>
              <a:gd name="connsiteY9" fmla="*/ 451527 h 1211948"/>
              <a:gd name="connsiteX0" fmla="*/ 7595 w 3529836"/>
              <a:gd name="connsiteY0" fmla="*/ 485663 h 1515184"/>
              <a:gd name="connsiteX1" fmla="*/ 0 w 3529836"/>
              <a:gd name="connsiteY1" fmla="*/ 892803 h 1515184"/>
              <a:gd name="connsiteX2" fmla="*/ 673422 w 3529836"/>
              <a:gd name="connsiteY2" fmla="*/ 766327 h 1515184"/>
              <a:gd name="connsiteX3" fmla="*/ 1969562 w 3529836"/>
              <a:gd name="connsiteY3" fmla="*/ 704183 h 1515184"/>
              <a:gd name="connsiteX4" fmla="*/ 3420467 w 3529836"/>
              <a:gd name="connsiteY4" fmla="*/ 1246084 h 1515184"/>
              <a:gd name="connsiteX5" fmla="*/ 3419235 w 3529836"/>
              <a:gd name="connsiteY5" fmla="*/ 1172056 h 1515184"/>
              <a:gd name="connsiteX6" fmla="*/ 1987315 w 3529836"/>
              <a:gd name="connsiteY6" fmla="*/ 68414 h 1515184"/>
              <a:gd name="connsiteX7" fmla="*/ 857386 w 3529836"/>
              <a:gd name="connsiteY7" fmla="*/ 140668 h 1515184"/>
              <a:gd name="connsiteX8" fmla="*/ 265047 w 3529836"/>
              <a:gd name="connsiteY8" fmla="*/ 272600 h 1515184"/>
              <a:gd name="connsiteX9" fmla="*/ 7595 w 3529836"/>
              <a:gd name="connsiteY9" fmla="*/ 485663 h 1515184"/>
              <a:gd name="connsiteX0" fmla="*/ 7595 w 3528331"/>
              <a:gd name="connsiteY0" fmla="*/ 485663 h 1490438"/>
              <a:gd name="connsiteX1" fmla="*/ 0 w 3528331"/>
              <a:gd name="connsiteY1" fmla="*/ 892803 h 1490438"/>
              <a:gd name="connsiteX2" fmla="*/ 673422 w 3528331"/>
              <a:gd name="connsiteY2" fmla="*/ 766327 h 1490438"/>
              <a:gd name="connsiteX3" fmla="*/ 1989882 w 3528331"/>
              <a:gd name="connsiteY3" fmla="*/ 1283303 h 1490438"/>
              <a:gd name="connsiteX4" fmla="*/ 3420467 w 3528331"/>
              <a:gd name="connsiteY4" fmla="*/ 1246084 h 1490438"/>
              <a:gd name="connsiteX5" fmla="*/ 3419235 w 3528331"/>
              <a:gd name="connsiteY5" fmla="*/ 1172056 h 1490438"/>
              <a:gd name="connsiteX6" fmla="*/ 1987315 w 3528331"/>
              <a:gd name="connsiteY6" fmla="*/ 68414 h 1490438"/>
              <a:gd name="connsiteX7" fmla="*/ 857386 w 3528331"/>
              <a:gd name="connsiteY7" fmla="*/ 140668 h 1490438"/>
              <a:gd name="connsiteX8" fmla="*/ 265047 w 3528331"/>
              <a:gd name="connsiteY8" fmla="*/ 272600 h 1490438"/>
              <a:gd name="connsiteX9" fmla="*/ 7595 w 3528331"/>
              <a:gd name="connsiteY9" fmla="*/ 485663 h 1490438"/>
              <a:gd name="connsiteX0" fmla="*/ 57431 w 3578167"/>
              <a:gd name="connsiteY0" fmla="*/ 485663 h 1490438"/>
              <a:gd name="connsiteX1" fmla="*/ 49836 w 3578167"/>
              <a:gd name="connsiteY1" fmla="*/ 892803 h 1490438"/>
              <a:gd name="connsiteX2" fmla="*/ 748658 w 3578167"/>
              <a:gd name="connsiteY2" fmla="*/ 1386087 h 1490438"/>
              <a:gd name="connsiteX3" fmla="*/ 2039718 w 3578167"/>
              <a:gd name="connsiteY3" fmla="*/ 1283303 h 1490438"/>
              <a:gd name="connsiteX4" fmla="*/ 3470303 w 3578167"/>
              <a:gd name="connsiteY4" fmla="*/ 1246084 h 1490438"/>
              <a:gd name="connsiteX5" fmla="*/ 3469071 w 3578167"/>
              <a:gd name="connsiteY5" fmla="*/ 1172056 h 1490438"/>
              <a:gd name="connsiteX6" fmla="*/ 2037151 w 3578167"/>
              <a:gd name="connsiteY6" fmla="*/ 68414 h 1490438"/>
              <a:gd name="connsiteX7" fmla="*/ 907222 w 3578167"/>
              <a:gd name="connsiteY7" fmla="*/ 140668 h 1490438"/>
              <a:gd name="connsiteX8" fmla="*/ 314883 w 3578167"/>
              <a:gd name="connsiteY8" fmla="*/ 272600 h 1490438"/>
              <a:gd name="connsiteX9" fmla="*/ 57431 w 3578167"/>
              <a:gd name="connsiteY9" fmla="*/ 485663 h 1490438"/>
              <a:gd name="connsiteX0" fmla="*/ 71162 w 3591898"/>
              <a:gd name="connsiteY0" fmla="*/ 485663 h 1731242"/>
              <a:gd name="connsiteX1" fmla="*/ 58487 w 3591898"/>
              <a:gd name="connsiteY1" fmla="*/ 1700523 h 1731242"/>
              <a:gd name="connsiteX2" fmla="*/ 762389 w 3591898"/>
              <a:gd name="connsiteY2" fmla="*/ 1386087 h 1731242"/>
              <a:gd name="connsiteX3" fmla="*/ 2053449 w 3591898"/>
              <a:gd name="connsiteY3" fmla="*/ 1283303 h 1731242"/>
              <a:gd name="connsiteX4" fmla="*/ 3484034 w 3591898"/>
              <a:gd name="connsiteY4" fmla="*/ 1246084 h 1731242"/>
              <a:gd name="connsiteX5" fmla="*/ 3482802 w 3591898"/>
              <a:gd name="connsiteY5" fmla="*/ 1172056 h 1731242"/>
              <a:gd name="connsiteX6" fmla="*/ 2050882 w 3591898"/>
              <a:gd name="connsiteY6" fmla="*/ 68414 h 1731242"/>
              <a:gd name="connsiteX7" fmla="*/ 920953 w 3591898"/>
              <a:gd name="connsiteY7" fmla="*/ 140668 h 1731242"/>
              <a:gd name="connsiteX8" fmla="*/ 328614 w 3591898"/>
              <a:gd name="connsiteY8" fmla="*/ 272600 h 1731242"/>
              <a:gd name="connsiteX9" fmla="*/ 71162 w 3591898"/>
              <a:gd name="connsiteY9" fmla="*/ 485663 h 1731242"/>
              <a:gd name="connsiteX0" fmla="*/ 71162 w 3591898"/>
              <a:gd name="connsiteY0" fmla="*/ 485663 h 1731242"/>
              <a:gd name="connsiteX1" fmla="*/ 58487 w 3591898"/>
              <a:gd name="connsiteY1" fmla="*/ 1700523 h 1731242"/>
              <a:gd name="connsiteX2" fmla="*/ 762389 w 3591898"/>
              <a:gd name="connsiteY2" fmla="*/ 1386087 h 1731242"/>
              <a:gd name="connsiteX3" fmla="*/ 2053449 w 3591898"/>
              <a:gd name="connsiteY3" fmla="*/ 1283303 h 1731242"/>
              <a:gd name="connsiteX4" fmla="*/ 3484034 w 3591898"/>
              <a:gd name="connsiteY4" fmla="*/ 1246084 h 1731242"/>
              <a:gd name="connsiteX5" fmla="*/ 3482802 w 3591898"/>
              <a:gd name="connsiteY5" fmla="*/ 1172056 h 1731242"/>
              <a:gd name="connsiteX6" fmla="*/ 2050882 w 3591898"/>
              <a:gd name="connsiteY6" fmla="*/ 68414 h 1731242"/>
              <a:gd name="connsiteX7" fmla="*/ 920953 w 3591898"/>
              <a:gd name="connsiteY7" fmla="*/ 140668 h 1731242"/>
              <a:gd name="connsiteX8" fmla="*/ 328614 w 3591898"/>
              <a:gd name="connsiteY8" fmla="*/ 272600 h 1731242"/>
              <a:gd name="connsiteX9" fmla="*/ 71162 w 3591898"/>
              <a:gd name="connsiteY9" fmla="*/ 485663 h 1731242"/>
              <a:gd name="connsiteX0" fmla="*/ 71162 w 3591898"/>
              <a:gd name="connsiteY0" fmla="*/ 485663 h 1731242"/>
              <a:gd name="connsiteX1" fmla="*/ 58487 w 3591898"/>
              <a:gd name="connsiteY1" fmla="*/ 1700523 h 1731242"/>
              <a:gd name="connsiteX2" fmla="*/ 762389 w 3591898"/>
              <a:gd name="connsiteY2" fmla="*/ 1386087 h 1731242"/>
              <a:gd name="connsiteX3" fmla="*/ 2053449 w 3591898"/>
              <a:gd name="connsiteY3" fmla="*/ 1283303 h 1731242"/>
              <a:gd name="connsiteX4" fmla="*/ 3484034 w 3591898"/>
              <a:gd name="connsiteY4" fmla="*/ 1246084 h 1731242"/>
              <a:gd name="connsiteX5" fmla="*/ 3482802 w 3591898"/>
              <a:gd name="connsiteY5" fmla="*/ 1172056 h 1731242"/>
              <a:gd name="connsiteX6" fmla="*/ 2050882 w 3591898"/>
              <a:gd name="connsiteY6" fmla="*/ 68414 h 1731242"/>
              <a:gd name="connsiteX7" fmla="*/ 920953 w 3591898"/>
              <a:gd name="connsiteY7" fmla="*/ 140668 h 1731242"/>
              <a:gd name="connsiteX8" fmla="*/ 328614 w 3591898"/>
              <a:gd name="connsiteY8" fmla="*/ 272600 h 1731242"/>
              <a:gd name="connsiteX9" fmla="*/ 71162 w 3591898"/>
              <a:gd name="connsiteY9" fmla="*/ 485663 h 1731242"/>
              <a:gd name="connsiteX0" fmla="*/ 71162 w 3591898"/>
              <a:gd name="connsiteY0" fmla="*/ 485663 h 1700523"/>
              <a:gd name="connsiteX1" fmla="*/ 58487 w 3591898"/>
              <a:gd name="connsiteY1" fmla="*/ 1700523 h 1700523"/>
              <a:gd name="connsiteX2" fmla="*/ 762389 w 3591898"/>
              <a:gd name="connsiteY2" fmla="*/ 1386087 h 1700523"/>
              <a:gd name="connsiteX3" fmla="*/ 2053449 w 3591898"/>
              <a:gd name="connsiteY3" fmla="*/ 1283303 h 1700523"/>
              <a:gd name="connsiteX4" fmla="*/ 3484034 w 3591898"/>
              <a:gd name="connsiteY4" fmla="*/ 1246084 h 1700523"/>
              <a:gd name="connsiteX5" fmla="*/ 3482802 w 3591898"/>
              <a:gd name="connsiteY5" fmla="*/ 1172056 h 1700523"/>
              <a:gd name="connsiteX6" fmla="*/ 2050882 w 3591898"/>
              <a:gd name="connsiteY6" fmla="*/ 68414 h 1700523"/>
              <a:gd name="connsiteX7" fmla="*/ 920953 w 3591898"/>
              <a:gd name="connsiteY7" fmla="*/ 140668 h 1700523"/>
              <a:gd name="connsiteX8" fmla="*/ 328614 w 3591898"/>
              <a:gd name="connsiteY8" fmla="*/ 272600 h 1700523"/>
              <a:gd name="connsiteX9" fmla="*/ 71162 w 3591898"/>
              <a:gd name="connsiteY9" fmla="*/ 485663 h 1700523"/>
              <a:gd name="connsiteX0" fmla="*/ 20729 w 3541465"/>
              <a:gd name="connsiteY0" fmla="*/ 485663 h 1700523"/>
              <a:gd name="connsiteX1" fmla="*/ 8054 w 3541465"/>
              <a:gd name="connsiteY1" fmla="*/ 1700523 h 1700523"/>
              <a:gd name="connsiteX2" fmla="*/ 711956 w 3541465"/>
              <a:gd name="connsiteY2" fmla="*/ 1386087 h 1700523"/>
              <a:gd name="connsiteX3" fmla="*/ 2003016 w 3541465"/>
              <a:gd name="connsiteY3" fmla="*/ 1283303 h 1700523"/>
              <a:gd name="connsiteX4" fmla="*/ 3433601 w 3541465"/>
              <a:gd name="connsiteY4" fmla="*/ 1246084 h 1700523"/>
              <a:gd name="connsiteX5" fmla="*/ 3432369 w 3541465"/>
              <a:gd name="connsiteY5" fmla="*/ 1172056 h 1700523"/>
              <a:gd name="connsiteX6" fmla="*/ 2000449 w 3541465"/>
              <a:gd name="connsiteY6" fmla="*/ 68414 h 1700523"/>
              <a:gd name="connsiteX7" fmla="*/ 870520 w 3541465"/>
              <a:gd name="connsiteY7" fmla="*/ 140668 h 1700523"/>
              <a:gd name="connsiteX8" fmla="*/ 278181 w 3541465"/>
              <a:gd name="connsiteY8" fmla="*/ 272600 h 1700523"/>
              <a:gd name="connsiteX9" fmla="*/ 20729 w 3541465"/>
              <a:gd name="connsiteY9" fmla="*/ 485663 h 1700523"/>
              <a:gd name="connsiteX0" fmla="*/ 20729 w 3541465"/>
              <a:gd name="connsiteY0" fmla="*/ 485663 h 1700523"/>
              <a:gd name="connsiteX1" fmla="*/ 8054 w 3541465"/>
              <a:gd name="connsiteY1" fmla="*/ 1700523 h 1700523"/>
              <a:gd name="connsiteX2" fmla="*/ 711956 w 3541465"/>
              <a:gd name="connsiteY2" fmla="*/ 1386087 h 1700523"/>
              <a:gd name="connsiteX3" fmla="*/ 2003016 w 3541465"/>
              <a:gd name="connsiteY3" fmla="*/ 1283303 h 1700523"/>
              <a:gd name="connsiteX4" fmla="*/ 3433601 w 3541465"/>
              <a:gd name="connsiteY4" fmla="*/ 1246084 h 1700523"/>
              <a:gd name="connsiteX5" fmla="*/ 3432369 w 3541465"/>
              <a:gd name="connsiteY5" fmla="*/ 1172056 h 1700523"/>
              <a:gd name="connsiteX6" fmla="*/ 2000449 w 3541465"/>
              <a:gd name="connsiteY6" fmla="*/ 68414 h 1700523"/>
              <a:gd name="connsiteX7" fmla="*/ 870520 w 3541465"/>
              <a:gd name="connsiteY7" fmla="*/ 140668 h 1700523"/>
              <a:gd name="connsiteX8" fmla="*/ 278181 w 3541465"/>
              <a:gd name="connsiteY8" fmla="*/ 272600 h 1700523"/>
              <a:gd name="connsiteX9" fmla="*/ 20729 w 3541465"/>
              <a:gd name="connsiteY9" fmla="*/ 485663 h 1700523"/>
              <a:gd name="connsiteX0" fmla="*/ 12675 w 3533411"/>
              <a:gd name="connsiteY0" fmla="*/ 485663 h 1700523"/>
              <a:gd name="connsiteX1" fmla="*/ 0 w 3533411"/>
              <a:gd name="connsiteY1" fmla="*/ 1700523 h 1700523"/>
              <a:gd name="connsiteX2" fmla="*/ 703902 w 3533411"/>
              <a:gd name="connsiteY2" fmla="*/ 1386087 h 1700523"/>
              <a:gd name="connsiteX3" fmla="*/ 1994962 w 3533411"/>
              <a:gd name="connsiteY3" fmla="*/ 1283303 h 1700523"/>
              <a:gd name="connsiteX4" fmla="*/ 3425547 w 3533411"/>
              <a:gd name="connsiteY4" fmla="*/ 1246084 h 1700523"/>
              <a:gd name="connsiteX5" fmla="*/ 3424315 w 3533411"/>
              <a:gd name="connsiteY5" fmla="*/ 1172056 h 1700523"/>
              <a:gd name="connsiteX6" fmla="*/ 1992395 w 3533411"/>
              <a:gd name="connsiteY6" fmla="*/ 68414 h 1700523"/>
              <a:gd name="connsiteX7" fmla="*/ 862466 w 3533411"/>
              <a:gd name="connsiteY7" fmla="*/ 140668 h 1700523"/>
              <a:gd name="connsiteX8" fmla="*/ 270127 w 3533411"/>
              <a:gd name="connsiteY8" fmla="*/ 272600 h 1700523"/>
              <a:gd name="connsiteX9" fmla="*/ 12675 w 3533411"/>
              <a:gd name="connsiteY9" fmla="*/ 485663 h 1700523"/>
              <a:gd name="connsiteX0" fmla="*/ 12675 w 3533411"/>
              <a:gd name="connsiteY0" fmla="*/ 485663 h 1700523"/>
              <a:gd name="connsiteX1" fmla="*/ 0 w 3533411"/>
              <a:gd name="connsiteY1" fmla="*/ 1700523 h 1700523"/>
              <a:gd name="connsiteX2" fmla="*/ 703902 w 3533411"/>
              <a:gd name="connsiteY2" fmla="*/ 1386087 h 1700523"/>
              <a:gd name="connsiteX3" fmla="*/ 1994962 w 3533411"/>
              <a:gd name="connsiteY3" fmla="*/ 1283303 h 1700523"/>
              <a:gd name="connsiteX4" fmla="*/ 3425547 w 3533411"/>
              <a:gd name="connsiteY4" fmla="*/ 1246084 h 1700523"/>
              <a:gd name="connsiteX5" fmla="*/ 3424315 w 3533411"/>
              <a:gd name="connsiteY5" fmla="*/ 1172056 h 1700523"/>
              <a:gd name="connsiteX6" fmla="*/ 1992395 w 3533411"/>
              <a:gd name="connsiteY6" fmla="*/ 68414 h 1700523"/>
              <a:gd name="connsiteX7" fmla="*/ 862466 w 3533411"/>
              <a:gd name="connsiteY7" fmla="*/ 140668 h 1700523"/>
              <a:gd name="connsiteX8" fmla="*/ 270127 w 3533411"/>
              <a:gd name="connsiteY8" fmla="*/ 272600 h 1700523"/>
              <a:gd name="connsiteX9" fmla="*/ 12675 w 3533411"/>
              <a:gd name="connsiteY9" fmla="*/ 485663 h 1700523"/>
              <a:gd name="connsiteX0" fmla="*/ 12675 w 3533411"/>
              <a:gd name="connsiteY0" fmla="*/ 485663 h 1700523"/>
              <a:gd name="connsiteX1" fmla="*/ 0 w 3533411"/>
              <a:gd name="connsiteY1" fmla="*/ 1700523 h 1700523"/>
              <a:gd name="connsiteX2" fmla="*/ 703902 w 3533411"/>
              <a:gd name="connsiteY2" fmla="*/ 1386087 h 1700523"/>
              <a:gd name="connsiteX3" fmla="*/ 1994962 w 3533411"/>
              <a:gd name="connsiteY3" fmla="*/ 1283303 h 1700523"/>
              <a:gd name="connsiteX4" fmla="*/ 3425547 w 3533411"/>
              <a:gd name="connsiteY4" fmla="*/ 1246084 h 1700523"/>
              <a:gd name="connsiteX5" fmla="*/ 3424315 w 3533411"/>
              <a:gd name="connsiteY5" fmla="*/ 1172056 h 1700523"/>
              <a:gd name="connsiteX6" fmla="*/ 1992395 w 3533411"/>
              <a:gd name="connsiteY6" fmla="*/ 68414 h 1700523"/>
              <a:gd name="connsiteX7" fmla="*/ 862466 w 3533411"/>
              <a:gd name="connsiteY7" fmla="*/ 140668 h 1700523"/>
              <a:gd name="connsiteX8" fmla="*/ 478407 w 3533411"/>
              <a:gd name="connsiteY8" fmla="*/ 953320 h 1700523"/>
              <a:gd name="connsiteX9" fmla="*/ 12675 w 3533411"/>
              <a:gd name="connsiteY9" fmla="*/ 485663 h 1700523"/>
              <a:gd name="connsiteX0" fmla="*/ 12675 w 3533411"/>
              <a:gd name="connsiteY0" fmla="*/ 485663 h 1700523"/>
              <a:gd name="connsiteX1" fmla="*/ 0 w 3533411"/>
              <a:gd name="connsiteY1" fmla="*/ 1700523 h 1700523"/>
              <a:gd name="connsiteX2" fmla="*/ 703902 w 3533411"/>
              <a:gd name="connsiteY2" fmla="*/ 1386087 h 1700523"/>
              <a:gd name="connsiteX3" fmla="*/ 1994962 w 3533411"/>
              <a:gd name="connsiteY3" fmla="*/ 1283303 h 1700523"/>
              <a:gd name="connsiteX4" fmla="*/ 3425547 w 3533411"/>
              <a:gd name="connsiteY4" fmla="*/ 1246084 h 1700523"/>
              <a:gd name="connsiteX5" fmla="*/ 3424315 w 3533411"/>
              <a:gd name="connsiteY5" fmla="*/ 1172056 h 1700523"/>
              <a:gd name="connsiteX6" fmla="*/ 1992395 w 3533411"/>
              <a:gd name="connsiteY6" fmla="*/ 68414 h 1700523"/>
              <a:gd name="connsiteX7" fmla="*/ 862466 w 3533411"/>
              <a:gd name="connsiteY7" fmla="*/ 140668 h 1700523"/>
              <a:gd name="connsiteX8" fmla="*/ 478407 w 3533411"/>
              <a:gd name="connsiteY8" fmla="*/ 953320 h 1700523"/>
              <a:gd name="connsiteX9" fmla="*/ 12675 w 3533411"/>
              <a:gd name="connsiteY9" fmla="*/ 485663 h 1700523"/>
              <a:gd name="connsiteX0" fmla="*/ 12675 w 3533411"/>
              <a:gd name="connsiteY0" fmla="*/ 417354 h 1632214"/>
              <a:gd name="connsiteX1" fmla="*/ 0 w 3533411"/>
              <a:gd name="connsiteY1" fmla="*/ 1632214 h 1632214"/>
              <a:gd name="connsiteX2" fmla="*/ 703902 w 3533411"/>
              <a:gd name="connsiteY2" fmla="*/ 1317778 h 1632214"/>
              <a:gd name="connsiteX3" fmla="*/ 1994962 w 3533411"/>
              <a:gd name="connsiteY3" fmla="*/ 1214994 h 1632214"/>
              <a:gd name="connsiteX4" fmla="*/ 3425547 w 3533411"/>
              <a:gd name="connsiteY4" fmla="*/ 1177775 h 1632214"/>
              <a:gd name="connsiteX5" fmla="*/ 3424315 w 3533411"/>
              <a:gd name="connsiteY5" fmla="*/ 1103747 h 1632214"/>
              <a:gd name="connsiteX6" fmla="*/ 1992395 w 3533411"/>
              <a:gd name="connsiteY6" fmla="*/ 105 h 1632214"/>
              <a:gd name="connsiteX7" fmla="*/ 1101226 w 3533411"/>
              <a:gd name="connsiteY7" fmla="*/ 1032479 h 1632214"/>
              <a:gd name="connsiteX8" fmla="*/ 478407 w 3533411"/>
              <a:gd name="connsiteY8" fmla="*/ 885011 h 1632214"/>
              <a:gd name="connsiteX9" fmla="*/ 12675 w 3533411"/>
              <a:gd name="connsiteY9" fmla="*/ 417354 h 1632214"/>
              <a:gd name="connsiteX0" fmla="*/ 12675 w 3533411"/>
              <a:gd name="connsiteY0" fmla="*/ 417347 h 1632207"/>
              <a:gd name="connsiteX1" fmla="*/ 0 w 3533411"/>
              <a:gd name="connsiteY1" fmla="*/ 1632207 h 1632207"/>
              <a:gd name="connsiteX2" fmla="*/ 703902 w 3533411"/>
              <a:gd name="connsiteY2" fmla="*/ 1317771 h 1632207"/>
              <a:gd name="connsiteX3" fmla="*/ 1994962 w 3533411"/>
              <a:gd name="connsiteY3" fmla="*/ 1214987 h 1632207"/>
              <a:gd name="connsiteX4" fmla="*/ 3425547 w 3533411"/>
              <a:gd name="connsiteY4" fmla="*/ 1177768 h 1632207"/>
              <a:gd name="connsiteX5" fmla="*/ 3424315 w 3533411"/>
              <a:gd name="connsiteY5" fmla="*/ 1103740 h 1632207"/>
              <a:gd name="connsiteX6" fmla="*/ 1992395 w 3533411"/>
              <a:gd name="connsiteY6" fmla="*/ 98 h 1632207"/>
              <a:gd name="connsiteX7" fmla="*/ 1101226 w 3533411"/>
              <a:gd name="connsiteY7" fmla="*/ 1032472 h 1632207"/>
              <a:gd name="connsiteX8" fmla="*/ 478407 w 3533411"/>
              <a:gd name="connsiteY8" fmla="*/ 885004 h 1632207"/>
              <a:gd name="connsiteX9" fmla="*/ 12675 w 3533411"/>
              <a:gd name="connsiteY9" fmla="*/ 417347 h 1632207"/>
              <a:gd name="connsiteX0" fmla="*/ 12675 w 3533411"/>
              <a:gd name="connsiteY0" fmla="*/ 417347 h 1632207"/>
              <a:gd name="connsiteX1" fmla="*/ 0 w 3533411"/>
              <a:gd name="connsiteY1" fmla="*/ 1632207 h 1632207"/>
              <a:gd name="connsiteX2" fmla="*/ 703902 w 3533411"/>
              <a:gd name="connsiteY2" fmla="*/ 1317771 h 1632207"/>
              <a:gd name="connsiteX3" fmla="*/ 1994962 w 3533411"/>
              <a:gd name="connsiteY3" fmla="*/ 1214987 h 1632207"/>
              <a:gd name="connsiteX4" fmla="*/ 3425547 w 3533411"/>
              <a:gd name="connsiteY4" fmla="*/ 1177768 h 1632207"/>
              <a:gd name="connsiteX5" fmla="*/ 3424315 w 3533411"/>
              <a:gd name="connsiteY5" fmla="*/ 1103740 h 1632207"/>
              <a:gd name="connsiteX6" fmla="*/ 1992395 w 3533411"/>
              <a:gd name="connsiteY6" fmla="*/ 98 h 1632207"/>
              <a:gd name="connsiteX7" fmla="*/ 1101226 w 3533411"/>
              <a:gd name="connsiteY7" fmla="*/ 1032472 h 1632207"/>
              <a:gd name="connsiteX8" fmla="*/ 478407 w 3533411"/>
              <a:gd name="connsiteY8" fmla="*/ 885004 h 1632207"/>
              <a:gd name="connsiteX9" fmla="*/ 12675 w 3533411"/>
              <a:gd name="connsiteY9" fmla="*/ 417347 h 1632207"/>
              <a:gd name="connsiteX0" fmla="*/ 12675 w 3533411"/>
              <a:gd name="connsiteY0" fmla="*/ 417347 h 1632207"/>
              <a:gd name="connsiteX1" fmla="*/ 0 w 3533411"/>
              <a:gd name="connsiteY1" fmla="*/ 1632207 h 1632207"/>
              <a:gd name="connsiteX2" fmla="*/ 703902 w 3533411"/>
              <a:gd name="connsiteY2" fmla="*/ 1317771 h 1632207"/>
              <a:gd name="connsiteX3" fmla="*/ 1994962 w 3533411"/>
              <a:gd name="connsiteY3" fmla="*/ 1214987 h 1632207"/>
              <a:gd name="connsiteX4" fmla="*/ 3425547 w 3533411"/>
              <a:gd name="connsiteY4" fmla="*/ 1177768 h 1632207"/>
              <a:gd name="connsiteX5" fmla="*/ 3424315 w 3533411"/>
              <a:gd name="connsiteY5" fmla="*/ 1103740 h 1632207"/>
              <a:gd name="connsiteX6" fmla="*/ 1992395 w 3533411"/>
              <a:gd name="connsiteY6" fmla="*/ 98 h 1632207"/>
              <a:gd name="connsiteX7" fmla="*/ 1101226 w 3533411"/>
              <a:gd name="connsiteY7" fmla="*/ 1032472 h 1632207"/>
              <a:gd name="connsiteX8" fmla="*/ 336167 w 3533411"/>
              <a:gd name="connsiteY8" fmla="*/ 829124 h 1632207"/>
              <a:gd name="connsiteX9" fmla="*/ 12675 w 3533411"/>
              <a:gd name="connsiteY9" fmla="*/ 417347 h 1632207"/>
              <a:gd name="connsiteX0" fmla="*/ 12675 w 3533411"/>
              <a:gd name="connsiteY0" fmla="*/ 417347 h 1632207"/>
              <a:gd name="connsiteX1" fmla="*/ 0 w 3533411"/>
              <a:gd name="connsiteY1" fmla="*/ 1632207 h 1632207"/>
              <a:gd name="connsiteX2" fmla="*/ 703902 w 3533411"/>
              <a:gd name="connsiteY2" fmla="*/ 1317771 h 1632207"/>
              <a:gd name="connsiteX3" fmla="*/ 1994962 w 3533411"/>
              <a:gd name="connsiteY3" fmla="*/ 1214987 h 1632207"/>
              <a:gd name="connsiteX4" fmla="*/ 3425547 w 3533411"/>
              <a:gd name="connsiteY4" fmla="*/ 1177768 h 1632207"/>
              <a:gd name="connsiteX5" fmla="*/ 3424315 w 3533411"/>
              <a:gd name="connsiteY5" fmla="*/ 1103740 h 1632207"/>
              <a:gd name="connsiteX6" fmla="*/ 1992395 w 3533411"/>
              <a:gd name="connsiteY6" fmla="*/ 98 h 1632207"/>
              <a:gd name="connsiteX7" fmla="*/ 1101226 w 3533411"/>
              <a:gd name="connsiteY7" fmla="*/ 1032472 h 1632207"/>
              <a:gd name="connsiteX8" fmla="*/ 336167 w 3533411"/>
              <a:gd name="connsiteY8" fmla="*/ 829124 h 1632207"/>
              <a:gd name="connsiteX9" fmla="*/ 12675 w 3533411"/>
              <a:gd name="connsiteY9" fmla="*/ 417347 h 1632207"/>
              <a:gd name="connsiteX0" fmla="*/ 12675 w 3533411"/>
              <a:gd name="connsiteY0" fmla="*/ 0 h 1214860"/>
              <a:gd name="connsiteX1" fmla="*/ 0 w 3533411"/>
              <a:gd name="connsiteY1" fmla="*/ 1214860 h 1214860"/>
              <a:gd name="connsiteX2" fmla="*/ 703902 w 3533411"/>
              <a:gd name="connsiteY2" fmla="*/ 900424 h 1214860"/>
              <a:gd name="connsiteX3" fmla="*/ 1994962 w 3533411"/>
              <a:gd name="connsiteY3" fmla="*/ 797640 h 1214860"/>
              <a:gd name="connsiteX4" fmla="*/ 3425547 w 3533411"/>
              <a:gd name="connsiteY4" fmla="*/ 760421 h 1214860"/>
              <a:gd name="connsiteX5" fmla="*/ 3424315 w 3533411"/>
              <a:gd name="connsiteY5" fmla="*/ 686393 h 1214860"/>
              <a:gd name="connsiteX6" fmla="*/ 2175275 w 3533411"/>
              <a:gd name="connsiteY6" fmla="*/ 680031 h 1214860"/>
              <a:gd name="connsiteX7" fmla="*/ 1101226 w 3533411"/>
              <a:gd name="connsiteY7" fmla="*/ 615125 h 1214860"/>
              <a:gd name="connsiteX8" fmla="*/ 336167 w 3533411"/>
              <a:gd name="connsiteY8" fmla="*/ 411777 h 1214860"/>
              <a:gd name="connsiteX9" fmla="*/ 12675 w 3533411"/>
              <a:gd name="connsiteY9" fmla="*/ 0 h 1214860"/>
              <a:gd name="connsiteX0" fmla="*/ 12675 w 3533411"/>
              <a:gd name="connsiteY0" fmla="*/ 0 h 1214860"/>
              <a:gd name="connsiteX1" fmla="*/ 0 w 3533411"/>
              <a:gd name="connsiteY1" fmla="*/ 1214860 h 1214860"/>
              <a:gd name="connsiteX2" fmla="*/ 703902 w 3533411"/>
              <a:gd name="connsiteY2" fmla="*/ 900424 h 1214860"/>
              <a:gd name="connsiteX3" fmla="*/ 1994962 w 3533411"/>
              <a:gd name="connsiteY3" fmla="*/ 797640 h 1214860"/>
              <a:gd name="connsiteX4" fmla="*/ 3425547 w 3533411"/>
              <a:gd name="connsiteY4" fmla="*/ 760421 h 1214860"/>
              <a:gd name="connsiteX5" fmla="*/ 3424315 w 3533411"/>
              <a:gd name="connsiteY5" fmla="*/ 686393 h 1214860"/>
              <a:gd name="connsiteX6" fmla="*/ 2175275 w 3533411"/>
              <a:gd name="connsiteY6" fmla="*/ 680031 h 1214860"/>
              <a:gd name="connsiteX7" fmla="*/ 1101226 w 3533411"/>
              <a:gd name="connsiteY7" fmla="*/ 615125 h 1214860"/>
              <a:gd name="connsiteX8" fmla="*/ 336167 w 3533411"/>
              <a:gd name="connsiteY8" fmla="*/ 411777 h 1214860"/>
              <a:gd name="connsiteX9" fmla="*/ 12675 w 3533411"/>
              <a:gd name="connsiteY9" fmla="*/ 0 h 1214860"/>
              <a:gd name="connsiteX0" fmla="*/ 12675 w 3428068"/>
              <a:gd name="connsiteY0" fmla="*/ 0 h 1214860"/>
              <a:gd name="connsiteX1" fmla="*/ 0 w 3428068"/>
              <a:gd name="connsiteY1" fmla="*/ 1214860 h 1214860"/>
              <a:gd name="connsiteX2" fmla="*/ 703902 w 3428068"/>
              <a:gd name="connsiteY2" fmla="*/ 900424 h 1214860"/>
              <a:gd name="connsiteX3" fmla="*/ 1994962 w 3428068"/>
              <a:gd name="connsiteY3" fmla="*/ 797640 h 1214860"/>
              <a:gd name="connsiteX4" fmla="*/ 3425547 w 3428068"/>
              <a:gd name="connsiteY4" fmla="*/ 760421 h 1214860"/>
              <a:gd name="connsiteX5" fmla="*/ 3424315 w 3428068"/>
              <a:gd name="connsiteY5" fmla="*/ 686393 h 1214860"/>
              <a:gd name="connsiteX6" fmla="*/ 2175275 w 3428068"/>
              <a:gd name="connsiteY6" fmla="*/ 680031 h 1214860"/>
              <a:gd name="connsiteX7" fmla="*/ 1101226 w 3428068"/>
              <a:gd name="connsiteY7" fmla="*/ 615125 h 1214860"/>
              <a:gd name="connsiteX8" fmla="*/ 336167 w 3428068"/>
              <a:gd name="connsiteY8" fmla="*/ 411777 h 1214860"/>
              <a:gd name="connsiteX9" fmla="*/ 12675 w 3428068"/>
              <a:gd name="connsiteY9" fmla="*/ 0 h 1214860"/>
              <a:gd name="connsiteX0" fmla="*/ 12675 w 3428068"/>
              <a:gd name="connsiteY0" fmla="*/ 0 h 1214860"/>
              <a:gd name="connsiteX1" fmla="*/ 0 w 3428068"/>
              <a:gd name="connsiteY1" fmla="*/ 1214860 h 1214860"/>
              <a:gd name="connsiteX2" fmla="*/ 703902 w 3428068"/>
              <a:gd name="connsiteY2" fmla="*/ 900424 h 1214860"/>
              <a:gd name="connsiteX3" fmla="*/ 1994962 w 3428068"/>
              <a:gd name="connsiteY3" fmla="*/ 797640 h 1214860"/>
              <a:gd name="connsiteX4" fmla="*/ 3425547 w 3428068"/>
              <a:gd name="connsiteY4" fmla="*/ 760421 h 1214860"/>
              <a:gd name="connsiteX5" fmla="*/ 3424315 w 3428068"/>
              <a:gd name="connsiteY5" fmla="*/ 686393 h 1214860"/>
              <a:gd name="connsiteX6" fmla="*/ 2175275 w 3428068"/>
              <a:gd name="connsiteY6" fmla="*/ 680031 h 1214860"/>
              <a:gd name="connsiteX7" fmla="*/ 1101226 w 3428068"/>
              <a:gd name="connsiteY7" fmla="*/ 615125 h 1214860"/>
              <a:gd name="connsiteX8" fmla="*/ 336167 w 3428068"/>
              <a:gd name="connsiteY8" fmla="*/ 411777 h 1214860"/>
              <a:gd name="connsiteX9" fmla="*/ 12675 w 3428068"/>
              <a:gd name="connsiteY9" fmla="*/ 0 h 121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8068" h="1214860">
                <a:moveTo>
                  <a:pt x="12675" y="0"/>
                </a:moveTo>
                <a:cubicBezTo>
                  <a:pt x="8294" y="872987"/>
                  <a:pt x="11795" y="277389"/>
                  <a:pt x="0" y="1214860"/>
                </a:cubicBezTo>
                <a:cubicBezTo>
                  <a:pt x="201565" y="1044891"/>
                  <a:pt x="376908" y="917270"/>
                  <a:pt x="703902" y="900424"/>
                </a:cubicBezTo>
                <a:cubicBezTo>
                  <a:pt x="1030896" y="883578"/>
                  <a:pt x="1542201" y="807427"/>
                  <a:pt x="1994962" y="797640"/>
                </a:cubicBezTo>
                <a:lnTo>
                  <a:pt x="3425547" y="760421"/>
                </a:lnTo>
                <a:cubicBezTo>
                  <a:pt x="3419932" y="574240"/>
                  <a:pt x="3434574" y="1366965"/>
                  <a:pt x="3424315" y="686393"/>
                </a:cubicBezTo>
                <a:lnTo>
                  <a:pt x="2175275" y="680031"/>
                </a:lnTo>
                <a:cubicBezTo>
                  <a:pt x="1788094" y="668153"/>
                  <a:pt x="1549795" y="643090"/>
                  <a:pt x="1101226" y="615125"/>
                </a:cubicBezTo>
                <a:cubicBezTo>
                  <a:pt x="657737" y="546520"/>
                  <a:pt x="512512" y="529538"/>
                  <a:pt x="336167" y="411777"/>
                </a:cubicBezTo>
                <a:cubicBezTo>
                  <a:pt x="159822" y="294016"/>
                  <a:pt x="149136" y="259853"/>
                  <a:pt x="12675" y="0"/>
                </a:cubicBezTo>
                <a:close/>
              </a:path>
            </a:pathLst>
          </a:custGeom>
          <a:solidFill>
            <a:srgbClr val="FFC000">
              <a:alpha val="27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lnSpc>
                <a:spcPct val="90000"/>
              </a:lnSpc>
              <a:spcBef>
                <a:spcPct val="50000"/>
              </a:spcBef>
              <a:spcAft>
                <a:spcPct val="0"/>
              </a:spcAft>
              <a:buSzPct val="75000"/>
            </a:pPr>
            <a:endParaRPr lang="fr-CH" sz="1600" dirty="0">
              <a:latin typeface="Calibri" pitchFamily="34" charset="0"/>
            </a:endParaRPr>
          </a:p>
        </p:txBody>
      </p:sp>
      <p:graphicFrame>
        <p:nvGraphicFramePr>
          <p:cNvPr id="20" name="Object 19">
            <a:extLst>
              <a:ext uri="{FF2B5EF4-FFF2-40B4-BE49-F238E27FC236}">
                <a16:creationId xmlns:a16="http://schemas.microsoft.com/office/drawing/2014/main" id="{67F4B0BE-AFE8-4C8C-8EC9-5EA0C33EFE17}"/>
              </a:ext>
            </a:extLst>
          </p:cNvPr>
          <p:cNvGraphicFramePr>
            <a:graphicFrameLocks noChangeAspect="1"/>
          </p:cNvGraphicFramePr>
          <p:nvPr/>
        </p:nvGraphicFramePr>
        <p:xfrm>
          <a:off x="3205164" y="1412876"/>
          <a:ext cx="2332037" cy="339725"/>
        </p:xfrm>
        <a:graphic>
          <a:graphicData uri="http://schemas.openxmlformats.org/presentationml/2006/ole">
            <mc:AlternateContent xmlns:mc="http://schemas.openxmlformats.org/markup-compatibility/2006">
              <mc:Choice xmlns:v="urn:schemas-microsoft-com:vml" Requires="v">
                <p:oleObj name="Equation" r:id="rId7" imgW="1663560" imgH="253800" progId="Equation.DSMT4">
                  <p:embed/>
                </p:oleObj>
              </mc:Choice>
              <mc:Fallback>
                <p:oleObj name="Equation" r:id="rId7" imgW="1663560" imgH="253800" progId="Equation.DSMT4">
                  <p:embed/>
                  <p:pic>
                    <p:nvPicPr>
                      <p:cNvPr id="20" name="Object 19">
                        <a:extLst>
                          <a:ext uri="{FF2B5EF4-FFF2-40B4-BE49-F238E27FC236}">
                            <a16:creationId xmlns:a16="http://schemas.microsoft.com/office/drawing/2014/main" id="{67F4B0BE-AFE8-4C8C-8EC9-5EA0C33EFE17}"/>
                          </a:ext>
                        </a:extLst>
                      </p:cNvPr>
                      <p:cNvPicPr>
                        <a:picLocks noChangeAspect="1" noChangeArrowheads="1"/>
                      </p:cNvPicPr>
                      <p:nvPr/>
                    </p:nvPicPr>
                    <p:blipFill>
                      <a:blip r:embed="rId8"/>
                      <a:srcRect/>
                      <a:stretch>
                        <a:fillRect/>
                      </a:stretch>
                    </p:blipFill>
                    <p:spPr bwMode="auto">
                      <a:xfrm>
                        <a:off x="3205164" y="1412876"/>
                        <a:ext cx="2332037" cy="339725"/>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20256F27-F3BD-46AC-9A16-A862DFF1BF17}"/>
              </a:ext>
            </a:extLst>
          </p:cNvPr>
          <p:cNvSpPr txBox="1"/>
          <p:nvPr/>
        </p:nvSpPr>
        <p:spPr>
          <a:xfrm>
            <a:off x="4079776" y="3742391"/>
            <a:ext cx="2016224" cy="307777"/>
          </a:xfrm>
          <a:prstGeom prst="rect">
            <a:avLst/>
          </a:prstGeom>
          <a:noFill/>
        </p:spPr>
        <p:txBody>
          <a:bodyPr wrap="square" rtlCol="0">
            <a:spAutoFit/>
          </a:bodyPr>
          <a:lstStyle/>
          <a:p>
            <a:r>
              <a:rPr lang="en-GB" sz="1400" dirty="0"/>
              <a:t>Model uncertainty</a:t>
            </a:r>
          </a:p>
        </p:txBody>
      </p:sp>
      <p:sp>
        <p:nvSpPr>
          <p:cNvPr id="21" name="TextBox 20">
            <a:extLst>
              <a:ext uri="{FF2B5EF4-FFF2-40B4-BE49-F238E27FC236}">
                <a16:creationId xmlns:a16="http://schemas.microsoft.com/office/drawing/2014/main" id="{97C8E1C6-024D-46F6-B9CF-36A373F5EDD2}"/>
              </a:ext>
            </a:extLst>
          </p:cNvPr>
          <p:cNvSpPr txBox="1"/>
          <p:nvPr/>
        </p:nvSpPr>
        <p:spPr>
          <a:xfrm>
            <a:off x="4349914" y="4281445"/>
            <a:ext cx="2016224" cy="307777"/>
          </a:xfrm>
          <a:prstGeom prst="rect">
            <a:avLst/>
          </a:prstGeom>
          <a:noFill/>
        </p:spPr>
        <p:txBody>
          <a:bodyPr wrap="square" rtlCol="0">
            <a:spAutoFit/>
          </a:bodyPr>
          <a:lstStyle/>
          <a:p>
            <a:r>
              <a:rPr lang="en-GB" sz="1400" dirty="0"/>
              <a:t>Material uncertainty</a:t>
            </a:r>
          </a:p>
        </p:txBody>
      </p:sp>
      <p:sp>
        <p:nvSpPr>
          <p:cNvPr id="22" name="TextBox 21">
            <a:extLst>
              <a:ext uri="{FF2B5EF4-FFF2-40B4-BE49-F238E27FC236}">
                <a16:creationId xmlns:a16="http://schemas.microsoft.com/office/drawing/2014/main" id="{50C112C6-3766-4AB3-A0EF-A5BCF594F38D}"/>
              </a:ext>
            </a:extLst>
          </p:cNvPr>
          <p:cNvSpPr txBox="1"/>
          <p:nvPr/>
        </p:nvSpPr>
        <p:spPr>
          <a:xfrm>
            <a:off x="3143672" y="3258560"/>
            <a:ext cx="2214354" cy="307777"/>
          </a:xfrm>
          <a:prstGeom prst="rect">
            <a:avLst/>
          </a:prstGeom>
          <a:noFill/>
        </p:spPr>
        <p:txBody>
          <a:bodyPr wrap="square" rtlCol="0">
            <a:spAutoFit/>
          </a:bodyPr>
          <a:lstStyle/>
          <a:p>
            <a:r>
              <a:rPr lang="en-GB" sz="1400" dirty="0"/>
              <a:t>Geometrical uncertainty</a:t>
            </a:r>
          </a:p>
        </p:txBody>
      </p:sp>
      <p:graphicFrame>
        <p:nvGraphicFramePr>
          <p:cNvPr id="23" name="Object 22">
            <a:extLst>
              <a:ext uri="{FF2B5EF4-FFF2-40B4-BE49-F238E27FC236}">
                <a16:creationId xmlns:a16="http://schemas.microsoft.com/office/drawing/2014/main" id="{3954EAAE-AE90-46B3-AFEC-34F3FF28527A}"/>
              </a:ext>
            </a:extLst>
          </p:cNvPr>
          <p:cNvGraphicFramePr>
            <a:graphicFrameLocks noChangeAspect="1"/>
          </p:cNvGraphicFramePr>
          <p:nvPr/>
        </p:nvGraphicFramePr>
        <p:xfrm>
          <a:off x="7465847" y="4136996"/>
          <a:ext cx="2281238" cy="835025"/>
        </p:xfrm>
        <a:graphic>
          <a:graphicData uri="http://schemas.openxmlformats.org/presentationml/2006/ole">
            <mc:AlternateContent xmlns:mc="http://schemas.openxmlformats.org/markup-compatibility/2006">
              <mc:Choice xmlns:v="urn:schemas-microsoft-com:vml" Requires="v">
                <p:oleObj name="Equation" r:id="rId9" imgW="1625400" imgH="622080" progId="Equation.DSMT4">
                  <p:embed/>
                </p:oleObj>
              </mc:Choice>
              <mc:Fallback>
                <p:oleObj name="Equation" r:id="rId9" imgW="1625400" imgH="622080" progId="Equation.DSMT4">
                  <p:embed/>
                  <p:pic>
                    <p:nvPicPr>
                      <p:cNvPr id="23" name="Object 22">
                        <a:extLst>
                          <a:ext uri="{FF2B5EF4-FFF2-40B4-BE49-F238E27FC236}">
                            <a16:creationId xmlns:a16="http://schemas.microsoft.com/office/drawing/2014/main" id="{3954EAAE-AE90-46B3-AFEC-34F3FF28527A}"/>
                          </a:ext>
                        </a:extLst>
                      </p:cNvPr>
                      <p:cNvPicPr>
                        <a:picLocks noChangeAspect="1" noChangeArrowheads="1"/>
                      </p:cNvPicPr>
                      <p:nvPr/>
                    </p:nvPicPr>
                    <p:blipFill>
                      <a:blip r:embed="rId10"/>
                      <a:srcRect/>
                      <a:stretch>
                        <a:fillRect/>
                      </a:stretch>
                    </p:blipFill>
                    <p:spPr bwMode="auto">
                      <a:xfrm>
                        <a:off x="7465847" y="4136996"/>
                        <a:ext cx="2281238" cy="835025"/>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047ABD75-4BA1-7703-F5E8-7519745DB671}"/>
              </a:ext>
            </a:extLst>
          </p:cNvPr>
          <p:cNvSpPr txBox="1"/>
          <p:nvPr/>
        </p:nvSpPr>
        <p:spPr>
          <a:xfrm>
            <a:off x="10614484" y="5860213"/>
            <a:ext cx="1577516" cy="338554"/>
          </a:xfrm>
          <a:prstGeom prst="rect">
            <a:avLst/>
          </a:prstGeom>
          <a:noFill/>
        </p:spPr>
        <p:txBody>
          <a:bodyPr wrap="square">
            <a:spAutoFit/>
          </a:bodyPr>
          <a:lstStyle/>
          <a:p>
            <a:r>
              <a:rPr lang="en-US" sz="1600" dirty="0">
                <a:solidFill>
                  <a:prstClr val="black"/>
                </a:solidFill>
                <a:latin typeface="Cambria" panose="02040503050406030204" pitchFamily="18" charset="0"/>
                <a:ea typeface="Cambria" panose="02040503050406030204" pitchFamily="18" charset="0"/>
              </a:rPr>
              <a:t>Muttoni, 2023</a:t>
            </a:r>
            <a:endParaRPr lang="en-GB" sz="24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1BCB174C-E558-6B37-93BD-F36A8122CB65}"/>
              </a:ext>
            </a:extLst>
          </p:cNvPr>
          <p:cNvSpPr txBox="1"/>
          <p:nvPr/>
        </p:nvSpPr>
        <p:spPr>
          <a:xfrm>
            <a:off x="3068598" y="4918891"/>
            <a:ext cx="3672408" cy="369332"/>
          </a:xfrm>
          <a:prstGeom prst="rect">
            <a:avLst/>
          </a:prstGeom>
          <a:solidFill>
            <a:schemeClr val="bg1"/>
          </a:solidFill>
        </p:spPr>
        <p:txBody>
          <a:bodyPr wrap="square" rtlCol="0">
            <a:spAutoFit/>
          </a:bodyPr>
          <a:lstStyle/>
          <a:p>
            <a:pPr algn="ctr"/>
            <a:r>
              <a:rPr lang="en-GB" dirty="0">
                <a:latin typeface="Cambria" panose="02040503050406030204" pitchFamily="18" charset="0"/>
                <a:ea typeface="Cambria" panose="02040503050406030204" pitchFamily="18" charset="0"/>
              </a:rPr>
              <a:t>Effective depth </a:t>
            </a:r>
            <a:r>
              <a:rPr lang="en-GB" i="1" dirty="0">
                <a:latin typeface="Cambria" panose="02040503050406030204" pitchFamily="18" charset="0"/>
                <a:ea typeface="Cambria" panose="02040503050406030204" pitchFamily="18" charset="0"/>
              </a:rPr>
              <a:t>d</a:t>
            </a:r>
            <a:r>
              <a:rPr lang="en-GB" dirty="0">
                <a:latin typeface="Cambria" panose="02040503050406030204" pitchFamily="18" charset="0"/>
                <a:ea typeface="Cambria" panose="02040503050406030204" pitchFamily="18" charset="0"/>
              </a:rPr>
              <a:t> [mm]</a:t>
            </a:r>
          </a:p>
        </p:txBody>
      </p:sp>
    </p:spTree>
    <p:extLst>
      <p:ext uri="{BB962C8B-B14F-4D97-AF65-F5344CB8AC3E}">
        <p14:creationId xmlns:p14="http://schemas.microsoft.com/office/powerpoint/2010/main" val="2749198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028C6-FD70-7E6F-1362-18AC2C4FD4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BF7064-FFA8-8795-CA10-AC817EB0BD3C}"/>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le 5">
            <a:extLst>
              <a:ext uri="{FF2B5EF4-FFF2-40B4-BE49-F238E27FC236}">
                <a16:creationId xmlns:a16="http://schemas.microsoft.com/office/drawing/2014/main" id="{2B9A3856-ABD6-F7EC-9820-42116E2F23BA}"/>
              </a:ext>
            </a:extLst>
          </p:cNvPr>
          <p:cNvSpPr>
            <a:spLocks noGrp="1"/>
          </p:cNvSpPr>
          <p:nvPr>
            <p:ph type="title"/>
          </p:nvPr>
        </p:nvSpPr>
        <p:spPr>
          <a:xfrm>
            <a:off x="137201" y="219108"/>
            <a:ext cx="10800000" cy="540000"/>
          </a:xfrm>
        </p:spPr>
        <p:txBody>
          <a:bodyPr>
            <a:normAutofit/>
          </a:bodyPr>
          <a:lstStyle/>
          <a:p>
            <a:r>
              <a:rPr kumimoji="0" lang="en-US" altLang="en-US" sz="20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rPr>
              <a:t>Alternative approach with updated partial factor </a:t>
            </a:r>
            <a:r>
              <a:rPr kumimoji="0" lang="en-US" altLang="en-US" sz="2000" b="1" i="1" u="none" strike="noStrike" kern="0" cap="none" spc="0" normalizeH="0" baseline="0" noProof="0" dirty="0" err="1">
                <a:ln>
                  <a:noFill/>
                </a:ln>
                <a:solidFill>
                  <a:srgbClr val="0070C0"/>
                </a:solidFill>
                <a:effectLst/>
                <a:uLnTx/>
                <a:uFillTx/>
                <a:latin typeface="Symbol" panose="05050102010706020507" pitchFamily="18" charset="2"/>
                <a:ea typeface="Cambria" panose="02040503050406030204" pitchFamily="18" charset="0"/>
                <a:cs typeface="Arial"/>
              </a:rPr>
              <a:t>g</a:t>
            </a:r>
            <a:r>
              <a:rPr kumimoji="0" lang="en-US" altLang="en-US" sz="2000" b="1" i="0" u="none" strike="noStrike" kern="0" cap="none" spc="0" normalizeH="0" baseline="-25000" noProof="0" dirty="0" err="1">
                <a:ln>
                  <a:noFill/>
                </a:ln>
                <a:solidFill>
                  <a:srgbClr val="0070C0"/>
                </a:solidFill>
                <a:effectLst/>
                <a:uLnTx/>
                <a:uFillTx/>
                <a:latin typeface="Cambria" panose="02040503050406030204" pitchFamily="18" charset="0"/>
                <a:ea typeface="Cambria" panose="02040503050406030204" pitchFamily="18" charset="0"/>
                <a:cs typeface="Arial"/>
              </a:rPr>
              <a:t>S</a:t>
            </a:r>
            <a:r>
              <a:rPr kumimoji="0" lang="en-US" altLang="en-US" sz="20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a:rPr>
              <a:t> according to EN 1992-1-1:2023</a:t>
            </a:r>
            <a:endParaRPr lang="fr-CH" dirty="0"/>
          </a:p>
        </p:txBody>
      </p:sp>
      <p:sp>
        <p:nvSpPr>
          <p:cNvPr id="7" name="TextBox 6">
            <a:extLst>
              <a:ext uri="{FF2B5EF4-FFF2-40B4-BE49-F238E27FC236}">
                <a16:creationId xmlns:a16="http://schemas.microsoft.com/office/drawing/2014/main" id="{EE9F5004-5345-FAE0-BC95-A2232941636C}"/>
              </a:ext>
            </a:extLst>
          </p:cNvPr>
          <p:cNvSpPr txBox="1"/>
          <p:nvPr/>
        </p:nvSpPr>
        <p:spPr>
          <a:xfrm>
            <a:off x="6846226" y="659233"/>
            <a:ext cx="3961392" cy="400110"/>
          </a:xfrm>
          <a:prstGeom prst="rect">
            <a:avLst/>
          </a:prstGeom>
          <a:noFill/>
        </p:spPr>
        <p:txBody>
          <a:bodyPr wrap="square">
            <a:spAutoFit/>
          </a:bodyPr>
          <a:lstStyle/>
          <a:p>
            <a:r>
              <a:rPr kumimoji="0" lang="en-US" altLang="en-US" sz="20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rPr>
              <a:t>(2</a:t>
            </a:r>
            <a:r>
              <a:rPr kumimoji="0" lang="en-US" altLang="en-US" sz="2000" b="1" i="0" u="none" strike="noStrike" kern="0" cap="none" spc="0" normalizeH="0" baseline="30000" noProof="0" dirty="0">
                <a:ln>
                  <a:noFill/>
                </a:ln>
                <a:solidFill>
                  <a:srgbClr val="0070C0"/>
                </a:solidFill>
                <a:effectLst/>
                <a:uLnTx/>
                <a:uFillTx/>
                <a:latin typeface="Cambria" panose="02040503050406030204" pitchFamily="18" charset="0"/>
                <a:ea typeface="Cambria" panose="02040503050406030204" pitchFamily="18" charset="0"/>
                <a:cs typeface="Arial"/>
              </a:rPr>
              <a:t>nd</a:t>
            </a:r>
            <a:r>
              <a:rPr kumimoji="0" lang="en-US" altLang="en-US" sz="20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rPr>
              <a:t> generation of Eurocode 2)</a:t>
            </a:r>
            <a:endParaRPr lang="fr-CH" dirty="0"/>
          </a:p>
        </p:txBody>
      </p:sp>
      <p:sp>
        <p:nvSpPr>
          <p:cNvPr id="8" name="TextBox 7">
            <a:extLst>
              <a:ext uri="{FF2B5EF4-FFF2-40B4-BE49-F238E27FC236}">
                <a16:creationId xmlns:a16="http://schemas.microsoft.com/office/drawing/2014/main" id="{AFCCA486-B9F6-5882-8EFD-79C19C9836EC}"/>
              </a:ext>
            </a:extLst>
          </p:cNvPr>
          <p:cNvSpPr txBox="1"/>
          <p:nvPr/>
        </p:nvSpPr>
        <p:spPr>
          <a:xfrm>
            <a:off x="10614484" y="5860213"/>
            <a:ext cx="1577516" cy="338554"/>
          </a:xfrm>
          <a:prstGeom prst="rect">
            <a:avLst/>
          </a:prstGeom>
          <a:noFill/>
        </p:spPr>
        <p:txBody>
          <a:bodyPr wrap="square">
            <a:spAutoFit/>
          </a:bodyPr>
          <a:lstStyle/>
          <a:p>
            <a:r>
              <a:rPr lang="en-US" sz="1600" dirty="0">
                <a:solidFill>
                  <a:prstClr val="black"/>
                </a:solidFill>
                <a:latin typeface="Cambria" panose="02040503050406030204" pitchFamily="18" charset="0"/>
                <a:ea typeface="Cambria" panose="02040503050406030204" pitchFamily="18" charset="0"/>
              </a:rPr>
              <a:t>Muttoni, 2023</a:t>
            </a:r>
            <a:endParaRPr lang="en-GB" sz="2400" dirty="0">
              <a:solidFill>
                <a:prstClr val="black"/>
              </a:solidFill>
              <a:latin typeface="Calibri" panose="020F0502020204030204"/>
            </a:endParaRPr>
          </a:p>
        </p:txBody>
      </p:sp>
      <p:graphicFrame>
        <p:nvGraphicFramePr>
          <p:cNvPr id="9" name="Chart 8">
            <a:extLst>
              <a:ext uri="{FF2B5EF4-FFF2-40B4-BE49-F238E27FC236}">
                <a16:creationId xmlns:a16="http://schemas.microsoft.com/office/drawing/2014/main" id="{9A11AF06-8A8B-4944-82D3-185E20D56E67}"/>
              </a:ext>
            </a:extLst>
          </p:cNvPr>
          <p:cNvGraphicFramePr>
            <a:graphicFrameLocks/>
          </p:cNvGraphicFramePr>
          <p:nvPr>
            <p:extLst>
              <p:ext uri="{D42A27DB-BD31-4B8C-83A1-F6EECF244321}">
                <p14:modId xmlns:p14="http://schemas.microsoft.com/office/powerpoint/2010/main" val="2605781534"/>
              </p:ext>
            </p:extLst>
          </p:nvPr>
        </p:nvGraphicFramePr>
        <p:xfrm>
          <a:off x="218618" y="1234788"/>
          <a:ext cx="5074742" cy="31848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09DC772E-BD81-618A-92F0-6ADD485BF0E6}"/>
              </a:ext>
            </a:extLst>
          </p:cNvPr>
          <p:cNvGraphicFramePr>
            <a:graphicFrameLocks/>
          </p:cNvGraphicFramePr>
          <p:nvPr>
            <p:extLst>
              <p:ext uri="{D42A27DB-BD31-4B8C-83A1-F6EECF244321}">
                <p14:modId xmlns:p14="http://schemas.microsoft.com/office/powerpoint/2010/main" val="3684185867"/>
              </p:ext>
            </p:extLst>
          </p:nvPr>
        </p:nvGraphicFramePr>
        <p:xfrm>
          <a:off x="5682497" y="1199232"/>
          <a:ext cx="4742724" cy="32203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4535750-3652-B293-402D-0C6D6F5BC07C}"/>
              </a:ext>
            </a:extLst>
          </p:cNvPr>
          <p:cNvSpPr txBox="1"/>
          <p:nvPr/>
        </p:nvSpPr>
        <p:spPr>
          <a:xfrm>
            <a:off x="545160" y="4807604"/>
            <a:ext cx="10069324" cy="1631216"/>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GB" dirty="0">
                <a:latin typeface="Cambria" panose="02040503050406030204" pitchFamily="18" charset="0"/>
                <a:ea typeface="Cambria" panose="02040503050406030204" pitchFamily="18" charset="0"/>
              </a:rPr>
              <a:t>reliability level depends on effective depth, with higher required partial safety factor </a:t>
            </a:r>
            <a:r>
              <a:rPr lang="en-GB" i="1" dirty="0" err="1">
                <a:latin typeface="Symbol" panose="05050102010706020507" pitchFamily="18" charset="2"/>
                <a:ea typeface="Cambria" panose="02040503050406030204" pitchFamily="18" charset="0"/>
              </a:rPr>
              <a:t>g</a:t>
            </a:r>
            <a:r>
              <a:rPr lang="en-GB" i="1" baseline="-25000" dirty="0" err="1">
                <a:latin typeface="Cambria" panose="02040503050406030204" pitchFamily="18" charset="0"/>
                <a:ea typeface="Cambria" panose="02040503050406030204" pitchFamily="18" charset="0"/>
              </a:rPr>
              <a:t>S</a:t>
            </a:r>
            <a:r>
              <a:rPr lang="en-GB" dirty="0">
                <a:latin typeface="Cambria" panose="02040503050406030204" pitchFamily="18" charset="0"/>
                <a:ea typeface="Cambria" panose="02040503050406030204" pitchFamily="18" charset="0"/>
              </a:rPr>
              <a:t> for thin members</a:t>
            </a:r>
          </a:p>
          <a:p>
            <a:pPr marL="342900" indent="-342900">
              <a:spcAft>
                <a:spcPts val="600"/>
              </a:spcAft>
              <a:buFont typeface="Wingdings" panose="05000000000000000000" pitchFamily="2" charset="2"/>
              <a:buChar char="§"/>
            </a:pPr>
            <a:r>
              <a:rPr lang="en-GB" dirty="0">
                <a:solidFill>
                  <a:srgbClr val="000000"/>
                </a:solidFill>
                <a:latin typeface="Cambria" panose="02040503050406030204" pitchFamily="18" charset="0"/>
                <a:ea typeface="Cambria" panose="02040503050406030204" pitchFamily="18" charset="0"/>
              </a:rPr>
              <a:t>Almost constant required </a:t>
            </a:r>
            <a:r>
              <a:rPr lang="en-GB" i="1" dirty="0" err="1">
                <a:solidFill>
                  <a:srgbClr val="000000"/>
                </a:solidFill>
                <a:latin typeface="Symbol" panose="05050102010706020507" pitchFamily="18" charset="2"/>
                <a:ea typeface="Cambria" panose="02040503050406030204" pitchFamily="18" charset="0"/>
              </a:rPr>
              <a:t>g</a:t>
            </a:r>
            <a:r>
              <a:rPr lang="en-GB" i="1" baseline="-25000" dirty="0" err="1">
                <a:solidFill>
                  <a:srgbClr val="000000"/>
                </a:solidFill>
                <a:latin typeface="Cambria" panose="02040503050406030204" pitchFamily="18" charset="0"/>
                <a:ea typeface="Cambria" panose="02040503050406030204" pitchFamily="18" charset="0"/>
              </a:rPr>
              <a:t>S</a:t>
            </a:r>
            <a:r>
              <a:rPr lang="en-GB" dirty="0">
                <a:solidFill>
                  <a:srgbClr val="000000"/>
                </a:solidFill>
                <a:latin typeface="Cambria" panose="02040503050406030204" pitchFamily="18" charset="0"/>
                <a:ea typeface="Cambria" panose="02040503050406030204" pitchFamily="18" charset="0"/>
              </a:rPr>
              <a:t>  with </a:t>
            </a:r>
            <a:r>
              <a:rPr lang="en-GB" i="1" kern="0" dirty="0">
                <a:solidFill>
                  <a:sysClr val="windowText" lastClr="000000"/>
                </a:solidFill>
                <a:latin typeface="Cambria" panose="02040503050406030204" pitchFamily="18" charset="0"/>
                <a:ea typeface="Cambria" panose="02040503050406030204" pitchFamily="18" charset="0"/>
              </a:rPr>
              <a:t>d</a:t>
            </a:r>
            <a:r>
              <a:rPr lang="en-GB" i="1" kern="0" baseline="-25000" dirty="0">
                <a:solidFill>
                  <a:sysClr val="windowText" lastClr="000000"/>
                </a:solidFill>
                <a:latin typeface="Cambria" panose="02040503050406030204" pitchFamily="18" charset="0"/>
                <a:ea typeface="Cambria" panose="02040503050406030204" pitchFamily="18" charset="0"/>
              </a:rPr>
              <a:t>d</a:t>
            </a:r>
            <a:r>
              <a:rPr lang="en-GB" i="1" kern="0" dirty="0">
                <a:solidFill>
                  <a:sysClr val="windowText" lastClr="000000"/>
                </a:solidFill>
                <a:latin typeface="Cambria" panose="02040503050406030204" pitchFamily="18" charset="0"/>
                <a:ea typeface="Cambria" panose="02040503050406030204" pitchFamily="18" charset="0"/>
              </a:rPr>
              <a:t> = </a:t>
            </a:r>
            <a:r>
              <a:rPr lang="en-GB" i="1" kern="0" dirty="0" err="1">
                <a:solidFill>
                  <a:sysClr val="windowText" lastClr="000000"/>
                </a:solidFill>
                <a:latin typeface="Cambria" panose="02040503050406030204" pitchFamily="18" charset="0"/>
                <a:ea typeface="Cambria" panose="02040503050406030204" pitchFamily="18" charset="0"/>
              </a:rPr>
              <a:t>d</a:t>
            </a:r>
            <a:r>
              <a:rPr lang="en-GB" i="1" kern="0" baseline="-25000" dirty="0" err="1">
                <a:solidFill>
                  <a:sysClr val="windowText" lastClr="000000"/>
                </a:solidFill>
                <a:latin typeface="Cambria" panose="02040503050406030204" pitchFamily="18" charset="0"/>
                <a:ea typeface="Cambria" panose="02040503050406030204" pitchFamily="18" charset="0"/>
              </a:rPr>
              <a:t>nom</a:t>
            </a:r>
            <a:r>
              <a:rPr lang="en-GB" kern="0" dirty="0">
                <a:solidFill>
                  <a:sysClr val="windowText" lastClr="000000"/>
                </a:solidFill>
                <a:latin typeface="Cambria" panose="02040503050406030204" pitchFamily="18" charset="0"/>
                <a:ea typeface="Cambria" panose="02040503050406030204" pitchFamily="18" charset="0"/>
              </a:rPr>
              <a:t> - 15 mm</a:t>
            </a:r>
          </a:p>
          <a:p>
            <a:pPr marL="355600" indent="-355600">
              <a:spcAft>
                <a:spcPts val="600"/>
              </a:spcAft>
            </a:pPr>
            <a:r>
              <a:rPr lang="en-GB" b="1" kern="0" dirty="0">
                <a:solidFill>
                  <a:srgbClr val="C00000"/>
                </a:solidFill>
                <a:latin typeface="Cambria" panose="02040503050406030204" pitchFamily="18" charset="0"/>
                <a:ea typeface="Cambria" panose="02040503050406030204" pitchFamily="18" charset="0"/>
              </a:rPr>
              <a:t>=&gt; 	it is allowed to work with </a:t>
            </a:r>
            <a:r>
              <a:rPr lang="en-GB" b="1" i="1" dirty="0" err="1">
                <a:solidFill>
                  <a:srgbClr val="C00000"/>
                </a:solidFill>
                <a:latin typeface="Symbol" panose="05050102010706020507" pitchFamily="18" charset="2"/>
                <a:ea typeface="Cambria" panose="02040503050406030204" pitchFamily="18" charset="0"/>
              </a:rPr>
              <a:t>g</a:t>
            </a:r>
            <a:r>
              <a:rPr lang="en-GB" b="1" i="1" baseline="-25000" dirty="0" err="1">
                <a:solidFill>
                  <a:srgbClr val="C00000"/>
                </a:solidFill>
                <a:latin typeface="Cambria" panose="02040503050406030204" pitchFamily="18" charset="0"/>
                <a:ea typeface="Cambria" panose="02040503050406030204" pitchFamily="18" charset="0"/>
              </a:rPr>
              <a:t>S</a:t>
            </a:r>
            <a:r>
              <a:rPr lang="en-GB" b="1" dirty="0">
                <a:solidFill>
                  <a:srgbClr val="C00000"/>
                </a:solidFill>
                <a:latin typeface="Cambria" panose="02040503050406030204" pitchFamily="18" charset="0"/>
                <a:ea typeface="Cambria" panose="02040503050406030204" pitchFamily="18" charset="0"/>
              </a:rPr>
              <a:t> =1.03 provided that the verification is conducted with the design value of the effective depth  </a:t>
            </a:r>
            <a:r>
              <a:rPr lang="en-GB" b="1" i="1" kern="0" dirty="0">
                <a:solidFill>
                  <a:srgbClr val="C00000"/>
                </a:solidFill>
                <a:latin typeface="Cambria" panose="02040503050406030204" pitchFamily="18" charset="0"/>
                <a:ea typeface="Cambria" panose="02040503050406030204" pitchFamily="18" charset="0"/>
              </a:rPr>
              <a:t>d</a:t>
            </a:r>
            <a:r>
              <a:rPr lang="en-GB" b="1" i="1" kern="0" baseline="-25000" dirty="0">
                <a:solidFill>
                  <a:srgbClr val="C00000"/>
                </a:solidFill>
                <a:latin typeface="Cambria" panose="02040503050406030204" pitchFamily="18" charset="0"/>
                <a:ea typeface="Cambria" panose="02040503050406030204" pitchFamily="18" charset="0"/>
              </a:rPr>
              <a:t>d</a:t>
            </a:r>
            <a:r>
              <a:rPr lang="en-GB" b="1" i="1" kern="0" dirty="0">
                <a:solidFill>
                  <a:srgbClr val="C00000"/>
                </a:solidFill>
                <a:latin typeface="Cambria" panose="02040503050406030204" pitchFamily="18" charset="0"/>
                <a:ea typeface="Cambria" panose="02040503050406030204" pitchFamily="18" charset="0"/>
              </a:rPr>
              <a:t> = </a:t>
            </a:r>
            <a:r>
              <a:rPr lang="en-GB" b="1" i="1" kern="0" dirty="0" err="1">
                <a:solidFill>
                  <a:srgbClr val="C00000"/>
                </a:solidFill>
                <a:latin typeface="Cambria" panose="02040503050406030204" pitchFamily="18" charset="0"/>
                <a:ea typeface="Cambria" panose="02040503050406030204" pitchFamily="18" charset="0"/>
              </a:rPr>
              <a:t>d</a:t>
            </a:r>
            <a:r>
              <a:rPr lang="en-GB" b="1" i="1" kern="0" baseline="-25000" dirty="0" err="1">
                <a:solidFill>
                  <a:srgbClr val="C00000"/>
                </a:solidFill>
                <a:latin typeface="Cambria" panose="02040503050406030204" pitchFamily="18" charset="0"/>
                <a:ea typeface="Cambria" panose="02040503050406030204" pitchFamily="18" charset="0"/>
              </a:rPr>
              <a:t>nom</a:t>
            </a:r>
            <a:r>
              <a:rPr lang="en-GB" b="1" kern="0" dirty="0">
                <a:solidFill>
                  <a:srgbClr val="C00000"/>
                </a:solidFill>
                <a:latin typeface="Cambria" panose="02040503050406030204" pitchFamily="18" charset="0"/>
                <a:ea typeface="Cambria" panose="02040503050406030204" pitchFamily="18" charset="0"/>
              </a:rPr>
              <a:t> - 15 mm</a:t>
            </a:r>
            <a:endParaRPr lang="en-GB"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498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0BF5-1FD8-CDD0-B7EC-8804ABA06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95071-FFB5-1353-66B8-A82ABDB6E5E3}"/>
              </a:ext>
            </a:extLst>
          </p:cNvPr>
          <p:cNvSpPr>
            <a:spLocks noGrp="1"/>
          </p:cNvSpPr>
          <p:nvPr>
            <p:ph type="title"/>
          </p:nvPr>
        </p:nvSpPr>
        <p:spPr/>
        <p:txBody>
          <a:bodyPr/>
          <a:lstStyle/>
          <a:p>
            <a:r>
              <a:rPr lang="en-GB" noProof="0" dirty="0"/>
              <a:t>Reliability analysis, case of punching</a:t>
            </a:r>
          </a:p>
        </p:txBody>
      </p:sp>
      <p:pic>
        <p:nvPicPr>
          <p:cNvPr id="21" name="Picture 4">
            <a:extLst>
              <a:ext uri="{FF2B5EF4-FFF2-40B4-BE49-F238E27FC236}">
                <a16:creationId xmlns:a16="http://schemas.microsoft.com/office/drawing/2014/main" id="{C1F66EE6-0BBB-2199-1558-28D0688CB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706" y="2509252"/>
            <a:ext cx="4764681" cy="351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a:extLst>
              <a:ext uri="{FF2B5EF4-FFF2-40B4-BE49-F238E27FC236}">
                <a16:creationId xmlns:a16="http://schemas.microsoft.com/office/drawing/2014/main" id="{DAB44D1A-9F42-EA4F-3EAF-88D392F76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2497302"/>
            <a:ext cx="4733746" cy="351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6">
            <a:extLst>
              <a:ext uri="{FF2B5EF4-FFF2-40B4-BE49-F238E27FC236}">
                <a16:creationId xmlns:a16="http://schemas.microsoft.com/office/drawing/2014/main" id="{EEF2E6A0-F23D-C4DC-1FB4-895C493E8256}"/>
              </a:ext>
            </a:extLst>
          </p:cNvPr>
          <p:cNvSpPr>
            <a:spLocks/>
          </p:cNvSpPr>
          <p:nvPr/>
        </p:nvSpPr>
        <p:spPr bwMode="auto">
          <a:xfrm>
            <a:off x="2087562" y="5006056"/>
            <a:ext cx="3097681" cy="232331"/>
          </a:xfrm>
          <a:custGeom>
            <a:avLst/>
            <a:gdLst>
              <a:gd name="T0" fmla="*/ 0 w 2922355"/>
              <a:gd name="T1" fmla="*/ 9250 h 218214"/>
              <a:gd name="T2" fmla="*/ 1364 w 2922355"/>
              <a:gd name="T3" fmla="*/ 67920 h 218214"/>
              <a:gd name="T4" fmla="*/ 869526 w 2922355"/>
              <a:gd name="T5" fmla="*/ 71532 h 218214"/>
              <a:gd name="T6" fmla="*/ 868741 w 2922355"/>
              <a:gd name="T7" fmla="*/ 2165 h 218214"/>
              <a:gd name="T8" fmla="*/ 644281 w 2922355"/>
              <a:gd name="T9" fmla="*/ 0 h 218214"/>
              <a:gd name="T10" fmla="*/ 349638 w 2922355"/>
              <a:gd name="T11" fmla="*/ 1798 h 218214"/>
              <a:gd name="T12" fmla="*/ 154529 w 2922355"/>
              <a:gd name="T13" fmla="*/ 876 h 218214"/>
              <a:gd name="T14" fmla="*/ 0 w 2922355"/>
              <a:gd name="T15" fmla="*/ 9250 h 2182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2355" h="218214">
                <a:moveTo>
                  <a:pt x="0" y="28218"/>
                </a:moveTo>
                <a:cubicBezTo>
                  <a:pt x="10431" y="426690"/>
                  <a:pt x="2193" y="-86100"/>
                  <a:pt x="4579" y="207196"/>
                </a:cubicBezTo>
                <a:lnTo>
                  <a:pt x="2919863" y="218214"/>
                </a:lnTo>
                <a:cubicBezTo>
                  <a:pt x="2911244" y="45091"/>
                  <a:pt x="2931193" y="193879"/>
                  <a:pt x="2917230" y="6606"/>
                </a:cubicBezTo>
                <a:lnTo>
                  <a:pt x="2163490" y="0"/>
                </a:lnTo>
                <a:cubicBezTo>
                  <a:pt x="1847975" y="12940"/>
                  <a:pt x="1508647" y="11593"/>
                  <a:pt x="1174082" y="5483"/>
                </a:cubicBezTo>
                <a:cubicBezTo>
                  <a:pt x="903313" y="23238"/>
                  <a:pt x="714588" y="-1115"/>
                  <a:pt x="518908" y="2674"/>
                </a:cubicBezTo>
                <a:cubicBezTo>
                  <a:pt x="323228" y="6463"/>
                  <a:pt x="191499" y="33606"/>
                  <a:pt x="0" y="28218"/>
                </a:cubicBezTo>
                <a:close/>
              </a:path>
            </a:pathLst>
          </a:custGeom>
          <a:solidFill>
            <a:srgbClr val="C00000">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24" name="Freeform: Shape 7">
            <a:extLst>
              <a:ext uri="{FF2B5EF4-FFF2-40B4-BE49-F238E27FC236}">
                <a16:creationId xmlns:a16="http://schemas.microsoft.com/office/drawing/2014/main" id="{673EDB48-BBC2-C2DB-0D34-D47DC13FAAC7}"/>
              </a:ext>
            </a:extLst>
          </p:cNvPr>
          <p:cNvSpPr>
            <a:spLocks/>
          </p:cNvSpPr>
          <p:nvPr/>
        </p:nvSpPr>
        <p:spPr bwMode="auto">
          <a:xfrm>
            <a:off x="2055812" y="3734802"/>
            <a:ext cx="3113144" cy="1188463"/>
          </a:xfrm>
          <a:custGeom>
            <a:avLst/>
            <a:gdLst>
              <a:gd name="T0" fmla="*/ 2279 w 3353113"/>
              <a:gd name="T1" fmla="*/ 4750 h 2717252"/>
              <a:gd name="T2" fmla="*/ 177 w 3353113"/>
              <a:gd name="T3" fmla="*/ 24946 h 2717252"/>
              <a:gd name="T4" fmla="*/ 120884 w 3353113"/>
              <a:gd name="T5" fmla="*/ 23778 h 2717252"/>
              <a:gd name="T6" fmla="*/ 368014 w 3353113"/>
              <a:gd name="T7" fmla="*/ 23486 h 2717252"/>
              <a:gd name="T8" fmla="*/ 630089 w 3353113"/>
              <a:gd name="T9" fmla="*/ 23433 h 2717252"/>
              <a:gd name="T10" fmla="*/ 627077 w 3353113"/>
              <a:gd name="T11" fmla="*/ 1 h 2717252"/>
              <a:gd name="T12" fmla="*/ 338024 w 3353113"/>
              <a:gd name="T13" fmla="*/ 167 h 2717252"/>
              <a:gd name="T14" fmla="*/ 147061 w 3353113"/>
              <a:gd name="T15" fmla="*/ 1155 h 2717252"/>
              <a:gd name="T16" fmla="*/ 65798 w 3353113"/>
              <a:gd name="T17" fmla="*/ 2072 h 2717252"/>
              <a:gd name="T18" fmla="*/ 2279 w 3353113"/>
              <a:gd name="T19" fmla="*/ 4750 h 27172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53113" h="2717252">
                <a:moveTo>
                  <a:pt x="12127" y="517373"/>
                </a:moveTo>
                <a:cubicBezTo>
                  <a:pt x="8134" y="1029492"/>
                  <a:pt x="-3336" y="2206039"/>
                  <a:pt x="939" y="2717252"/>
                </a:cubicBezTo>
                <a:cubicBezTo>
                  <a:pt x="259531" y="2621360"/>
                  <a:pt x="317052" y="2616519"/>
                  <a:pt x="643303" y="2590015"/>
                </a:cubicBezTo>
                <a:cubicBezTo>
                  <a:pt x="969554" y="2563511"/>
                  <a:pt x="1506809" y="2564484"/>
                  <a:pt x="1958444" y="2558228"/>
                </a:cubicBezTo>
                <a:lnTo>
                  <a:pt x="3353113" y="2552480"/>
                </a:lnTo>
                <a:cubicBezTo>
                  <a:pt x="3337343" y="1080884"/>
                  <a:pt x="3343849" y="1864507"/>
                  <a:pt x="3337084" y="74"/>
                </a:cubicBezTo>
                <a:cubicBezTo>
                  <a:pt x="2905185" y="222"/>
                  <a:pt x="2224593" y="-2797"/>
                  <a:pt x="1798847" y="18163"/>
                </a:cubicBezTo>
                <a:cubicBezTo>
                  <a:pt x="1373101" y="39123"/>
                  <a:pt x="1200698" y="82677"/>
                  <a:pt x="782609" y="125832"/>
                </a:cubicBezTo>
                <a:cubicBezTo>
                  <a:pt x="491520" y="174067"/>
                  <a:pt x="478568" y="160382"/>
                  <a:pt x="350154" y="225639"/>
                </a:cubicBezTo>
                <a:cubicBezTo>
                  <a:pt x="221740" y="290896"/>
                  <a:pt x="173085" y="387445"/>
                  <a:pt x="12127" y="517373"/>
                </a:cubicBezTo>
                <a:close/>
              </a:path>
            </a:pathLst>
          </a:custGeom>
          <a:solidFill>
            <a:srgbClr val="0500CC">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25" name="Freeform: Shape 8">
            <a:extLst>
              <a:ext uri="{FF2B5EF4-FFF2-40B4-BE49-F238E27FC236}">
                <a16:creationId xmlns:a16="http://schemas.microsoft.com/office/drawing/2014/main" id="{15FC9BB2-111D-2907-B81E-12EC66729E6D}"/>
              </a:ext>
            </a:extLst>
          </p:cNvPr>
          <p:cNvSpPr>
            <a:spLocks/>
          </p:cNvSpPr>
          <p:nvPr/>
        </p:nvSpPr>
        <p:spPr bwMode="auto">
          <a:xfrm>
            <a:off x="2074869" y="3297491"/>
            <a:ext cx="3097681" cy="647846"/>
          </a:xfrm>
          <a:custGeom>
            <a:avLst/>
            <a:gdLst>
              <a:gd name="T0" fmla="*/ 928 w 3366592"/>
              <a:gd name="T1" fmla="*/ 0 h 3093577"/>
              <a:gd name="T2" fmla="*/ 519 w 3366592"/>
              <a:gd name="T3" fmla="*/ 1516 h 3093577"/>
              <a:gd name="T4" fmla="*/ 133562 w 3366592"/>
              <a:gd name="T5" fmla="*/ 1125 h 3093577"/>
              <a:gd name="T6" fmla="*/ 348288 w 3366592"/>
              <a:gd name="T7" fmla="*/ 1010 h 3093577"/>
              <a:gd name="T8" fmla="*/ 577749 w 3366592"/>
              <a:gd name="T9" fmla="*/ 998 h 3093577"/>
              <a:gd name="T10" fmla="*/ 575789 w 3366592"/>
              <a:gd name="T11" fmla="*/ 684 h 3093577"/>
              <a:gd name="T12" fmla="*/ 373284 w 3366592"/>
              <a:gd name="T13" fmla="*/ 645 h 3093577"/>
              <a:gd name="T14" fmla="*/ 193272 w 3366592"/>
              <a:gd name="T15" fmla="*/ 586 h 3093577"/>
              <a:gd name="T16" fmla="*/ 64974 w 3366592"/>
              <a:gd name="T17" fmla="*/ 379 h 3093577"/>
              <a:gd name="T18" fmla="*/ 928 w 3366592"/>
              <a:gd name="T19" fmla="*/ 0 h 30935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6592" h="3093577">
                <a:moveTo>
                  <a:pt x="5405" y="0"/>
                </a:moveTo>
                <a:cubicBezTo>
                  <a:pt x="1024" y="872987"/>
                  <a:pt x="-2939" y="2156106"/>
                  <a:pt x="3027" y="3093577"/>
                </a:cubicBezTo>
                <a:cubicBezTo>
                  <a:pt x="197625" y="2763236"/>
                  <a:pt x="440349" y="2468331"/>
                  <a:pt x="777956" y="2296414"/>
                </a:cubicBezTo>
                <a:cubicBezTo>
                  <a:pt x="1115563" y="2124497"/>
                  <a:pt x="1575907" y="2071865"/>
                  <a:pt x="2028668" y="2062078"/>
                </a:cubicBezTo>
                <a:lnTo>
                  <a:pt x="3365202" y="2036267"/>
                </a:lnTo>
                <a:cubicBezTo>
                  <a:pt x="3370687" y="1629927"/>
                  <a:pt x="3358498" y="1904605"/>
                  <a:pt x="3353789" y="1395268"/>
                </a:cubicBezTo>
                <a:cubicBezTo>
                  <a:pt x="2937442" y="1393147"/>
                  <a:pt x="2545602" y="1349047"/>
                  <a:pt x="2174262" y="1316058"/>
                </a:cubicBezTo>
                <a:cubicBezTo>
                  <a:pt x="1802922" y="1283069"/>
                  <a:pt x="1574316" y="1225299"/>
                  <a:pt x="1125747" y="1197334"/>
                </a:cubicBezTo>
                <a:cubicBezTo>
                  <a:pt x="682258" y="1128729"/>
                  <a:pt x="565173" y="972290"/>
                  <a:pt x="378449" y="772734"/>
                </a:cubicBezTo>
                <a:cubicBezTo>
                  <a:pt x="191725" y="573178"/>
                  <a:pt x="241547" y="645812"/>
                  <a:pt x="5405" y="0"/>
                </a:cubicBezTo>
                <a:close/>
              </a:path>
            </a:pathLst>
          </a:custGeom>
          <a:solidFill>
            <a:srgbClr val="FFC000">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26" name="TextBox 25">
            <a:extLst>
              <a:ext uri="{FF2B5EF4-FFF2-40B4-BE49-F238E27FC236}">
                <a16:creationId xmlns:a16="http://schemas.microsoft.com/office/drawing/2014/main" id="{5FB34E0B-796A-2A5F-B794-00184CE6EF0B}"/>
              </a:ext>
            </a:extLst>
          </p:cNvPr>
          <p:cNvSpPr txBox="1"/>
          <p:nvPr/>
        </p:nvSpPr>
        <p:spPr>
          <a:xfrm>
            <a:off x="2145580" y="4171016"/>
            <a:ext cx="2083847" cy="253916"/>
          </a:xfrm>
          <a:prstGeom prst="rect">
            <a:avLst/>
          </a:prstGeom>
          <a:noFill/>
        </p:spPr>
        <p:txBody>
          <a:bodyPr wrap="square">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Model uncertainty</a:t>
            </a:r>
          </a:p>
        </p:txBody>
      </p:sp>
      <p:sp>
        <p:nvSpPr>
          <p:cNvPr id="27" name="TextBox 26">
            <a:extLst>
              <a:ext uri="{FF2B5EF4-FFF2-40B4-BE49-F238E27FC236}">
                <a16:creationId xmlns:a16="http://schemas.microsoft.com/office/drawing/2014/main" id="{DBD47E4D-A3C2-BA17-F835-ED78CB46FACB}"/>
              </a:ext>
            </a:extLst>
          </p:cNvPr>
          <p:cNvSpPr txBox="1"/>
          <p:nvPr/>
        </p:nvSpPr>
        <p:spPr>
          <a:xfrm>
            <a:off x="3445947" y="5006056"/>
            <a:ext cx="2214759" cy="253916"/>
          </a:xfrm>
          <a:prstGeom prst="rect">
            <a:avLst/>
          </a:prstGeom>
          <a:noFill/>
        </p:spPr>
        <p:txBody>
          <a:bodyPr wrap="square">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Variability of </a:t>
            </a:r>
            <a:r>
              <a:rPr lang="en-GB" sz="1050" i="1" dirty="0" err="1">
                <a:solidFill>
                  <a:srgbClr val="000000"/>
                </a:solidFill>
                <a:latin typeface="Calibri" panose="020F0502020204030204" pitchFamily="34" charset="0"/>
              </a:rPr>
              <a:t>f</a:t>
            </a:r>
            <a:r>
              <a:rPr lang="en-GB" sz="1050" i="1" baseline="-25000" dirty="0" err="1">
                <a:solidFill>
                  <a:srgbClr val="000000"/>
                </a:solidFill>
                <a:latin typeface="Calibri" panose="020F0502020204030204" pitchFamily="34" charset="0"/>
              </a:rPr>
              <a:t>c,cyl</a:t>
            </a:r>
            <a:r>
              <a:rPr lang="en-GB" sz="1050" dirty="0">
                <a:solidFill>
                  <a:srgbClr val="000000"/>
                </a:solidFill>
                <a:latin typeface="Calibri" panose="020F0502020204030204" pitchFamily="34" charset="0"/>
              </a:rPr>
              <a:t> and </a:t>
            </a:r>
            <a:r>
              <a:rPr lang="en-GB" sz="1050" i="1" dirty="0" err="1">
                <a:solidFill>
                  <a:srgbClr val="000000"/>
                </a:solidFill>
                <a:latin typeface="Calibri" panose="020F0502020204030204" pitchFamily="34" charset="0"/>
              </a:rPr>
              <a:t>D</a:t>
            </a:r>
            <a:r>
              <a:rPr lang="en-GB" sz="1050" i="1" baseline="-25000" dirty="0" err="1">
                <a:solidFill>
                  <a:srgbClr val="000000"/>
                </a:solidFill>
                <a:latin typeface="Calibri" panose="020F0502020204030204" pitchFamily="34" charset="0"/>
              </a:rPr>
              <a:t>max</a:t>
            </a:r>
            <a:endParaRPr lang="en-GB" sz="1050" i="1" baseline="-25000" dirty="0">
              <a:solidFill>
                <a:srgbClr val="000000"/>
              </a:solidFill>
              <a:latin typeface="Calibri" panose="020F0502020204030204" pitchFamily="34" charset="0"/>
            </a:endParaRPr>
          </a:p>
        </p:txBody>
      </p:sp>
      <p:sp>
        <p:nvSpPr>
          <p:cNvPr id="28" name="TextBox 27">
            <a:extLst>
              <a:ext uri="{FF2B5EF4-FFF2-40B4-BE49-F238E27FC236}">
                <a16:creationId xmlns:a16="http://schemas.microsoft.com/office/drawing/2014/main" id="{3D4A6054-16FC-D5DD-3F4A-B35372FFE524}"/>
              </a:ext>
            </a:extLst>
          </p:cNvPr>
          <p:cNvSpPr txBox="1"/>
          <p:nvPr/>
        </p:nvSpPr>
        <p:spPr>
          <a:xfrm>
            <a:off x="2588578" y="3169012"/>
            <a:ext cx="2501625" cy="253916"/>
          </a:xfrm>
          <a:prstGeom prst="rect">
            <a:avLst/>
          </a:prstGeom>
          <a:noFill/>
        </p:spPr>
        <p:txBody>
          <a:bodyPr wrap="square">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Geometrical uncertainty (effective depth)</a:t>
            </a:r>
          </a:p>
        </p:txBody>
      </p:sp>
      <p:sp>
        <p:nvSpPr>
          <p:cNvPr id="29" name="Freeform: Shape 12">
            <a:extLst>
              <a:ext uri="{FF2B5EF4-FFF2-40B4-BE49-F238E27FC236}">
                <a16:creationId xmlns:a16="http://schemas.microsoft.com/office/drawing/2014/main" id="{CE3A677F-324C-1B3A-B48A-55D0537E4EAD}"/>
              </a:ext>
            </a:extLst>
          </p:cNvPr>
          <p:cNvSpPr>
            <a:spLocks/>
          </p:cNvSpPr>
          <p:nvPr/>
        </p:nvSpPr>
        <p:spPr bwMode="auto">
          <a:xfrm>
            <a:off x="2087562" y="4745525"/>
            <a:ext cx="3097681" cy="318106"/>
          </a:xfrm>
          <a:custGeom>
            <a:avLst/>
            <a:gdLst>
              <a:gd name="T0" fmla="*/ 2632 w 3349286"/>
              <a:gd name="T1" fmla="*/ 90482 h 229342"/>
              <a:gd name="T2" fmla="*/ 190 w 3349286"/>
              <a:gd name="T3" fmla="*/ 155176 h 229342"/>
              <a:gd name="T4" fmla="*/ 132411 w 3349286"/>
              <a:gd name="T5" fmla="*/ 142975 h 229342"/>
              <a:gd name="T6" fmla="*/ 337455 w 3349286"/>
              <a:gd name="T7" fmla="*/ 140297 h 229342"/>
              <a:gd name="T8" fmla="*/ 578978 w 3349286"/>
              <a:gd name="T9" fmla="*/ 139023 h 229342"/>
              <a:gd name="T10" fmla="*/ 579976 w 3349286"/>
              <a:gd name="T11" fmla="*/ 54933 h 229342"/>
              <a:gd name="T12" fmla="*/ 329381 w 3349286"/>
              <a:gd name="T13" fmla="*/ 56758 h 229342"/>
              <a:gd name="T14" fmla="*/ 158409 w 3349286"/>
              <a:gd name="T15" fmla="*/ 59862 h 229342"/>
              <a:gd name="T16" fmla="*/ 74072 w 3349286"/>
              <a:gd name="T17" fmla="*/ 66438 h 229342"/>
              <a:gd name="T18" fmla="*/ 2632 w 3349286"/>
              <a:gd name="T19" fmla="*/ 90482 h 229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49286" h="229342">
                <a:moveTo>
                  <a:pt x="15200" y="133727"/>
                </a:moveTo>
                <a:cubicBezTo>
                  <a:pt x="5751" y="236158"/>
                  <a:pt x="-3176" y="-281871"/>
                  <a:pt x="1099" y="229342"/>
                </a:cubicBezTo>
                <a:cubicBezTo>
                  <a:pt x="342618" y="223117"/>
                  <a:pt x="437661" y="228156"/>
                  <a:pt x="764655" y="211310"/>
                </a:cubicBezTo>
                <a:cubicBezTo>
                  <a:pt x="1091649" y="194464"/>
                  <a:pt x="1518946" y="208325"/>
                  <a:pt x="1948758" y="207351"/>
                </a:cubicBezTo>
                <a:lnTo>
                  <a:pt x="3343529" y="205469"/>
                </a:lnTo>
                <a:cubicBezTo>
                  <a:pt x="3346214" y="110503"/>
                  <a:pt x="3348634" y="209067"/>
                  <a:pt x="3349286" y="81188"/>
                </a:cubicBezTo>
                <a:lnTo>
                  <a:pt x="1902135" y="83886"/>
                </a:lnTo>
                <a:lnTo>
                  <a:pt x="914795" y="88473"/>
                </a:lnTo>
                <a:lnTo>
                  <a:pt x="427756" y="98192"/>
                </a:lnTo>
                <a:cubicBezTo>
                  <a:pt x="287826" y="103158"/>
                  <a:pt x="373624" y="85244"/>
                  <a:pt x="15200" y="133727"/>
                </a:cubicBezTo>
                <a:close/>
              </a:path>
            </a:pathLst>
          </a:custGeom>
          <a:solidFill>
            <a:srgbClr val="834D68">
              <a:alpha val="41960"/>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30" name="TextBox 29">
            <a:extLst>
              <a:ext uri="{FF2B5EF4-FFF2-40B4-BE49-F238E27FC236}">
                <a16:creationId xmlns:a16="http://schemas.microsoft.com/office/drawing/2014/main" id="{4A9569F8-FD92-085C-FC33-4A37CD56C71A}"/>
              </a:ext>
            </a:extLst>
          </p:cNvPr>
          <p:cNvSpPr txBox="1"/>
          <p:nvPr/>
        </p:nvSpPr>
        <p:spPr>
          <a:xfrm>
            <a:off x="3012142" y="4809715"/>
            <a:ext cx="2935843" cy="253916"/>
          </a:xfrm>
          <a:prstGeom prst="rect">
            <a:avLst/>
          </a:prstGeom>
          <a:noFill/>
        </p:spPr>
        <p:txBody>
          <a:bodyPr wrap="square">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Actual in-situ concrete strength (</a:t>
            </a:r>
            <a:r>
              <a:rPr lang="en-GB" sz="1050" i="1" dirty="0">
                <a:solidFill>
                  <a:srgbClr val="000000"/>
                </a:solidFill>
                <a:latin typeface="Symbol" panose="05050102010706020507" pitchFamily="18" charset="2"/>
              </a:rPr>
              <a:t>h</a:t>
            </a:r>
            <a:r>
              <a:rPr lang="en-GB" sz="1050" i="1" baseline="-25000" dirty="0">
                <a:solidFill>
                  <a:srgbClr val="000000"/>
                </a:solidFill>
                <a:latin typeface="Calibri" panose="020F0502020204030204" pitchFamily="34" charset="0"/>
              </a:rPr>
              <a:t>is</a:t>
            </a:r>
            <a:r>
              <a:rPr lang="en-GB" sz="1050" dirty="0">
                <a:solidFill>
                  <a:srgbClr val="000000"/>
                </a:solidFill>
                <a:latin typeface="Calibri" panose="020F0502020204030204" pitchFamily="34" charset="0"/>
              </a:rPr>
              <a:t>)</a:t>
            </a:r>
          </a:p>
        </p:txBody>
      </p:sp>
      <p:cxnSp>
        <p:nvCxnSpPr>
          <p:cNvPr id="31" name="Straight Arrow Connector 15">
            <a:extLst>
              <a:ext uri="{FF2B5EF4-FFF2-40B4-BE49-F238E27FC236}">
                <a16:creationId xmlns:a16="http://schemas.microsoft.com/office/drawing/2014/main" id="{31A56B80-875E-619D-6B76-D3BE5176EE2E}"/>
              </a:ext>
            </a:extLst>
          </p:cNvPr>
          <p:cNvCxnSpPr>
            <a:cxnSpLocks/>
          </p:cNvCxnSpPr>
          <p:nvPr/>
        </p:nvCxnSpPr>
        <p:spPr bwMode="auto">
          <a:xfrm flipH="1">
            <a:off x="2363153" y="3330255"/>
            <a:ext cx="225425" cy="262151"/>
          </a:xfrm>
          <a:prstGeom prst="straightConnector1">
            <a:avLst/>
          </a:prstGeom>
          <a:noFill/>
          <a:ln w="15875" algn="ctr">
            <a:solidFill>
              <a:srgbClr val="00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17">
            <a:extLst>
              <a:ext uri="{FF2B5EF4-FFF2-40B4-BE49-F238E27FC236}">
                <a16:creationId xmlns:a16="http://schemas.microsoft.com/office/drawing/2014/main" id="{8FC81E7E-50D2-C7C5-0EA8-EC8D4879D1DA}"/>
              </a:ext>
            </a:extLst>
          </p:cNvPr>
          <p:cNvSpPr>
            <a:spLocks noChangeArrowheads="1"/>
          </p:cNvSpPr>
          <p:nvPr/>
        </p:nvSpPr>
        <p:spPr bwMode="auto">
          <a:xfrm>
            <a:off x="6621145" y="2763252"/>
            <a:ext cx="26987" cy="234950"/>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80" tIns="34290" rIns="68580" bIns="34290">
            <a:spAutoFit/>
          </a:bodyPr>
          <a:lstStyle>
            <a:lvl1pPr defTabSz="685800">
              <a:lnSpc>
                <a:spcPct val="160000"/>
              </a:lnSpc>
              <a:spcBef>
                <a:spcPct val="20000"/>
              </a:spcBef>
              <a:buChar char="•"/>
              <a:defRPr sz="2400" b="1">
                <a:solidFill>
                  <a:schemeClr val="tx1"/>
                </a:solidFill>
                <a:latin typeface="Calibri" panose="020F0502020204030204" pitchFamily="34" charset="0"/>
              </a:defRPr>
            </a:lvl1pPr>
            <a:lvl2pPr marL="742950" indent="-285750" defTabSz="68580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defTabSz="685800">
              <a:spcBef>
                <a:spcPct val="20000"/>
              </a:spcBef>
              <a:buSzPct val="80000"/>
              <a:buChar char="•"/>
              <a:defRPr sz="2000">
                <a:solidFill>
                  <a:schemeClr val="tx1"/>
                </a:solidFill>
                <a:latin typeface="Calibri" panose="020F0502020204030204" pitchFamily="34" charset="0"/>
              </a:defRPr>
            </a:lvl3pPr>
            <a:lvl4pPr marL="1600200" indent="-228600" defTabSz="685800">
              <a:spcBef>
                <a:spcPct val="20000"/>
              </a:spcBef>
              <a:defRPr>
                <a:solidFill>
                  <a:schemeClr val="tx1"/>
                </a:solidFill>
                <a:latin typeface="Calibri" panose="020F0502020204030204" pitchFamily="34" charset="0"/>
              </a:defRPr>
            </a:lvl4pPr>
            <a:lvl5pPr marL="2057400" indent="-228600" defTabSz="685800">
              <a:spcBef>
                <a:spcPct val="20000"/>
              </a:spcBef>
              <a:buChar char="»"/>
              <a:defRPr>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ctr" defTabSz="685800" eaLnBrk="0" fontAlgn="base" latinLnBrk="0" hangingPunct="0">
              <a:lnSpc>
                <a:spcPct val="90000"/>
              </a:lnSpc>
              <a:spcBef>
                <a:spcPct val="50000"/>
              </a:spcBef>
              <a:spcAft>
                <a:spcPct val="0"/>
              </a:spcAft>
              <a:buClrTx/>
              <a:buSzPct val="75000"/>
              <a:buFont typeface="Monotype Sorts" pitchFamily="2" charset="2"/>
              <a:buNone/>
              <a:tabLst/>
              <a:defRPr/>
            </a:pPr>
            <a:endParaRPr kumimoji="0" lang="fr-CH" altLang="fr-FR" sz="12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33" name="Rectangle 18">
            <a:extLst>
              <a:ext uri="{FF2B5EF4-FFF2-40B4-BE49-F238E27FC236}">
                <a16:creationId xmlns:a16="http://schemas.microsoft.com/office/drawing/2014/main" id="{D8C6D16A-2DD6-F61D-63CF-723B17B24F69}"/>
              </a:ext>
            </a:extLst>
          </p:cNvPr>
          <p:cNvSpPr>
            <a:spLocks noChangeArrowheads="1"/>
          </p:cNvSpPr>
          <p:nvPr/>
        </p:nvSpPr>
        <p:spPr bwMode="auto">
          <a:xfrm>
            <a:off x="6668770" y="2763252"/>
            <a:ext cx="26987" cy="234950"/>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80" tIns="34290" rIns="68580" bIns="34290">
            <a:spAutoFit/>
          </a:bodyPr>
          <a:lstStyle>
            <a:lvl1pPr defTabSz="685800">
              <a:lnSpc>
                <a:spcPct val="160000"/>
              </a:lnSpc>
              <a:spcBef>
                <a:spcPct val="20000"/>
              </a:spcBef>
              <a:buChar char="•"/>
              <a:defRPr sz="2400" b="1">
                <a:solidFill>
                  <a:schemeClr val="tx1"/>
                </a:solidFill>
                <a:latin typeface="Calibri" panose="020F0502020204030204" pitchFamily="34" charset="0"/>
              </a:defRPr>
            </a:lvl1pPr>
            <a:lvl2pPr marL="742950" indent="-285750" defTabSz="68580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defTabSz="685800">
              <a:spcBef>
                <a:spcPct val="20000"/>
              </a:spcBef>
              <a:buSzPct val="80000"/>
              <a:buChar char="•"/>
              <a:defRPr sz="2000">
                <a:solidFill>
                  <a:schemeClr val="tx1"/>
                </a:solidFill>
                <a:latin typeface="Calibri" panose="020F0502020204030204" pitchFamily="34" charset="0"/>
              </a:defRPr>
            </a:lvl3pPr>
            <a:lvl4pPr marL="1600200" indent="-228600" defTabSz="685800">
              <a:spcBef>
                <a:spcPct val="20000"/>
              </a:spcBef>
              <a:defRPr>
                <a:solidFill>
                  <a:schemeClr val="tx1"/>
                </a:solidFill>
                <a:latin typeface="Calibri" panose="020F0502020204030204" pitchFamily="34" charset="0"/>
              </a:defRPr>
            </a:lvl4pPr>
            <a:lvl5pPr marL="2057400" indent="-228600" defTabSz="685800">
              <a:spcBef>
                <a:spcPct val="20000"/>
              </a:spcBef>
              <a:buChar char="»"/>
              <a:defRPr>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algn="ctr" defTabSz="685800" eaLnBrk="0" fontAlgn="base" latinLnBrk="0" hangingPunct="0">
              <a:lnSpc>
                <a:spcPct val="90000"/>
              </a:lnSpc>
              <a:spcBef>
                <a:spcPct val="50000"/>
              </a:spcBef>
              <a:spcAft>
                <a:spcPct val="0"/>
              </a:spcAft>
              <a:buClrTx/>
              <a:buSzPct val="75000"/>
              <a:buFont typeface="Monotype Sorts" pitchFamily="2" charset="2"/>
              <a:buNone/>
              <a:tabLst/>
              <a:defRPr/>
            </a:pPr>
            <a:endParaRPr kumimoji="0" lang="fr-CH" altLang="fr-FR" sz="12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34" name="Freeform: Shape 19">
            <a:extLst>
              <a:ext uri="{FF2B5EF4-FFF2-40B4-BE49-F238E27FC236}">
                <a16:creationId xmlns:a16="http://schemas.microsoft.com/office/drawing/2014/main" id="{9478374B-8B2E-3726-FE0D-E19F23D00216}"/>
              </a:ext>
            </a:extLst>
          </p:cNvPr>
          <p:cNvSpPr>
            <a:spLocks/>
          </p:cNvSpPr>
          <p:nvPr/>
        </p:nvSpPr>
        <p:spPr bwMode="auto">
          <a:xfrm>
            <a:off x="6971728" y="5040013"/>
            <a:ext cx="3105675" cy="210743"/>
          </a:xfrm>
          <a:custGeom>
            <a:avLst/>
            <a:gdLst>
              <a:gd name="T0" fmla="*/ 2235 w 2748252"/>
              <a:gd name="T1" fmla="*/ 8192 h 222033"/>
              <a:gd name="T2" fmla="*/ 0 w 2748252"/>
              <a:gd name="T3" fmla="*/ 65391 h 222033"/>
              <a:gd name="T4" fmla="*/ 1137197 w 2748252"/>
              <a:gd name="T5" fmla="*/ 62652 h 222033"/>
              <a:gd name="T6" fmla="*/ 1136107 w 2748252"/>
              <a:gd name="T7" fmla="*/ 331 h 222033"/>
              <a:gd name="T8" fmla="*/ 821869 w 2748252"/>
              <a:gd name="T9" fmla="*/ 2873 h 222033"/>
              <a:gd name="T10" fmla="*/ 414156 w 2748252"/>
              <a:gd name="T11" fmla="*/ 0 h 222033"/>
              <a:gd name="T12" fmla="*/ 153131 w 2748252"/>
              <a:gd name="T13" fmla="*/ 12638 h 222033"/>
              <a:gd name="T14" fmla="*/ 2235 w 2748252"/>
              <a:gd name="T15" fmla="*/ 8192 h 222033"/>
              <a:gd name="T16" fmla="*/ 0 60000 65536"/>
              <a:gd name="T17" fmla="*/ 0 60000 65536"/>
              <a:gd name="T18" fmla="*/ 0 60000 65536"/>
              <a:gd name="T19" fmla="*/ 0 60000 65536"/>
              <a:gd name="T20" fmla="*/ 0 60000 65536"/>
              <a:gd name="T21" fmla="*/ 0 60000 65536"/>
              <a:gd name="T22" fmla="*/ 0 60000 65536"/>
              <a:gd name="T23" fmla="*/ 0 60000 65536"/>
              <a:gd name="connsiteX0" fmla="*/ 5394 w 2748252"/>
              <a:gd name="connsiteY0" fmla="*/ 27815 h 222033"/>
              <a:gd name="connsiteX1" fmla="*/ 0 w 2748252"/>
              <a:gd name="connsiteY1" fmla="*/ 222033 h 222033"/>
              <a:gd name="connsiteX2" fmla="*/ 2745760 w 2748252"/>
              <a:gd name="connsiteY2" fmla="*/ 212731 h 222033"/>
              <a:gd name="connsiteX3" fmla="*/ 2743127 w 2748252"/>
              <a:gd name="connsiteY3" fmla="*/ 1123 h 222033"/>
              <a:gd name="connsiteX4" fmla="*/ 1984401 w 2748252"/>
              <a:gd name="connsiteY4" fmla="*/ 9757 h 222033"/>
              <a:gd name="connsiteX5" fmla="*/ 999979 w 2748252"/>
              <a:gd name="connsiteY5" fmla="*/ 0 h 222033"/>
              <a:gd name="connsiteX6" fmla="*/ 418190 w 2748252"/>
              <a:gd name="connsiteY6" fmla="*/ 12143 h 222033"/>
              <a:gd name="connsiteX7" fmla="*/ 5394 w 2748252"/>
              <a:gd name="connsiteY7" fmla="*/ 27815 h 222033"/>
              <a:gd name="connsiteX0" fmla="*/ 10 w 2742868"/>
              <a:gd name="connsiteY0" fmla="*/ 27815 h 212731"/>
              <a:gd name="connsiteX1" fmla="*/ 0 w 2742868"/>
              <a:gd name="connsiteY1" fmla="*/ 209726 h 212731"/>
              <a:gd name="connsiteX2" fmla="*/ 2740376 w 2742868"/>
              <a:gd name="connsiteY2" fmla="*/ 212731 h 212731"/>
              <a:gd name="connsiteX3" fmla="*/ 2737743 w 2742868"/>
              <a:gd name="connsiteY3" fmla="*/ 1123 h 212731"/>
              <a:gd name="connsiteX4" fmla="*/ 1979017 w 2742868"/>
              <a:gd name="connsiteY4" fmla="*/ 9757 h 212731"/>
              <a:gd name="connsiteX5" fmla="*/ 994595 w 2742868"/>
              <a:gd name="connsiteY5" fmla="*/ 0 h 212731"/>
              <a:gd name="connsiteX6" fmla="*/ 412806 w 2742868"/>
              <a:gd name="connsiteY6" fmla="*/ 12143 h 212731"/>
              <a:gd name="connsiteX7" fmla="*/ 10 w 2742868"/>
              <a:gd name="connsiteY7" fmla="*/ 27815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2868" h="212731">
                <a:moveTo>
                  <a:pt x="10" y="27815"/>
                </a:moveTo>
                <a:cubicBezTo>
                  <a:pt x="10441" y="426287"/>
                  <a:pt x="17558" y="-12450"/>
                  <a:pt x="0" y="209726"/>
                </a:cubicBezTo>
                <a:lnTo>
                  <a:pt x="2740376" y="212731"/>
                </a:lnTo>
                <a:cubicBezTo>
                  <a:pt x="2731757" y="39608"/>
                  <a:pt x="2751706" y="188396"/>
                  <a:pt x="2737743" y="1123"/>
                </a:cubicBezTo>
                <a:lnTo>
                  <a:pt x="1979017" y="9757"/>
                </a:lnTo>
                <a:cubicBezTo>
                  <a:pt x="1663502" y="22697"/>
                  <a:pt x="1329160" y="6110"/>
                  <a:pt x="994595" y="0"/>
                </a:cubicBezTo>
                <a:cubicBezTo>
                  <a:pt x="723826" y="17755"/>
                  <a:pt x="578570" y="7507"/>
                  <a:pt x="412806" y="12143"/>
                </a:cubicBezTo>
                <a:cubicBezTo>
                  <a:pt x="247042" y="16779"/>
                  <a:pt x="191509" y="33203"/>
                  <a:pt x="10" y="27815"/>
                </a:cubicBezTo>
                <a:close/>
              </a:path>
            </a:pathLst>
          </a:custGeom>
          <a:solidFill>
            <a:srgbClr val="C00000">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35" name="Freeform: Shape 20">
            <a:extLst>
              <a:ext uri="{FF2B5EF4-FFF2-40B4-BE49-F238E27FC236}">
                <a16:creationId xmlns:a16="http://schemas.microsoft.com/office/drawing/2014/main" id="{58699634-BCF1-E388-A875-A1E80C14EAA4}"/>
              </a:ext>
            </a:extLst>
          </p:cNvPr>
          <p:cNvSpPr>
            <a:spLocks/>
          </p:cNvSpPr>
          <p:nvPr/>
        </p:nvSpPr>
        <p:spPr bwMode="auto">
          <a:xfrm>
            <a:off x="6968018" y="3763837"/>
            <a:ext cx="3128704" cy="1208196"/>
          </a:xfrm>
          <a:custGeom>
            <a:avLst/>
            <a:gdLst>
              <a:gd name="T0" fmla="*/ 685 w 3164111"/>
              <a:gd name="T1" fmla="*/ 8843 h 2680752"/>
              <a:gd name="T2" fmla="*/ 752 w 3164111"/>
              <a:gd name="T3" fmla="*/ 29067 h 2680752"/>
              <a:gd name="T4" fmla="*/ 119035 w 3164111"/>
              <a:gd name="T5" fmla="*/ 27951 h 2680752"/>
              <a:gd name="T6" fmla="*/ 417174 w 3164111"/>
              <a:gd name="T7" fmla="*/ 27343 h 2680752"/>
              <a:gd name="T8" fmla="*/ 728423 w 3164111"/>
              <a:gd name="T9" fmla="*/ 27412 h 2680752"/>
              <a:gd name="T10" fmla="*/ 732687 w 3164111"/>
              <a:gd name="T11" fmla="*/ 0 h 2680752"/>
              <a:gd name="T12" fmla="*/ 406783 w 3164111"/>
              <a:gd name="T13" fmla="*/ 196 h 2680752"/>
              <a:gd name="T14" fmla="*/ 208503 w 3164111"/>
              <a:gd name="T15" fmla="*/ 1759 h 2680752"/>
              <a:gd name="T16" fmla="*/ 92323 w 3164111"/>
              <a:gd name="T17" fmla="*/ 4392 h 2680752"/>
              <a:gd name="T18" fmla="*/ 685 w 3164111"/>
              <a:gd name="T19" fmla="*/ 8843 h 26807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565 w 3161719"/>
              <a:gd name="connsiteY0" fmla="*/ 815578 h 2793510"/>
              <a:gd name="connsiteX1" fmla="*/ 19188 w 3161719"/>
              <a:gd name="connsiteY1" fmla="*/ 2793510 h 2793510"/>
              <a:gd name="connsiteX2" fmla="*/ 511239 w 3161719"/>
              <a:gd name="connsiteY2" fmla="*/ 2577799 h 2793510"/>
              <a:gd name="connsiteX3" fmla="*/ 1797688 w 3161719"/>
              <a:gd name="connsiteY3" fmla="*/ 2521728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815578 h 2793510"/>
              <a:gd name="connsiteX0" fmla="*/ 565 w 3161719"/>
              <a:gd name="connsiteY0" fmla="*/ 815578 h 2793510"/>
              <a:gd name="connsiteX1" fmla="*/ 19188 w 3161719"/>
              <a:gd name="connsiteY1" fmla="*/ 2793510 h 2793510"/>
              <a:gd name="connsiteX2" fmla="*/ 535684 w 3161719"/>
              <a:gd name="connsiteY2" fmla="*/ 2605989 h 2793510"/>
              <a:gd name="connsiteX3" fmla="*/ 1797688 w 3161719"/>
              <a:gd name="connsiteY3" fmla="*/ 2521728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815578 h 2793510"/>
              <a:gd name="connsiteX0" fmla="*/ 565 w 3161719"/>
              <a:gd name="connsiteY0" fmla="*/ 815578 h 2793510"/>
              <a:gd name="connsiteX1" fmla="*/ 19188 w 3161719"/>
              <a:gd name="connsiteY1" fmla="*/ 2793510 h 2793510"/>
              <a:gd name="connsiteX2" fmla="*/ 541795 w 3161719"/>
              <a:gd name="connsiteY2" fmla="*/ 2676463 h 2793510"/>
              <a:gd name="connsiteX3" fmla="*/ 1797688 w 3161719"/>
              <a:gd name="connsiteY3" fmla="*/ 2521728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815578 h 2793510"/>
              <a:gd name="connsiteX0" fmla="*/ 565 w 3161719"/>
              <a:gd name="connsiteY0" fmla="*/ 815578 h 2793510"/>
              <a:gd name="connsiteX1" fmla="*/ 19188 w 3161719"/>
              <a:gd name="connsiteY1" fmla="*/ 2793510 h 2793510"/>
              <a:gd name="connsiteX2" fmla="*/ 541795 w 3161719"/>
              <a:gd name="connsiteY2" fmla="*/ 2676463 h 2793510"/>
              <a:gd name="connsiteX3" fmla="*/ 1803799 w 3161719"/>
              <a:gd name="connsiteY3" fmla="*/ 2578107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815578 h 2793510"/>
              <a:gd name="connsiteX0" fmla="*/ 565 w 3161719"/>
              <a:gd name="connsiteY0" fmla="*/ 984714 h 2793510"/>
              <a:gd name="connsiteX1" fmla="*/ 19188 w 3161719"/>
              <a:gd name="connsiteY1" fmla="*/ 2793510 h 2793510"/>
              <a:gd name="connsiteX2" fmla="*/ 541795 w 3161719"/>
              <a:gd name="connsiteY2" fmla="*/ 2676463 h 2793510"/>
              <a:gd name="connsiteX3" fmla="*/ 1803799 w 3161719"/>
              <a:gd name="connsiteY3" fmla="*/ 2578107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984714 h 2793510"/>
              <a:gd name="connsiteX0" fmla="*/ 565 w 3161719"/>
              <a:gd name="connsiteY0" fmla="*/ 984714 h 2793510"/>
              <a:gd name="connsiteX1" fmla="*/ 19188 w 3161719"/>
              <a:gd name="connsiteY1" fmla="*/ 2793510 h 2793510"/>
              <a:gd name="connsiteX2" fmla="*/ 541795 w 3161719"/>
              <a:gd name="connsiteY2" fmla="*/ 2676463 h 2793510"/>
              <a:gd name="connsiteX3" fmla="*/ 1803799 w 3161719"/>
              <a:gd name="connsiteY3" fmla="*/ 2578107 h 2793510"/>
              <a:gd name="connsiteX4" fmla="*/ 3140713 w 3161719"/>
              <a:gd name="connsiteY4" fmla="*/ 2528122 h 2793510"/>
              <a:gd name="connsiteX5" fmla="*/ 3159114 w 3161719"/>
              <a:gd name="connsiteY5" fmla="*/ 0 h 2793510"/>
              <a:gd name="connsiteX6" fmla="*/ 1752856 w 3161719"/>
              <a:gd name="connsiteY6" fmla="*/ 18089 h 2793510"/>
              <a:gd name="connsiteX7" fmla="*/ 897288 w 3161719"/>
              <a:gd name="connsiteY7" fmla="*/ 162184 h 2793510"/>
              <a:gd name="connsiteX8" fmla="*/ 395975 w 3161719"/>
              <a:gd name="connsiteY8" fmla="*/ 405060 h 2793510"/>
              <a:gd name="connsiteX9" fmla="*/ 565 w 3161719"/>
              <a:gd name="connsiteY9" fmla="*/ 984714 h 2793510"/>
              <a:gd name="connsiteX0" fmla="*/ 565 w 3189365"/>
              <a:gd name="connsiteY0" fmla="*/ 984714 h 2793510"/>
              <a:gd name="connsiteX1" fmla="*/ 19188 w 3189365"/>
              <a:gd name="connsiteY1" fmla="*/ 2793510 h 2793510"/>
              <a:gd name="connsiteX2" fmla="*/ 541795 w 3189365"/>
              <a:gd name="connsiteY2" fmla="*/ 2676463 h 2793510"/>
              <a:gd name="connsiteX3" fmla="*/ 1803799 w 3189365"/>
              <a:gd name="connsiteY3" fmla="*/ 2578107 h 2793510"/>
              <a:gd name="connsiteX4" fmla="*/ 3184155 w 3189365"/>
              <a:gd name="connsiteY4" fmla="*/ 2471742 h 2793510"/>
              <a:gd name="connsiteX5" fmla="*/ 3159114 w 3189365"/>
              <a:gd name="connsiteY5" fmla="*/ 0 h 2793510"/>
              <a:gd name="connsiteX6" fmla="*/ 1752856 w 3189365"/>
              <a:gd name="connsiteY6" fmla="*/ 18089 h 2793510"/>
              <a:gd name="connsiteX7" fmla="*/ 897288 w 3189365"/>
              <a:gd name="connsiteY7" fmla="*/ 162184 h 2793510"/>
              <a:gd name="connsiteX8" fmla="*/ 395975 w 3189365"/>
              <a:gd name="connsiteY8" fmla="*/ 405060 h 2793510"/>
              <a:gd name="connsiteX9" fmla="*/ 565 w 3189365"/>
              <a:gd name="connsiteY9" fmla="*/ 984714 h 2793510"/>
              <a:gd name="connsiteX0" fmla="*/ 565 w 3189365"/>
              <a:gd name="connsiteY0" fmla="*/ 984714 h 2793510"/>
              <a:gd name="connsiteX1" fmla="*/ 19188 w 3189365"/>
              <a:gd name="connsiteY1" fmla="*/ 2793510 h 2793510"/>
              <a:gd name="connsiteX2" fmla="*/ 541795 w 3189365"/>
              <a:gd name="connsiteY2" fmla="*/ 2676463 h 2793510"/>
              <a:gd name="connsiteX3" fmla="*/ 1803799 w 3189365"/>
              <a:gd name="connsiteY3" fmla="*/ 2578107 h 2793510"/>
              <a:gd name="connsiteX4" fmla="*/ 3184155 w 3189365"/>
              <a:gd name="connsiteY4" fmla="*/ 2570405 h 2793510"/>
              <a:gd name="connsiteX5" fmla="*/ 3159114 w 3189365"/>
              <a:gd name="connsiteY5" fmla="*/ 0 h 2793510"/>
              <a:gd name="connsiteX6" fmla="*/ 1752856 w 3189365"/>
              <a:gd name="connsiteY6" fmla="*/ 18089 h 2793510"/>
              <a:gd name="connsiteX7" fmla="*/ 897288 w 3189365"/>
              <a:gd name="connsiteY7" fmla="*/ 162184 h 2793510"/>
              <a:gd name="connsiteX8" fmla="*/ 395975 w 3189365"/>
              <a:gd name="connsiteY8" fmla="*/ 405060 h 2793510"/>
              <a:gd name="connsiteX9" fmla="*/ 565 w 3189365"/>
              <a:gd name="connsiteY9" fmla="*/ 984714 h 2793510"/>
              <a:gd name="connsiteX0" fmla="*/ 565 w 3185164"/>
              <a:gd name="connsiteY0" fmla="*/ 984714 h 2793510"/>
              <a:gd name="connsiteX1" fmla="*/ 19188 w 3185164"/>
              <a:gd name="connsiteY1" fmla="*/ 2793510 h 2793510"/>
              <a:gd name="connsiteX2" fmla="*/ 541795 w 3185164"/>
              <a:gd name="connsiteY2" fmla="*/ 2676463 h 2793510"/>
              <a:gd name="connsiteX3" fmla="*/ 1803799 w 3185164"/>
              <a:gd name="connsiteY3" fmla="*/ 2578107 h 2793510"/>
              <a:gd name="connsiteX4" fmla="*/ 3184155 w 3185164"/>
              <a:gd name="connsiteY4" fmla="*/ 2570405 h 2793510"/>
              <a:gd name="connsiteX5" fmla="*/ 3159114 w 3185164"/>
              <a:gd name="connsiteY5" fmla="*/ 0 h 2793510"/>
              <a:gd name="connsiteX6" fmla="*/ 1752856 w 3185164"/>
              <a:gd name="connsiteY6" fmla="*/ 18089 h 2793510"/>
              <a:gd name="connsiteX7" fmla="*/ 897288 w 3185164"/>
              <a:gd name="connsiteY7" fmla="*/ 162184 h 2793510"/>
              <a:gd name="connsiteX8" fmla="*/ 395975 w 3185164"/>
              <a:gd name="connsiteY8" fmla="*/ 405060 h 2793510"/>
              <a:gd name="connsiteX9" fmla="*/ 565 w 3185164"/>
              <a:gd name="connsiteY9" fmla="*/ 984714 h 279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5164" h="2793510">
                <a:moveTo>
                  <a:pt x="565" y="984714"/>
                </a:moveTo>
                <a:cubicBezTo>
                  <a:pt x="-3428" y="1496833"/>
                  <a:pt x="14913" y="2282297"/>
                  <a:pt x="19188" y="2793510"/>
                </a:cubicBezTo>
                <a:cubicBezTo>
                  <a:pt x="277780" y="2697618"/>
                  <a:pt x="244360" y="2712363"/>
                  <a:pt x="541795" y="2676463"/>
                </a:cubicBezTo>
                <a:cubicBezTo>
                  <a:pt x="839230" y="2640563"/>
                  <a:pt x="1352164" y="2584363"/>
                  <a:pt x="1803799" y="2578107"/>
                </a:cubicBezTo>
                <a:lnTo>
                  <a:pt x="3184155" y="2570405"/>
                </a:lnTo>
                <a:cubicBezTo>
                  <a:pt x="3190402" y="1135234"/>
                  <a:pt x="3165879" y="1864433"/>
                  <a:pt x="3159114" y="0"/>
                </a:cubicBezTo>
                <a:lnTo>
                  <a:pt x="1752856" y="18089"/>
                </a:lnTo>
                <a:cubicBezTo>
                  <a:pt x="1375885" y="45120"/>
                  <a:pt x="1315377" y="119029"/>
                  <a:pt x="897288" y="162184"/>
                </a:cubicBezTo>
                <a:cubicBezTo>
                  <a:pt x="606199" y="210419"/>
                  <a:pt x="545429" y="267972"/>
                  <a:pt x="395975" y="405060"/>
                </a:cubicBezTo>
                <a:cubicBezTo>
                  <a:pt x="246521" y="542148"/>
                  <a:pt x="124855" y="742028"/>
                  <a:pt x="565" y="984714"/>
                </a:cubicBezTo>
                <a:close/>
              </a:path>
            </a:pathLst>
          </a:custGeom>
          <a:solidFill>
            <a:srgbClr val="0500CC">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36" name="Freeform: Shape 21">
            <a:extLst>
              <a:ext uri="{FF2B5EF4-FFF2-40B4-BE49-F238E27FC236}">
                <a16:creationId xmlns:a16="http://schemas.microsoft.com/office/drawing/2014/main" id="{34A202AD-6FF8-A53D-A906-1472DCA85006}"/>
              </a:ext>
            </a:extLst>
          </p:cNvPr>
          <p:cNvSpPr>
            <a:spLocks/>
          </p:cNvSpPr>
          <p:nvPr/>
        </p:nvSpPr>
        <p:spPr bwMode="auto">
          <a:xfrm>
            <a:off x="6965632" y="3591592"/>
            <a:ext cx="3111771" cy="579423"/>
          </a:xfrm>
          <a:custGeom>
            <a:avLst/>
            <a:gdLst>
              <a:gd name="T0" fmla="*/ 1290 w 3203886"/>
              <a:gd name="T1" fmla="*/ 350 h 2252193"/>
              <a:gd name="T2" fmla="*/ 723 w 3203886"/>
              <a:gd name="T3" fmla="*/ 3094 h 2252193"/>
              <a:gd name="T4" fmla="*/ 181597 w 3203886"/>
              <a:gd name="T5" fmla="*/ 1676 h 2252193"/>
              <a:gd name="T6" fmla="*/ 437229 w 3203886"/>
              <a:gd name="T7" fmla="*/ 1211 h 2252193"/>
              <a:gd name="T8" fmla="*/ 764691 w 3203886"/>
              <a:gd name="T9" fmla="*/ 1068 h 2252193"/>
              <a:gd name="T10" fmla="*/ 761966 w 3203886"/>
              <a:gd name="T11" fmla="*/ 187 h 2252193"/>
              <a:gd name="T12" fmla="*/ 480319 w 3203886"/>
              <a:gd name="T13" fmla="*/ 79 h 2252193"/>
              <a:gd name="T14" fmla="*/ 241055 w 3203886"/>
              <a:gd name="T15" fmla="*/ 59 h 2252193"/>
              <a:gd name="T16" fmla="*/ 129217 w 3203886"/>
              <a:gd name="T17" fmla="*/ 49 h 2252193"/>
              <a:gd name="T18" fmla="*/ 1290 w 3203886"/>
              <a:gd name="T19" fmla="*/ 350 h 2252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3886" h="2252193">
                <a:moveTo>
                  <a:pt x="5405" y="254531"/>
                </a:moveTo>
                <a:cubicBezTo>
                  <a:pt x="1024" y="1127518"/>
                  <a:pt x="-2939" y="1314722"/>
                  <a:pt x="3027" y="2252193"/>
                </a:cubicBezTo>
                <a:cubicBezTo>
                  <a:pt x="203436" y="1556547"/>
                  <a:pt x="455846" y="1448643"/>
                  <a:pt x="760524" y="1220191"/>
                </a:cubicBezTo>
                <a:cubicBezTo>
                  <a:pt x="1065202" y="991739"/>
                  <a:pt x="1366714" y="969547"/>
                  <a:pt x="1831097" y="881483"/>
                </a:cubicBezTo>
                <a:lnTo>
                  <a:pt x="3202496" y="777392"/>
                </a:lnTo>
                <a:cubicBezTo>
                  <a:pt x="3207981" y="371052"/>
                  <a:pt x="3195792" y="645730"/>
                  <a:pt x="3191083" y="136393"/>
                </a:cubicBezTo>
                <a:cubicBezTo>
                  <a:pt x="2774736" y="134272"/>
                  <a:pt x="2375148" y="72776"/>
                  <a:pt x="2011556" y="57183"/>
                </a:cubicBezTo>
                <a:cubicBezTo>
                  <a:pt x="1647964" y="41590"/>
                  <a:pt x="1458097" y="70798"/>
                  <a:pt x="1009528" y="42833"/>
                </a:cubicBezTo>
                <a:cubicBezTo>
                  <a:pt x="566039" y="-25772"/>
                  <a:pt x="708509" y="441"/>
                  <a:pt x="541155" y="35724"/>
                </a:cubicBezTo>
                <a:cubicBezTo>
                  <a:pt x="373801" y="71007"/>
                  <a:pt x="282224" y="91454"/>
                  <a:pt x="5405" y="254531"/>
                </a:cubicBezTo>
                <a:close/>
              </a:path>
            </a:pathLst>
          </a:custGeom>
          <a:solidFill>
            <a:srgbClr val="FFC000">
              <a:alpha val="27058"/>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37" name="TextBox 36">
            <a:extLst>
              <a:ext uri="{FF2B5EF4-FFF2-40B4-BE49-F238E27FC236}">
                <a16:creationId xmlns:a16="http://schemas.microsoft.com/office/drawing/2014/main" id="{B63DD27A-0365-B7CA-7136-F19F26BBE783}"/>
              </a:ext>
            </a:extLst>
          </p:cNvPr>
          <p:cNvSpPr txBox="1"/>
          <p:nvPr/>
        </p:nvSpPr>
        <p:spPr>
          <a:xfrm>
            <a:off x="7990447" y="4161726"/>
            <a:ext cx="1541463" cy="254000"/>
          </a:xfrm>
          <a:prstGeom prst="rect">
            <a:avLst/>
          </a:prstGeom>
          <a:noFill/>
        </p:spPr>
        <p:txBody>
          <a:bodyPr>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Model uncertainty</a:t>
            </a:r>
          </a:p>
        </p:txBody>
      </p:sp>
      <p:sp>
        <p:nvSpPr>
          <p:cNvPr id="38" name="TextBox 37">
            <a:extLst>
              <a:ext uri="{FF2B5EF4-FFF2-40B4-BE49-F238E27FC236}">
                <a16:creationId xmlns:a16="http://schemas.microsoft.com/office/drawing/2014/main" id="{30CD24A3-9E27-103C-5930-AD6BFCE553CD}"/>
              </a:ext>
            </a:extLst>
          </p:cNvPr>
          <p:cNvSpPr txBox="1"/>
          <p:nvPr/>
        </p:nvSpPr>
        <p:spPr>
          <a:xfrm>
            <a:off x="8439103" y="5040013"/>
            <a:ext cx="1638300" cy="254000"/>
          </a:xfrm>
          <a:prstGeom prst="rect">
            <a:avLst/>
          </a:prstGeom>
          <a:noFill/>
        </p:spPr>
        <p:txBody>
          <a:bodyPr>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Variability of </a:t>
            </a:r>
            <a:r>
              <a:rPr lang="en-GB" sz="1050" i="1" dirty="0" err="1">
                <a:solidFill>
                  <a:srgbClr val="000000"/>
                </a:solidFill>
                <a:latin typeface="Calibri" panose="020F0502020204030204" pitchFamily="34" charset="0"/>
              </a:rPr>
              <a:t>f</a:t>
            </a:r>
            <a:r>
              <a:rPr lang="en-GB" sz="1050" i="1" baseline="-25000" dirty="0" err="1">
                <a:solidFill>
                  <a:srgbClr val="000000"/>
                </a:solidFill>
                <a:latin typeface="Calibri" panose="020F0502020204030204" pitchFamily="34" charset="0"/>
              </a:rPr>
              <a:t>c,cyl</a:t>
            </a:r>
            <a:r>
              <a:rPr lang="en-GB" sz="1050" dirty="0">
                <a:solidFill>
                  <a:srgbClr val="000000"/>
                </a:solidFill>
                <a:latin typeface="Calibri" panose="020F0502020204030204" pitchFamily="34" charset="0"/>
              </a:rPr>
              <a:t> and </a:t>
            </a:r>
            <a:r>
              <a:rPr lang="en-GB" sz="1050" i="1" dirty="0" err="1">
                <a:solidFill>
                  <a:srgbClr val="000000"/>
                </a:solidFill>
                <a:latin typeface="Calibri" panose="020F0502020204030204" pitchFamily="34" charset="0"/>
              </a:rPr>
              <a:t>D</a:t>
            </a:r>
            <a:r>
              <a:rPr lang="en-GB" sz="1050" i="1" baseline="-25000" dirty="0" err="1">
                <a:solidFill>
                  <a:srgbClr val="000000"/>
                </a:solidFill>
                <a:latin typeface="Calibri" panose="020F0502020204030204" pitchFamily="34" charset="0"/>
              </a:rPr>
              <a:t>max</a:t>
            </a:r>
            <a:endParaRPr lang="en-GB" sz="1050" i="1" baseline="-25000" dirty="0">
              <a:solidFill>
                <a:srgbClr val="000000"/>
              </a:solidFill>
              <a:latin typeface="Calibri" panose="020F0502020204030204" pitchFamily="34" charset="0"/>
            </a:endParaRPr>
          </a:p>
        </p:txBody>
      </p:sp>
      <p:sp>
        <p:nvSpPr>
          <p:cNvPr id="39" name="TextBox 38">
            <a:extLst>
              <a:ext uri="{FF2B5EF4-FFF2-40B4-BE49-F238E27FC236}">
                <a16:creationId xmlns:a16="http://schemas.microsoft.com/office/drawing/2014/main" id="{65E4608A-83B5-9D8E-4848-938E3A22CD11}"/>
              </a:ext>
            </a:extLst>
          </p:cNvPr>
          <p:cNvSpPr txBox="1"/>
          <p:nvPr/>
        </p:nvSpPr>
        <p:spPr>
          <a:xfrm>
            <a:off x="8793115" y="3083803"/>
            <a:ext cx="1187450" cy="414338"/>
          </a:xfrm>
          <a:prstGeom prst="rect">
            <a:avLst/>
          </a:prstGeom>
          <a:noFill/>
        </p:spPr>
        <p:txBody>
          <a:bodyPr>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Variability of effective depth</a:t>
            </a:r>
          </a:p>
        </p:txBody>
      </p:sp>
      <p:sp>
        <p:nvSpPr>
          <p:cNvPr id="40" name="Freeform: Shape 25">
            <a:extLst>
              <a:ext uri="{FF2B5EF4-FFF2-40B4-BE49-F238E27FC236}">
                <a16:creationId xmlns:a16="http://schemas.microsoft.com/office/drawing/2014/main" id="{5F8FDE24-146A-76BE-1D08-9F3ADA102363}"/>
              </a:ext>
            </a:extLst>
          </p:cNvPr>
          <p:cNvSpPr>
            <a:spLocks/>
          </p:cNvSpPr>
          <p:nvPr/>
        </p:nvSpPr>
        <p:spPr bwMode="auto">
          <a:xfrm>
            <a:off x="6965632" y="4813614"/>
            <a:ext cx="3116121" cy="274637"/>
          </a:xfrm>
          <a:custGeom>
            <a:avLst/>
            <a:gdLst>
              <a:gd name="T0" fmla="*/ 516 w 3147693"/>
              <a:gd name="T1" fmla="*/ 221972 h 231601"/>
              <a:gd name="T2" fmla="*/ 5483 w 3147693"/>
              <a:gd name="T3" fmla="*/ 402447 h 231601"/>
              <a:gd name="T4" fmla="*/ 194944 w 3147693"/>
              <a:gd name="T5" fmla="*/ 335296 h 231601"/>
              <a:gd name="T6" fmla="*/ 428899 w 3147693"/>
              <a:gd name="T7" fmla="*/ 314089 h 231601"/>
              <a:gd name="T8" fmla="*/ 773821 w 3147693"/>
              <a:gd name="T9" fmla="*/ 317980 h 231601"/>
              <a:gd name="T10" fmla="*/ 775238 w 3147693"/>
              <a:gd name="T11" fmla="*/ 94858 h 231601"/>
              <a:gd name="T12" fmla="*/ 466653 w 3147693"/>
              <a:gd name="T13" fmla="*/ 106711 h 231601"/>
              <a:gd name="T14" fmla="*/ 247396 w 3147693"/>
              <a:gd name="T15" fmla="*/ 129008 h 231601"/>
              <a:gd name="T16" fmla="*/ 83836 w 3147693"/>
              <a:gd name="T17" fmla="*/ 181715 h 231601"/>
              <a:gd name="T18" fmla="*/ 516 w 3147693"/>
              <a:gd name="T19" fmla="*/ 221972 h 2316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47693" h="231601">
                <a:moveTo>
                  <a:pt x="2094" y="127741"/>
                </a:moveTo>
                <a:cubicBezTo>
                  <a:pt x="-7355" y="230172"/>
                  <a:pt x="17989" y="-279612"/>
                  <a:pt x="22264" y="231601"/>
                </a:cubicBezTo>
                <a:cubicBezTo>
                  <a:pt x="386630" y="200640"/>
                  <a:pt x="505000" y="201432"/>
                  <a:pt x="791531" y="192957"/>
                </a:cubicBezTo>
                <a:cubicBezTo>
                  <a:pt x="1078062" y="184482"/>
                  <a:pt x="1424812" y="184820"/>
                  <a:pt x="1741453" y="180752"/>
                </a:cubicBezTo>
                <a:lnTo>
                  <a:pt x="3141936" y="182992"/>
                </a:lnTo>
                <a:cubicBezTo>
                  <a:pt x="3144621" y="88026"/>
                  <a:pt x="3147041" y="182468"/>
                  <a:pt x="3147693" y="54589"/>
                </a:cubicBezTo>
                <a:lnTo>
                  <a:pt x="1894742" y="61410"/>
                </a:lnTo>
                <a:lnTo>
                  <a:pt x="1004501" y="74242"/>
                </a:lnTo>
                <a:lnTo>
                  <a:pt x="340398" y="104574"/>
                </a:lnTo>
                <a:cubicBezTo>
                  <a:pt x="200468" y="109540"/>
                  <a:pt x="360518" y="79258"/>
                  <a:pt x="2094" y="127741"/>
                </a:cubicBezTo>
                <a:close/>
              </a:path>
            </a:pathLst>
          </a:custGeom>
          <a:solidFill>
            <a:srgbClr val="834D68">
              <a:alpha val="41960"/>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41" name="TextBox 40">
            <a:extLst>
              <a:ext uri="{FF2B5EF4-FFF2-40B4-BE49-F238E27FC236}">
                <a16:creationId xmlns:a16="http://schemas.microsoft.com/office/drawing/2014/main" id="{F9E420D9-B646-5C08-A6B9-5EFEE6FB3446}"/>
              </a:ext>
            </a:extLst>
          </p:cNvPr>
          <p:cNvSpPr txBox="1"/>
          <p:nvPr/>
        </p:nvSpPr>
        <p:spPr>
          <a:xfrm>
            <a:off x="7339759" y="4659934"/>
            <a:ext cx="2198688" cy="254000"/>
          </a:xfrm>
          <a:prstGeom prst="rect">
            <a:avLst/>
          </a:prstGeom>
          <a:noFill/>
        </p:spPr>
        <p:txBody>
          <a:bodyPr>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Actual in-situ concrete strength (</a:t>
            </a:r>
            <a:r>
              <a:rPr lang="en-GB" sz="1050" i="1" dirty="0">
                <a:solidFill>
                  <a:srgbClr val="000000"/>
                </a:solidFill>
                <a:latin typeface="Symbol" panose="05050102010706020507" pitchFamily="18" charset="2"/>
              </a:rPr>
              <a:t>h</a:t>
            </a:r>
            <a:r>
              <a:rPr lang="en-GB" sz="1050" i="1" baseline="-25000" dirty="0">
                <a:solidFill>
                  <a:srgbClr val="000000"/>
                </a:solidFill>
                <a:latin typeface="Calibri" panose="020F0502020204030204" pitchFamily="34" charset="0"/>
              </a:rPr>
              <a:t>is</a:t>
            </a:r>
            <a:r>
              <a:rPr lang="en-GB" sz="1050" dirty="0">
                <a:solidFill>
                  <a:srgbClr val="000000"/>
                </a:solidFill>
                <a:latin typeface="Calibri" panose="020F0502020204030204" pitchFamily="34" charset="0"/>
              </a:rPr>
              <a:t>)</a:t>
            </a:r>
          </a:p>
        </p:txBody>
      </p:sp>
      <p:cxnSp>
        <p:nvCxnSpPr>
          <p:cNvPr id="42" name="Straight Arrow Connector 27">
            <a:extLst>
              <a:ext uri="{FF2B5EF4-FFF2-40B4-BE49-F238E27FC236}">
                <a16:creationId xmlns:a16="http://schemas.microsoft.com/office/drawing/2014/main" id="{6C76842E-C38D-0063-53DA-2E67305047CE}"/>
              </a:ext>
            </a:extLst>
          </p:cNvPr>
          <p:cNvCxnSpPr>
            <a:cxnSpLocks/>
          </p:cNvCxnSpPr>
          <p:nvPr/>
        </p:nvCxnSpPr>
        <p:spPr bwMode="auto">
          <a:xfrm flipH="1">
            <a:off x="8519341" y="3367590"/>
            <a:ext cx="239712" cy="295275"/>
          </a:xfrm>
          <a:prstGeom prst="straightConnector1">
            <a:avLst/>
          </a:prstGeom>
          <a:noFill/>
          <a:ln w="15875" algn="ctr">
            <a:solidFill>
              <a:srgbClr val="00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Freeform: Shape 28">
            <a:extLst>
              <a:ext uri="{FF2B5EF4-FFF2-40B4-BE49-F238E27FC236}">
                <a16:creationId xmlns:a16="http://schemas.microsoft.com/office/drawing/2014/main" id="{60B94799-F3AF-BA50-ADC2-77FEB838AA10}"/>
              </a:ext>
            </a:extLst>
          </p:cNvPr>
          <p:cNvSpPr>
            <a:spLocks/>
          </p:cNvSpPr>
          <p:nvPr/>
        </p:nvSpPr>
        <p:spPr bwMode="auto">
          <a:xfrm>
            <a:off x="6961281" y="2890252"/>
            <a:ext cx="3116121" cy="756949"/>
          </a:xfrm>
          <a:custGeom>
            <a:avLst/>
            <a:gdLst>
              <a:gd name="T0" fmla="*/ 850 w 3219684"/>
              <a:gd name="T1" fmla="*/ 0 h 2140639"/>
              <a:gd name="T2" fmla="*/ 314 w 3219684"/>
              <a:gd name="T3" fmla="*/ 5466 h 2140639"/>
              <a:gd name="T4" fmla="*/ 172538 w 3219684"/>
              <a:gd name="T5" fmla="*/ 5094 h 2140639"/>
              <a:gd name="T6" fmla="*/ 429823 w 3219684"/>
              <a:gd name="T7" fmla="*/ 5028 h 2140639"/>
              <a:gd name="T8" fmla="*/ 726138 w 3219684"/>
              <a:gd name="T9" fmla="*/ 5498 h 2140639"/>
              <a:gd name="T10" fmla="*/ 723563 w 3219684"/>
              <a:gd name="T11" fmla="*/ 4924 h 2140639"/>
              <a:gd name="T12" fmla="*/ 431206 w 3219684"/>
              <a:gd name="T13" fmla="*/ 4787 h 2140639"/>
              <a:gd name="T14" fmla="*/ 235275 w 3219684"/>
              <a:gd name="T15" fmla="*/ 4215 h 2140639"/>
              <a:gd name="T16" fmla="*/ 83709 w 3219684"/>
              <a:gd name="T17" fmla="*/ 2856 h 2140639"/>
              <a:gd name="T18" fmla="*/ 850 w 3219684"/>
              <a:gd name="T19" fmla="*/ 0 h 2140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42758 w 3219684"/>
              <a:gd name="connsiteY7" fmla="*/ 1640918 h 2140639"/>
              <a:gd name="connsiteX8" fmla="*/ 364704 w 3219684"/>
              <a:gd name="connsiteY8" fmla="*/ 1249861 h 2140639"/>
              <a:gd name="connsiteX9" fmla="*/ 3770 w 3219684"/>
              <a:gd name="connsiteY9" fmla="*/ 0 h 2140639"/>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30161 w 3219684"/>
              <a:gd name="connsiteY7" fmla="*/ 1778832 h 2140639"/>
              <a:gd name="connsiteX8" fmla="*/ 364704 w 3219684"/>
              <a:gd name="connsiteY8" fmla="*/ 1249861 h 2140639"/>
              <a:gd name="connsiteX9" fmla="*/ 3770 w 3219684"/>
              <a:gd name="connsiteY9" fmla="*/ 0 h 2140639"/>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30161 w 3219684"/>
              <a:gd name="connsiteY7" fmla="*/ 1778832 h 2140639"/>
              <a:gd name="connsiteX8" fmla="*/ 364704 w 3219684"/>
              <a:gd name="connsiteY8" fmla="*/ 1249861 h 2140639"/>
              <a:gd name="connsiteX9" fmla="*/ 3770 w 3219684"/>
              <a:gd name="connsiteY9" fmla="*/ 0 h 2140639"/>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36459 w 3219684"/>
              <a:gd name="connsiteY7" fmla="*/ 1709875 h 2140639"/>
              <a:gd name="connsiteX8" fmla="*/ 364704 w 3219684"/>
              <a:gd name="connsiteY8" fmla="*/ 1249861 h 2140639"/>
              <a:gd name="connsiteX9" fmla="*/ 3770 w 3219684"/>
              <a:gd name="connsiteY9" fmla="*/ 0 h 2140639"/>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36459 w 3219684"/>
              <a:gd name="connsiteY7" fmla="*/ 1709875 h 2140639"/>
              <a:gd name="connsiteX8" fmla="*/ 364704 w 3219684"/>
              <a:gd name="connsiteY8" fmla="*/ 1249861 h 2140639"/>
              <a:gd name="connsiteX9" fmla="*/ 3770 w 3219684"/>
              <a:gd name="connsiteY9" fmla="*/ 0 h 2140639"/>
              <a:gd name="connsiteX0" fmla="*/ 3770 w 3219684"/>
              <a:gd name="connsiteY0" fmla="*/ 0 h 2140639"/>
              <a:gd name="connsiteX1" fmla="*/ 1392 w 3219684"/>
              <a:gd name="connsiteY1" fmla="*/ 2128127 h 2140639"/>
              <a:gd name="connsiteX2" fmla="*/ 764700 w 3219684"/>
              <a:gd name="connsiteY2" fmla="*/ 1983294 h 2140639"/>
              <a:gd name="connsiteX3" fmla="*/ 1905004 w 3219684"/>
              <a:gd name="connsiteY3" fmla="*/ 1957704 h 2140639"/>
              <a:gd name="connsiteX4" fmla="*/ 3218294 w 3219684"/>
              <a:gd name="connsiteY4" fmla="*/ 2140639 h 2140639"/>
              <a:gd name="connsiteX5" fmla="*/ 3206881 w 3219684"/>
              <a:gd name="connsiteY5" fmla="*/ 1917131 h 2140639"/>
              <a:gd name="connsiteX6" fmla="*/ 1911135 w 3219684"/>
              <a:gd name="connsiteY6" fmla="*/ 1864015 h 2140639"/>
              <a:gd name="connsiteX7" fmla="*/ 1036459 w 3219684"/>
              <a:gd name="connsiteY7" fmla="*/ 1709875 h 2140639"/>
              <a:gd name="connsiteX8" fmla="*/ 364704 w 3219684"/>
              <a:gd name="connsiteY8" fmla="*/ 1249861 h 2140639"/>
              <a:gd name="connsiteX9" fmla="*/ 3770 w 3219684"/>
              <a:gd name="connsiteY9" fmla="*/ 0 h 21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684" h="2140639">
                <a:moveTo>
                  <a:pt x="3770" y="0"/>
                </a:moveTo>
                <a:cubicBezTo>
                  <a:pt x="11011" y="1577504"/>
                  <a:pt x="-4574" y="1190656"/>
                  <a:pt x="1392" y="2128127"/>
                </a:cubicBezTo>
                <a:cubicBezTo>
                  <a:pt x="318020" y="2006532"/>
                  <a:pt x="447431" y="2011698"/>
                  <a:pt x="764700" y="1983294"/>
                </a:cubicBezTo>
                <a:cubicBezTo>
                  <a:pt x="1081969" y="1954890"/>
                  <a:pt x="1440621" y="2045768"/>
                  <a:pt x="1905004" y="1957704"/>
                </a:cubicBezTo>
                <a:lnTo>
                  <a:pt x="3218294" y="2140639"/>
                </a:lnTo>
                <a:cubicBezTo>
                  <a:pt x="3223779" y="1734299"/>
                  <a:pt x="3211590" y="2426468"/>
                  <a:pt x="3206881" y="1917131"/>
                </a:cubicBezTo>
                <a:cubicBezTo>
                  <a:pt x="2790534" y="1915010"/>
                  <a:pt x="2272872" y="1898558"/>
                  <a:pt x="1911135" y="1864015"/>
                </a:cubicBezTo>
                <a:cubicBezTo>
                  <a:pt x="1549398" y="1829472"/>
                  <a:pt x="1418712" y="1817056"/>
                  <a:pt x="1036459" y="1709875"/>
                </a:cubicBezTo>
                <a:cubicBezTo>
                  <a:pt x="757585" y="1588614"/>
                  <a:pt x="536819" y="1534840"/>
                  <a:pt x="364704" y="1249861"/>
                </a:cubicBezTo>
                <a:cubicBezTo>
                  <a:pt x="192589" y="964882"/>
                  <a:pt x="286399" y="958930"/>
                  <a:pt x="3770" y="0"/>
                </a:cubicBezTo>
                <a:close/>
              </a:path>
            </a:pathLst>
          </a:custGeom>
          <a:solidFill>
            <a:srgbClr val="EB7B15">
              <a:alpha val="26666"/>
            </a:srgbClr>
          </a:solidFill>
          <a:ln>
            <a:noFill/>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Lst>
        </p:spPr>
        <p:txBody>
          <a:bodyPr wrap="square" lIns="68580" tIns="34290" rIns="68580" bIns="34290">
            <a:spAutoFit/>
          </a:bodyPr>
          <a:lstStyle/>
          <a:p>
            <a:pPr eaLnBrk="0" fontAlgn="base" hangingPunct="0">
              <a:spcBef>
                <a:spcPct val="0"/>
              </a:spcBef>
              <a:spcAft>
                <a:spcPct val="0"/>
              </a:spcAft>
            </a:pPr>
            <a:endParaRPr lang="fr-CH" sz="1600">
              <a:solidFill>
                <a:srgbClr val="000000"/>
              </a:solidFill>
              <a:latin typeface="Calibri" panose="020F0502020204030204" pitchFamily="34" charset="0"/>
            </a:endParaRPr>
          </a:p>
        </p:txBody>
      </p:sp>
      <p:sp>
        <p:nvSpPr>
          <p:cNvPr id="44" name="TextBox 43">
            <a:extLst>
              <a:ext uri="{FF2B5EF4-FFF2-40B4-BE49-F238E27FC236}">
                <a16:creationId xmlns:a16="http://schemas.microsoft.com/office/drawing/2014/main" id="{88601A48-4768-428C-8E6C-38B1D1C77DBF}"/>
              </a:ext>
            </a:extLst>
          </p:cNvPr>
          <p:cNvSpPr txBox="1"/>
          <p:nvPr/>
        </p:nvSpPr>
        <p:spPr>
          <a:xfrm>
            <a:off x="7435828" y="2843776"/>
            <a:ext cx="1787525" cy="254000"/>
          </a:xfrm>
          <a:prstGeom prst="rect">
            <a:avLst/>
          </a:prstGeom>
          <a:noFill/>
        </p:spPr>
        <p:txBody>
          <a:bodyPr>
            <a:spAutoFit/>
          </a:bodyPr>
          <a:lstStyle/>
          <a:p>
            <a:pPr defTabSz="685800" eaLnBrk="0" fontAlgn="base" hangingPunct="0">
              <a:spcBef>
                <a:spcPct val="0"/>
              </a:spcBef>
              <a:spcAft>
                <a:spcPct val="0"/>
              </a:spcAft>
              <a:buFont typeface="Monotype Sorts" pitchFamily="2" charset="2"/>
              <a:buNone/>
              <a:defRPr/>
            </a:pPr>
            <a:r>
              <a:rPr lang="en-GB" sz="1050" dirty="0">
                <a:solidFill>
                  <a:srgbClr val="000000"/>
                </a:solidFill>
                <a:latin typeface="Calibri" panose="020F0502020204030204" pitchFamily="34" charset="0"/>
              </a:rPr>
              <a:t>Position of 1</a:t>
            </a:r>
            <a:r>
              <a:rPr lang="en-GB" sz="1050" baseline="30000" dirty="0">
                <a:solidFill>
                  <a:srgbClr val="000000"/>
                </a:solidFill>
                <a:latin typeface="Calibri" panose="020F0502020204030204" pitchFamily="34" charset="0"/>
              </a:rPr>
              <a:t>st</a:t>
            </a:r>
            <a:r>
              <a:rPr lang="en-GB" sz="1050" dirty="0">
                <a:solidFill>
                  <a:srgbClr val="000000"/>
                </a:solidFill>
                <a:latin typeface="Calibri" panose="020F0502020204030204" pitchFamily="34" charset="0"/>
              </a:rPr>
              <a:t> stud</a:t>
            </a:r>
          </a:p>
        </p:txBody>
      </p:sp>
      <p:cxnSp>
        <p:nvCxnSpPr>
          <p:cNvPr id="45" name="Straight Arrow Connector 34">
            <a:extLst>
              <a:ext uri="{FF2B5EF4-FFF2-40B4-BE49-F238E27FC236}">
                <a16:creationId xmlns:a16="http://schemas.microsoft.com/office/drawing/2014/main" id="{55AE65AF-0907-5926-F72F-4F267EF062FD}"/>
              </a:ext>
            </a:extLst>
          </p:cNvPr>
          <p:cNvCxnSpPr>
            <a:cxnSpLocks/>
          </p:cNvCxnSpPr>
          <p:nvPr/>
        </p:nvCxnSpPr>
        <p:spPr bwMode="auto">
          <a:xfrm flipH="1">
            <a:off x="7184120" y="2984435"/>
            <a:ext cx="280988" cy="342900"/>
          </a:xfrm>
          <a:prstGeom prst="straightConnector1">
            <a:avLst/>
          </a:prstGeom>
          <a:noFill/>
          <a:ln w="15875" algn="ctr">
            <a:solidFill>
              <a:srgbClr val="00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38">
            <a:extLst>
              <a:ext uri="{FF2B5EF4-FFF2-40B4-BE49-F238E27FC236}">
                <a16:creationId xmlns:a16="http://schemas.microsoft.com/office/drawing/2014/main" id="{7E677F5B-EAB0-7763-7EB6-C4CF7FFF7548}"/>
              </a:ext>
            </a:extLst>
          </p:cNvPr>
          <p:cNvSpPr>
            <a:spLocks noChangeArrowheads="1"/>
          </p:cNvSpPr>
          <p:nvPr/>
        </p:nvSpPr>
        <p:spPr bwMode="auto">
          <a:xfrm>
            <a:off x="210447" y="888750"/>
            <a:ext cx="11771105"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2400" b="1">
                <a:solidFill>
                  <a:schemeClr val="tx1"/>
                </a:solidFill>
                <a:latin typeface="Calibri" panose="020F0502020204030204" pitchFamily="34" charset="0"/>
              </a:defRPr>
            </a:lvl1pPr>
            <a:lvl2pPr marL="742950" indent="-285750">
              <a:lnSpc>
                <a:spcPct val="110000"/>
              </a:lnSpc>
              <a:spcBef>
                <a:spcPct val="20000"/>
              </a:spcBef>
              <a:buSzPct val="90000"/>
              <a:buChar char="•"/>
              <a:defRPr sz="2000" b="1">
                <a:solidFill>
                  <a:schemeClr val="tx1"/>
                </a:solidFill>
                <a:latin typeface="Calibri" panose="020F0502020204030204" pitchFamily="34" charset="0"/>
              </a:defRPr>
            </a:lvl2pPr>
            <a:lvl3pPr marL="1143000" indent="-228600">
              <a:spcBef>
                <a:spcPct val="20000"/>
              </a:spcBef>
              <a:buSzPct val="80000"/>
              <a:buChar char="•"/>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Contributions to total coefficient of variation of punching shear resistance (EN 1992-1-1:2023) as a function of the effective depth</a:t>
            </a: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Slabs </a:t>
            </a:r>
            <a:r>
              <a:rPr kumimoji="0" lang="en-US" altLang="fr-FR" sz="1800" b="0" i="0" u="sng"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without</a:t>
            </a: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shear reinforcement                           Slabs </a:t>
            </a:r>
            <a:r>
              <a:rPr kumimoji="0" lang="en-US" altLang="fr-FR" sz="1800" b="0" i="0" u="sng"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with</a:t>
            </a: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shear reinforcement</a:t>
            </a:r>
            <a:endParaRPr kumimoji="0" lang="fr-CH"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cxnSp>
        <p:nvCxnSpPr>
          <p:cNvPr id="47" name="Straight Arrow Connector 29">
            <a:extLst>
              <a:ext uri="{FF2B5EF4-FFF2-40B4-BE49-F238E27FC236}">
                <a16:creationId xmlns:a16="http://schemas.microsoft.com/office/drawing/2014/main" id="{554A8710-51B0-8421-B356-85D877E565D8}"/>
              </a:ext>
            </a:extLst>
          </p:cNvPr>
          <p:cNvCxnSpPr>
            <a:cxnSpLocks/>
          </p:cNvCxnSpPr>
          <p:nvPr/>
        </p:nvCxnSpPr>
        <p:spPr bwMode="auto">
          <a:xfrm flipH="1">
            <a:off x="7256845" y="4813614"/>
            <a:ext cx="150812" cy="173038"/>
          </a:xfrm>
          <a:prstGeom prst="straightConnector1">
            <a:avLst/>
          </a:prstGeom>
          <a:noFill/>
          <a:ln w="15875" algn="ctr">
            <a:solidFill>
              <a:srgbClr val="00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0AA9C2E7-3296-49B6-961F-D5415DC5A5EE}"/>
              </a:ext>
            </a:extLst>
          </p:cNvPr>
          <p:cNvSpPr txBox="1"/>
          <p:nvPr/>
        </p:nvSpPr>
        <p:spPr>
          <a:xfrm>
            <a:off x="10337161" y="5853983"/>
            <a:ext cx="1644391" cy="338554"/>
          </a:xfrm>
          <a:prstGeom prst="rect">
            <a:avLst/>
          </a:prstGeom>
          <a:noFill/>
        </p:spPr>
        <p:txBody>
          <a:bodyPr wrap="square">
            <a:spAutoFit/>
          </a:bodyPr>
          <a:lstStyle/>
          <a:p>
            <a:r>
              <a:rPr lang="en-US" sz="1600" dirty="0">
                <a:solidFill>
                  <a:prstClr val="black"/>
                </a:solidFill>
                <a:latin typeface="Cambria" panose="02040503050406030204" pitchFamily="18" charset="0"/>
                <a:ea typeface="Cambria" panose="02040503050406030204" pitchFamily="18" charset="0"/>
              </a:rPr>
              <a:t>Muttoni, 2023</a:t>
            </a:r>
            <a:endParaRPr lang="en-GB" sz="2400" dirty="0">
              <a:solidFill>
                <a:prstClr val="black"/>
              </a:solidFill>
              <a:latin typeface="Calibri" panose="020F0502020204030204"/>
            </a:endParaRPr>
          </a:p>
        </p:txBody>
      </p:sp>
    </p:spTree>
    <p:extLst>
      <p:ext uri="{BB962C8B-B14F-4D97-AF65-F5344CB8AC3E}">
        <p14:creationId xmlns:p14="http://schemas.microsoft.com/office/powerpoint/2010/main" val="1582306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D7D4-6400-AA70-6B14-DF3F23748197}"/>
              </a:ext>
            </a:extLst>
          </p:cNvPr>
          <p:cNvSpPr>
            <a:spLocks noGrp="1"/>
          </p:cNvSpPr>
          <p:nvPr>
            <p:ph type="title"/>
          </p:nvPr>
        </p:nvSpPr>
        <p:spPr/>
        <p:txBody>
          <a:bodyPr/>
          <a:lstStyle/>
          <a:p>
            <a:r>
              <a:rPr lang="en-GB" noProof="0"/>
              <a:t>Lessons learnt with respect to assessment for bending</a:t>
            </a:r>
          </a:p>
        </p:txBody>
      </p:sp>
      <p:sp>
        <p:nvSpPr>
          <p:cNvPr id="4" name="TextBox 3">
            <a:extLst>
              <a:ext uri="{FF2B5EF4-FFF2-40B4-BE49-F238E27FC236}">
                <a16:creationId xmlns:a16="http://schemas.microsoft.com/office/drawing/2014/main" id="{5144BE96-629F-EDFB-B633-047D7C028A0A}"/>
              </a:ext>
            </a:extLst>
          </p:cNvPr>
          <p:cNvSpPr txBox="1"/>
          <p:nvPr/>
        </p:nvSpPr>
        <p:spPr>
          <a:xfrm>
            <a:off x="180000" y="972900"/>
            <a:ext cx="10427040" cy="4524315"/>
          </a:xfrm>
          <a:prstGeom prst="rect">
            <a:avLst/>
          </a:prstGeom>
          <a:noFill/>
        </p:spPr>
        <p:txBody>
          <a:bodyPr wrap="square">
            <a:spAutoFit/>
          </a:bodyPr>
          <a:lstStyle/>
          <a:p>
            <a:pPr marL="285750" indent="-285750">
              <a:lnSpc>
                <a:spcPct val="90000"/>
              </a:lnSpc>
              <a:spcBef>
                <a:spcPts val="24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Design methods used in the past are reliable and provide similar results compared to current standards</a:t>
            </a:r>
          </a:p>
          <a:p>
            <a:pPr marL="285750" indent="-285750">
              <a:lnSpc>
                <a:spcPct val="90000"/>
              </a:lnSpc>
              <a:spcBef>
                <a:spcPts val="24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For statically indeterminate systems, increase in traffic loads and/or moderate corrosion can be compensated by accounting for increased resistance related to plastid redistribution of internal forces</a:t>
            </a:r>
          </a:p>
          <a:p>
            <a:pPr marL="285750" indent="-285750">
              <a:lnSpc>
                <a:spcPct val="90000"/>
              </a:lnSpc>
              <a:spcBef>
                <a:spcPts val="24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In some cases, interventions to increase deformation capacity are needed</a:t>
            </a:r>
          </a:p>
          <a:p>
            <a:pPr marL="285750" indent="-285750">
              <a:lnSpc>
                <a:spcPct val="90000"/>
              </a:lnSpc>
              <a:spcBef>
                <a:spcPts val="24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For statically determinate systems, or systems with limited redundancy, external posttensioning is an efficient tool to provide sufficient safety level</a:t>
            </a:r>
          </a:p>
          <a:p>
            <a:pPr marL="285750" indent="-285750">
              <a:lnSpc>
                <a:spcPct val="90000"/>
              </a:lnSpc>
              <a:spcBef>
                <a:spcPts val="24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Reliability analysis, or verifications with the design value of the effective depth can also help avoiding or reducing the interventions in existing bridges.</a:t>
            </a:r>
          </a:p>
          <a:p>
            <a:pPr marL="285750" indent="-285750">
              <a:lnSpc>
                <a:spcPct val="90000"/>
              </a:lnSpc>
              <a:spcBef>
                <a:spcPct val="50000"/>
              </a:spcBef>
              <a:buFont typeface="Wingdings" panose="05000000000000000000" pitchFamily="2" charset="2"/>
              <a:buChar char="§"/>
              <a:defRPr/>
            </a:pPr>
            <a:endParaRPr lang="en-US" altLang="fr-FR" sz="20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5690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83BD-0AC6-0D04-C150-1B1F8F701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59EEF-EED8-B930-C94E-34B3DEE9D4A3}"/>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sp>
        <p:nvSpPr>
          <p:cNvPr id="4" name="TextBox 3">
            <a:extLst>
              <a:ext uri="{FF2B5EF4-FFF2-40B4-BE49-F238E27FC236}">
                <a16:creationId xmlns:a16="http://schemas.microsoft.com/office/drawing/2014/main" id="{FE61090D-1D82-FF2A-1FE9-7F4F9758D954}"/>
              </a:ext>
            </a:extLst>
          </p:cNvPr>
          <p:cNvSpPr txBox="1"/>
          <p:nvPr/>
        </p:nvSpPr>
        <p:spPr>
          <a:xfrm>
            <a:off x="4146697" y="5892565"/>
            <a:ext cx="53162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Designed</a:t>
            </a:r>
            <a:r>
              <a:rPr kumimoji="0" lang="fr-F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by Christian </a:t>
            </a:r>
            <a:r>
              <a:rPr kumimoji="0" lang="fr-FR"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Menn</a:t>
            </a:r>
            <a:r>
              <a:rPr kumimoji="0" lang="fr-F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fr-FR" dirty="0" err="1">
                <a:solidFill>
                  <a:prstClr val="black"/>
                </a:solidFill>
                <a:latin typeface="Cambria" panose="02040503050406030204" pitchFamily="18" charset="0"/>
                <a:ea typeface="Cambria" panose="02040503050406030204" pitchFamily="18" charset="0"/>
              </a:rPr>
              <a:t>built</a:t>
            </a:r>
            <a:r>
              <a:rPr kumimoji="0" lang="fr-F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1962</a:t>
            </a:r>
            <a:endParaRPr kumimoji="0" lang="fr-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A4F15E8-90AD-6B1D-E97B-BCC464D51FD2}"/>
              </a:ext>
            </a:extLst>
          </p:cNvPr>
          <p:cNvPicPr>
            <a:picLocks noChangeAspect="1"/>
          </p:cNvPicPr>
          <p:nvPr/>
        </p:nvPicPr>
        <p:blipFill rotWithShape="1">
          <a:blip r:embed="rId2">
            <a:extLst>
              <a:ext uri="{28A0092B-C50C-407E-A947-70E740481C1C}">
                <a14:useLocalDpi xmlns:a14="http://schemas.microsoft.com/office/drawing/2010/main"/>
              </a:ext>
            </a:extLst>
          </a:blip>
          <a:srcRect r="31968" b="19004"/>
          <a:stretch/>
        </p:blipFill>
        <p:spPr>
          <a:xfrm>
            <a:off x="281532" y="965435"/>
            <a:ext cx="3698572" cy="5274089"/>
          </a:xfrm>
          <a:prstGeom prst="rect">
            <a:avLst/>
          </a:prstGeom>
        </p:spPr>
      </p:pic>
      <p:pic>
        <p:nvPicPr>
          <p:cNvPr id="6" name="Picture 5">
            <a:extLst>
              <a:ext uri="{FF2B5EF4-FFF2-40B4-BE49-F238E27FC236}">
                <a16:creationId xmlns:a16="http://schemas.microsoft.com/office/drawing/2014/main" id="{B4B709B8-522A-A8A2-1754-877C5DA3A941}"/>
              </a:ext>
            </a:extLst>
          </p:cNvPr>
          <p:cNvPicPr>
            <a:picLocks noChangeAspect="1"/>
          </p:cNvPicPr>
          <p:nvPr/>
        </p:nvPicPr>
        <p:blipFill rotWithShape="1">
          <a:blip r:embed="rId3">
            <a:extLst>
              <a:ext uri="{28A0092B-C50C-407E-A947-70E740481C1C}">
                <a14:useLocalDpi xmlns:a14="http://schemas.microsoft.com/office/drawing/2010/main"/>
              </a:ext>
            </a:extLst>
          </a:blip>
          <a:srcRect l="25325" t="32248"/>
          <a:stretch/>
        </p:blipFill>
        <p:spPr>
          <a:xfrm>
            <a:off x="4146697" y="965435"/>
            <a:ext cx="7866788" cy="4014855"/>
          </a:xfrm>
          <a:prstGeom prst="rect">
            <a:avLst/>
          </a:prstGeom>
        </p:spPr>
      </p:pic>
    </p:spTree>
    <p:extLst>
      <p:ext uri="{BB962C8B-B14F-4D97-AF65-F5344CB8AC3E}">
        <p14:creationId xmlns:p14="http://schemas.microsoft.com/office/powerpoint/2010/main" val="179975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064A5-F2DF-FB42-63B4-83C6AC749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4EB41-200D-A178-7D20-051DE2F5E920}"/>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sp>
        <p:nvSpPr>
          <p:cNvPr id="4" name="Rectangle 38">
            <a:extLst>
              <a:ext uri="{FF2B5EF4-FFF2-40B4-BE49-F238E27FC236}">
                <a16:creationId xmlns:a16="http://schemas.microsoft.com/office/drawing/2014/main" id="{9F6399D0-9E93-F9F7-F1B0-F06FD8443B5A}"/>
              </a:ext>
            </a:extLst>
          </p:cNvPr>
          <p:cNvSpPr>
            <a:spLocks noChangeArrowheads="1"/>
          </p:cNvSpPr>
          <p:nvPr/>
        </p:nvSpPr>
        <p:spPr bwMode="auto">
          <a:xfrm>
            <a:off x="4183977" y="1143570"/>
            <a:ext cx="763016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fr-FR" sz="1800" dirty="0">
                <a:solidFill>
                  <a:srgbClr val="000000"/>
                </a:solidFill>
                <a:latin typeface="Cambria" panose="02040503050406030204" pitchFamily="18" charset="0"/>
                <a:ea typeface="Cambria" panose="02040503050406030204" pitchFamily="18" charset="0"/>
              </a:rPr>
              <a:t>Arch bridge built in 1962, solid slab with insufficient shear reinforcement, intervention in 2001 (deck  widened, with an asymmetric carriageway)</a:t>
            </a:r>
          </a:p>
        </p:txBody>
      </p:sp>
      <p:pic>
        <p:nvPicPr>
          <p:cNvPr id="6" name="Picture 3">
            <a:extLst>
              <a:ext uri="{FF2B5EF4-FFF2-40B4-BE49-F238E27FC236}">
                <a16:creationId xmlns:a16="http://schemas.microsoft.com/office/drawing/2014/main" id="{F9EABAD8-04E5-AB63-673C-DC21F5F21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657" y="2107969"/>
            <a:ext cx="5638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6955CCB-CDF0-E067-652F-9CDD896EC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4226125"/>
            <a:ext cx="358775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Shape 5">
            <a:extLst>
              <a:ext uri="{FF2B5EF4-FFF2-40B4-BE49-F238E27FC236}">
                <a16:creationId xmlns:a16="http://schemas.microsoft.com/office/drawing/2014/main" id="{A72AC211-6243-04A3-5760-C833CDA7C6D3}"/>
              </a:ext>
            </a:extLst>
          </p:cNvPr>
          <p:cNvSpPr>
            <a:spLocks/>
          </p:cNvSpPr>
          <p:nvPr/>
        </p:nvSpPr>
        <p:spPr bwMode="auto">
          <a:xfrm>
            <a:off x="6281675" y="5378650"/>
            <a:ext cx="2079625" cy="369332"/>
          </a:xfrm>
          <a:custGeom>
            <a:avLst/>
            <a:gdLst>
              <a:gd name="T0" fmla="*/ 529 w 2080155"/>
              <a:gd name="T1" fmla="*/ 54835 h 293159"/>
              <a:gd name="T2" fmla="*/ 0 w 2080155"/>
              <a:gd name="T3" fmla="*/ 122513 h 293159"/>
              <a:gd name="T4" fmla="*/ 485536 w 2080155"/>
              <a:gd name="T5" fmla="*/ 156106 h 293159"/>
              <a:gd name="T6" fmla="*/ 483429 w 2080155"/>
              <a:gd name="T7" fmla="*/ 241075 h 293159"/>
              <a:gd name="T8" fmla="*/ 508705 w 2080155"/>
              <a:gd name="T9" fmla="*/ 273679 h 293159"/>
              <a:gd name="T10" fmla="*/ 1521378 w 2080155"/>
              <a:gd name="T11" fmla="*/ 247991 h 293159"/>
              <a:gd name="T12" fmla="*/ 1532437 w 2080155"/>
              <a:gd name="T13" fmla="*/ 225262 h 293159"/>
              <a:gd name="T14" fmla="*/ 1530330 w 2080155"/>
              <a:gd name="T15" fmla="*/ 134864 h 293159"/>
              <a:gd name="T16" fmla="*/ 2070107 w 2080155"/>
              <a:gd name="T17" fmla="*/ 84474 h 293159"/>
              <a:gd name="T18" fmla="*/ 2067474 w 2080155"/>
              <a:gd name="T19" fmla="*/ 0 h 293159"/>
              <a:gd name="T20" fmla="*/ 529 w 2080155"/>
              <a:gd name="T21" fmla="*/ 54835 h 293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80155" h="293159">
                <a:moveTo>
                  <a:pt x="529" y="58738"/>
                </a:moveTo>
                <a:cubicBezTo>
                  <a:pt x="353" y="82903"/>
                  <a:pt x="176" y="107069"/>
                  <a:pt x="0" y="131234"/>
                </a:cubicBezTo>
                <a:cubicBezTo>
                  <a:pt x="146315" y="144551"/>
                  <a:pt x="406930" y="146050"/>
                  <a:pt x="487892" y="167217"/>
                </a:cubicBezTo>
                <a:cubicBezTo>
                  <a:pt x="487186" y="197556"/>
                  <a:pt x="486481" y="227895"/>
                  <a:pt x="485775" y="258234"/>
                </a:cubicBezTo>
                <a:lnTo>
                  <a:pt x="511175" y="293159"/>
                </a:lnTo>
                <a:cubicBezTo>
                  <a:pt x="850151" y="277883"/>
                  <a:pt x="1189566" y="274814"/>
                  <a:pt x="1528762" y="265642"/>
                </a:cubicBezTo>
                <a:lnTo>
                  <a:pt x="1539875" y="241300"/>
                </a:lnTo>
                <a:cubicBezTo>
                  <a:pt x="1539169" y="209021"/>
                  <a:pt x="1538464" y="176741"/>
                  <a:pt x="1537758" y="144462"/>
                </a:cubicBezTo>
                <a:lnTo>
                  <a:pt x="2080155" y="90487"/>
                </a:lnTo>
                <a:cubicBezTo>
                  <a:pt x="2079273" y="60325"/>
                  <a:pt x="2078390" y="30162"/>
                  <a:pt x="2077508" y="0"/>
                </a:cubicBezTo>
                <a:lnTo>
                  <a:pt x="529" y="58738"/>
                </a:lnTo>
                <a:close/>
              </a:path>
            </a:pathLst>
          </a:custGeom>
          <a:solidFill>
            <a:schemeClr val="accent1">
              <a:alpha val="58823"/>
            </a:schemeClr>
          </a:solidFill>
          <a:ln w="9525" cap="flat" cmpd="sng" algn="ctr">
            <a:solidFill>
              <a:schemeClr val="tx1"/>
            </a:solidFill>
            <a:prstDash val="solid"/>
            <a:round/>
            <a:headEnd type="none" w="med" len="med"/>
            <a:tailEnd type="none" w="med" len="med"/>
          </a:ln>
        </p:spPr>
        <p:txBody>
          <a:bodyPr>
            <a:spAutoFit/>
          </a:bodyPr>
          <a:lstStyle/>
          <a:p>
            <a:endParaRPr lang="fr-CH">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FC61F276-31FA-9627-79D6-C6B01B253C53}"/>
              </a:ext>
            </a:extLst>
          </p:cNvPr>
          <p:cNvPicPr>
            <a:picLocks noChangeAspect="1"/>
          </p:cNvPicPr>
          <p:nvPr/>
        </p:nvPicPr>
        <p:blipFill rotWithShape="1">
          <a:blip r:embed="rId4">
            <a:extLst>
              <a:ext uri="{28A0092B-C50C-407E-A947-70E740481C1C}">
                <a14:useLocalDpi xmlns:a14="http://schemas.microsoft.com/office/drawing/2010/main"/>
              </a:ext>
            </a:extLst>
          </a:blip>
          <a:srcRect r="31968" b="19004"/>
          <a:stretch/>
        </p:blipFill>
        <p:spPr>
          <a:xfrm>
            <a:off x="281532" y="965435"/>
            <a:ext cx="3698572" cy="5274089"/>
          </a:xfrm>
          <a:prstGeom prst="rect">
            <a:avLst/>
          </a:prstGeom>
        </p:spPr>
      </p:pic>
    </p:spTree>
    <p:extLst>
      <p:ext uri="{BB962C8B-B14F-4D97-AF65-F5344CB8AC3E}">
        <p14:creationId xmlns:p14="http://schemas.microsoft.com/office/powerpoint/2010/main" val="207002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B637-01EF-FD32-6A80-4359B7F7E15D}"/>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pic>
        <p:nvPicPr>
          <p:cNvPr id="5" name="Picture 4">
            <a:extLst>
              <a:ext uri="{FF2B5EF4-FFF2-40B4-BE49-F238E27FC236}">
                <a16:creationId xmlns:a16="http://schemas.microsoft.com/office/drawing/2014/main" id="{2A4D1BAD-E3DF-8DE5-12ED-BDAD032E8D98}"/>
              </a:ext>
            </a:extLst>
          </p:cNvPr>
          <p:cNvPicPr>
            <a:picLocks noChangeAspect="1"/>
          </p:cNvPicPr>
          <p:nvPr/>
        </p:nvPicPr>
        <p:blipFill rotWithShape="1">
          <a:blip r:embed="rId2">
            <a:extLst>
              <a:ext uri="{28A0092B-C50C-407E-A947-70E740481C1C}">
                <a14:useLocalDpi xmlns:a14="http://schemas.microsoft.com/office/drawing/2010/main"/>
              </a:ext>
            </a:extLst>
          </a:blip>
          <a:srcRect r="31968" b="19004"/>
          <a:stretch/>
        </p:blipFill>
        <p:spPr>
          <a:xfrm>
            <a:off x="281532" y="965435"/>
            <a:ext cx="3698572" cy="5274089"/>
          </a:xfrm>
          <a:prstGeom prst="rect">
            <a:avLst/>
          </a:prstGeom>
        </p:spPr>
      </p:pic>
      <p:pic>
        <p:nvPicPr>
          <p:cNvPr id="7" name="Picture 1">
            <a:extLst>
              <a:ext uri="{FF2B5EF4-FFF2-40B4-BE49-F238E27FC236}">
                <a16:creationId xmlns:a16="http://schemas.microsoft.com/office/drawing/2014/main" id="{AB921192-14C0-2B2D-E120-A4D54FBBE4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45018" y="872930"/>
            <a:ext cx="296545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49877625-638B-A7E5-CA16-22DC17EE79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5024" y="1547618"/>
            <a:ext cx="2865438"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98F232ED-6C8D-8F8B-20ED-9A1AC92275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58182" y="3823956"/>
            <a:ext cx="2565045" cy="128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CFB3A6B6-7B81-15C7-2801-1518F456D45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50544" y="2724464"/>
            <a:ext cx="2709917" cy="126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5AEDF37D-AACD-3823-A85A-9F78E47E268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388014" y="5167126"/>
            <a:ext cx="2472447" cy="115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869C147E-236C-D7FE-8539-6C939460B5D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91816" y="965435"/>
            <a:ext cx="4000172" cy="124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7512AAB5-F3AF-87BC-1EDD-AD93F7EA126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15776" y="2719623"/>
            <a:ext cx="3590449" cy="7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42B2CFA7-68D9-0F2B-6A14-F641A4DD656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63371" y="3834048"/>
            <a:ext cx="3930192" cy="13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8F51F7F-FFF7-D4CD-7CC0-43F5A2B933DE}"/>
              </a:ext>
            </a:extLst>
          </p:cNvPr>
          <p:cNvSpPr txBox="1"/>
          <p:nvPr/>
        </p:nvSpPr>
        <p:spPr>
          <a:xfrm>
            <a:off x="4445122" y="5847867"/>
            <a:ext cx="49301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Assessment and strengthening proposal, 2021</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BC2A387-D628-8D72-0BAD-76EC8BDCFF6D}"/>
              </a:ext>
            </a:extLst>
          </p:cNvPr>
          <p:cNvSpPr>
            <a:spLocks noGrp="1" noChangeArrowheads="1"/>
          </p:cNvSpPr>
          <p:nvPr>
            <p:ph type="title"/>
          </p:nvPr>
        </p:nvSpPr>
        <p:spPr>
          <a:xfrm>
            <a:off x="264160" y="333375"/>
            <a:ext cx="10728960" cy="719138"/>
          </a:xfrm>
        </p:spPr>
        <p:txBody>
          <a:bodyPr/>
          <a:lstStyle/>
          <a:p>
            <a:r>
              <a:rPr lang="en-GB" altLang="fr-FR" dirty="0"/>
              <a:t>Situation in Switzerland with respect to assessment and retrofitting of existing bridges </a:t>
            </a:r>
          </a:p>
        </p:txBody>
      </p:sp>
      <p:sp>
        <p:nvSpPr>
          <p:cNvPr id="6148" name="Rectangle 13">
            <a:extLst>
              <a:ext uri="{FF2B5EF4-FFF2-40B4-BE49-F238E27FC236}">
                <a16:creationId xmlns:a16="http://schemas.microsoft.com/office/drawing/2014/main" id="{B898A546-AA08-B133-1365-F32D4AEFF8C6}"/>
              </a:ext>
            </a:extLst>
          </p:cNvPr>
          <p:cNvSpPr>
            <a:spLocks noChangeArrowheads="1"/>
          </p:cNvSpPr>
          <p:nvPr/>
        </p:nvSpPr>
        <p:spPr bwMode="auto">
          <a:xfrm>
            <a:off x="1774826" y="6148388"/>
            <a:ext cx="33131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Source: Federal Roads Office FEDRO (2017)</a:t>
            </a:r>
          </a:p>
        </p:txBody>
      </p:sp>
      <p:pic>
        <p:nvPicPr>
          <p:cNvPr id="6149" name="Picture 2">
            <a:extLst>
              <a:ext uri="{FF2B5EF4-FFF2-40B4-BE49-F238E27FC236}">
                <a16:creationId xmlns:a16="http://schemas.microsoft.com/office/drawing/2014/main" id="{2AFEFF47-A130-A49A-B3AA-695CE41CE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425576"/>
            <a:ext cx="6853238" cy="428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6150" name="Rectangle 9">
            <a:extLst>
              <a:ext uri="{FF2B5EF4-FFF2-40B4-BE49-F238E27FC236}">
                <a16:creationId xmlns:a16="http://schemas.microsoft.com/office/drawing/2014/main" id="{005F27DC-3859-4CFB-276D-76D42E28CCA0}"/>
              </a:ext>
            </a:extLst>
          </p:cNvPr>
          <p:cNvSpPr>
            <a:spLocks noChangeArrowheads="1"/>
          </p:cNvSpPr>
          <p:nvPr/>
        </p:nvSpPr>
        <p:spPr bwMode="auto">
          <a:xfrm rot="16200000">
            <a:off x="1719264" y="3268664"/>
            <a:ext cx="15509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Number of bridges</a:t>
            </a:r>
          </a:p>
        </p:txBody>
      </p:sp>
      <p:sp>
        <p:nvSpPr>
          <p:cNvPr id="6151" name="Rectangle 10">
            <a:extLst>
              <a:ext uri="{FF2B5EF4-FFF2-40B4-BE49-F238E27FC236}">
                <a16:creationId xmlns:a16="http://schemas.microsoft.com/office/drawing/2014/main" id="{68DCDBC9-0B31-12C6-CB86-C4981D43A63B}"/>
              </a:ext>
            </a:extLst>
          </p:cNvPr>
          <p:cNvSpPr>
            <a:spLocks noChangeArrowheads="1"/>
          </p:cNvSpPr>
          <p:nvPr/>
        </p:nvSpPr>
        <p:spPr bwMode="auto">
          <a:xfrm>
            <a:off x="3000375" y="5657850"/>
            <a:ext cx="1284288" cy="285750"/>
          </a:xfrm>
          <a:prstGeom prst="rect">
            <a:avLst/>
          </a:prstGeom>
          <a:solidFill>
            <a:srgbClr val="0070C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SIA 162:1956</a:t>
            </a:r>
          </a:p>
        </p:txBody>
      </p:sp>
      <p:sp>
        <p:nvSpPr>
          <p:cNvPr id="6152" name="Rectangle 11">
            <a:extLst>
              <a:ext uri="{FF2B5EF4-FFF2-40B4-BE49-F238E27FC236}">
                <a16:creationId xmlns:a16="http://schemas.microsoft.com/office/drawing/2014/main" id="{976772BC-5F06-0CAD-1AAE-B9BF1D01F262}"/>
              </a:ext>
            </a:extLst>
          </p:cNvPr>
          <p:cNvSpPr>
            <a:spLocks noChangeArrowheads="1"/>
          </p:cNvSpPr>
          <p:nvPr/>
        </p:nvSpPr>
        <p:spPr bwMode="auto">
          <a:xfrm>
            <a:off x="4284663" y="5657850"/>
            <a:ext cx="1854200" cy="285750"/>
          </a:xfrm>
          <a:prstGeom prst="rect">
            <a:avLst/>
          </a:prstGeom>
          <a:solidFill>
            <a:srgbClr val="FF0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SIA 162:1968</a:t>
            </a:r>
          </a:p>
        </p:txBody>
      </p:sp>
      <p:sp>
        <p:nvSpPr>
          <p:cNvPr id="6153" name="Rectangle 14">
            <a:extLst>
              <a:ext uri="{FF2B5EF4-FFF2-40B4-BE49-F238E27FC236}">
                <a16:creationId xmlns:a16="http://schemas.microsoft.com/office/drawing/2014/main" id="{52E6FD79-F8A2-0FC1-3939-72DDF33BC9F6}"/>
              </a:ext>
            </a:extLst>
          </p:cNvPr>
          <p:cNvSpPr>
            <a:spLocks noChangeArrowheads="1"/>
          </p:cNvSpPr>
          <p:nvPr/>
        </p:nvSpPr>
        <p:spPr bwMode="auto">
          <a:xfrm>
            <a:off x="6138864" y="5657850"/>
            <a:ext cx="1284287" cy="285750"/>
          </a:xfrm>
          <a:prstGeom prst="rect">
            <a:avLst/>
          </a:prstGeom>
          <a:solidFill>
            <a:srgbClr val="00B05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SIA 162:1989</a:t>
            </a:r>
          </a:p>
        </p:txBody>
      </p:sp>
      <p:sp>
        <p:nvSpPr>
          <p:cNvPr id="6154" name="Rectangle 15">
            <a:extLst>
              <a:ext uri="{FF2B5EF4-FFF2-40B4-BE49-F238E27FC236}">
                <a16:creationId xmlns:a16="http://schemas.microsoft.com/office/drawing/2014/main" id="{37AA381C-2496-0CEB-9560-62636AC99469}"/>
              </a:ext>
            </a:extLst>
          </p:cNvPr>
          <p:cNvSpPr>
            <a:spLocks noChangeArrowheads="1"/>
          </p:cNvSpPr>
          <p:nvPr/>
        </p:nvSpPr>
        <p:spPr bwMode="auto">
          <a:xfrm>
            <a:off x="7423150" y="5651500"/>
            <a:ext cx="1481138" cy="292100"/>
          </a:xfrm>
          <a:prstGeom prst="rect">
            <a:avLst/>
          </a:prstGeom>
          <a:solidFill>
            <a:srgbClr val="FFC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SIA 262:2003</a:t>
            </a:r>
          </a:p>
        </p:txBody>
      </p:sp>
      <p:sp>
        <p:nvSpPr>
          <p:cNvPr id="6155" name="Rectangle 3">
            <a:extLst>
              <a:ext uri="{FF2B5EF4-FFF2-40B4-BE49-F238E27FC236}">
                <a16:creationId xmlns:a16="http://schemas.microsoft.com/office/drawing/2014/main" id="{CDC04877-D8B3-ECEE-6619-90B73E2EB258}"/>
              </a:ext>
            </a:extLst>
          </p:cNvPr>
          <p:cNvSpPr>
            <a:spLocks noChangeArrowheads="1"/>
          </p:cNvSpPr>
          <p:nvPr/>
        </p:nvSpPr>
        <p:spPr bwMode="auto">
          <a:xfrm>
            <a:off x="6711755" y="1885633"/>
            <a:ext cx="428136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US" altLang="en-US" sz="2800" dirty="0">
                <a:latin typeface="Cambria" panose="02040503050406030204" pitchFamily="18" charset="0"/>
                <a:ea typeface="Cambria" panose="02040503050406030204" pitchFamily="18" charset="0"/>
                <a:cs typeface="Calibri" panose="020F0502020204030204" pitchFamily="34" charset="0"/>
              </a:rPr>
              <a:t> </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50% older than 50 years</a:t>
            </a:r>
            <a:endParaRPr lang="en-US" altLang="en-US" sz="2800" dirty="0">
              <a:solidFill>
                <a:srgbClr val="C00000"/>
              </a:solidFill>
              <a:latin typeface="Cambria" panose="02040503050406030204" pitchFamily="18" charset="0"/>
              <a:ea typeface="Cambria" panose="02040503050406030204" pitchFamily="18" charset="0"/>
            </a:endParaRPr>
          </a:p>
        </p:txBody>
      </p:sp>
      <p:sp>
        <p:nvSpPr>
          <p:cNvPr id="6156" name="Rectangle 15">
            <a:extLst>
              <a:ext uri="{FF2B5EF4-FFF2-40B4-BE49-F238E27FC236}">
                <a16:creationId xmlns:a16="http://schemas.microsoft.com/office/drawing/2014/main" id="{2AF90938-552E-03D2-2D05-CE011C404854}"/>
              </a:ext>
            </a:extLst>
          </p:cNvPr>
          <p:cNvSpPr>
            <a:spLocks noChangeArrowheads="1"/>
          </p:cNvSpPr>
          <p:nvPr/>
        </p:nvSpPr>
        <p:spPr bwMode="auto">
          <a:xfrm>
            <a:off x="8897939" y="5651500"/>
            <a:ext cx="1481137" cy="292100"/>
          </a:xfrm>
          <a:prstGeom prst="rect">
            <a:avLst/>
          </a:prstGeom>
          <a:solidFill>
            <a:srgbClr val="FFFF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400"/>
              <a:t>SIA 262:2013</a:t>
            </a:r>
          </a:p>
        </p:txBody>
      </p:sp>
      <p:sp>
        <p:nvSpPr>
          <p:cNvPr id="2" name="Rectangle 13">
            <a:extLst>
              <a:ext uri="{FF2B5EF4-FFF2-40B4-BE49-F238E27FC236}">
                <a16:creationId xmlns:a16="http://schemas.microsoft.com/office/drawing/2014/main" id="{B1DDAA44-018F-095E-125B-7FC9FAB54D8A}"/>
              </a:ext>
            </a:extLst>
          </p:cNvPr>
          <p:cNvSpPr>
            <a:spLocks noChangeArrowheads="1"/>
          </p:cNvSpPr>
          <p:nvPr/>
        </p:nvSpPr>
        <p:spPr bwMode="auto">
          <a:xfrm>
            <a:off x="294640" y="1058865"/>
            <a:ext cx="820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en-US" sz="2000" dirty="0">
                <a:latin typeface="Cambria" panose="02040503050406030204" pitchFamily="18" charset="0"/>
                <a:ea typeface="Cambria" panose="02040503050406030204" pitchFamily="18" charset="0"/>
              </a:rPr>
              <a:t>The example of highway bridges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9093-8D96-EDC0-A0E7-5E22475D5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FC041-5AA4-BAE9-D293-0B76F24849AC}"/>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pic>
        <p:nvPicPr>
          <p:cNvPr id="3" name="Picture 1">
            <a:extLst>
              <a:ext uri="{FF2B5EF4-FFF2-40B4-BE49-F238E27FC236}">
                <a16:creationId xmlns:a16="http://schemas.microsoft.com/office/drawing/2014/main" id="{008EA747-69D8-BFF5-8739-6D76CA462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200" y="1052513"/>
            <a:ext cx="4241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8">
            <a:extLst>
              <a:ext uri="{FF2B5EF4-FFF2-40B4-BE49-F238E27FC236}">
                <a16:creationId xmlns:a16="http://schemas.microsoft.com/office/drawing/2014/main" id="{AB7073D6-96DE-D475-68CF-9E5EBAFAEAFD}"/>
              </a:ext>
            </a:extLst>
          </p:cNvPr>
          <p:cNvSpPr>
            <a:spLocks noChangeArrowheads="1"/>
          </p:cNvSpPr>
          <p:nvPr/>
        </p:nvSpPr>
        <p:spPr bwMode="auto">
          <a:xfrm>
            <a:off x="180000" y="4685665"/>
            <a:ext cx="3140392"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Tx/>
              <a:buNone/>
            </a:pPr>
            <a:r>
              <a:rPr lang="en-GB" altLang="fr-FR" sz="1800" dirty="0">
                <a:solidFill>
                  <a:srgbClr val="C00000"/>
                </a:solidFill>
                <a:latin typeface="Cambria" panose="02040503050406030204" pitchFamily="18" charset="0"/>
                <a:ea typeface="Cambria" panose="02040503050406030204" pitchFamily="18" charset="0"/>
              </a:rPr>
              <a:t>LoA II</a:t>
            </a:r>
            <a:r>
              <a:rPr lang="en-GB" altLang="fr-FR" sz="1800" dirty="0">
                <a:solidFill>
                  <a:srgbClr val="000000"/>
                </a:solidFill>
                <a:latin typeface="Cambria" panose="02040503050406030204" pitchFamily="18" charset="0"/>
                <a:ea typeface="Cambria" panose="02040503050406030204" pitchFamily="18" charset="0"/>
              </a:rPr>
              <a:t>:</a:t>
            </a:r>
            <a:r>
              <a:rPr lang="en-GB" altLang="fr-FR" sz="1800" i="1" dirty="0">
                <a:solidFill>
                  <a:srgbClr val="000000"/>
                </a:solidFill>
                <a:latin typeface="Cambria" panose="02040503050406030204" pitchFamily="18" charset="0"/>
                <a:ea typeface="Cambria" panose="02040503050406030204" pitchFamily="18" charset="0"/>
              </a:rPr>
              <a:t>  n</a:t>
            </a:r>
            <a:r>
              <a:rPr lang="en-GB" altLang="fr-FR" sz="1800" dirty="0">
                <a:solidFill>
                  <a:srgbClr val="000000"/>
                </a:solidFill>
                <a:latin typeface="Cambria" panose="02040503050406030204" pitchFamily="18" charset="0"/>
                <a:ea typeface="Cambria" panose="02040503050406030204" pitchFamily="18" charset="0"/>
              </a:rPr>
              <a:t> = </a:t>
            </a:r>
            <a:r>
              <a:rPr lang="de-CH" altLang="fr-FR" sz="1800" dirty="0">
                <a:solidFill>
                  <a:srgbClr val="000000"/>
                </a:solidFill>
                <a:latin typeface="Cambria" panose="02040503050406030204" pitchFamily="18" charset="0"/>
                <a:ea typeface="Cambria" panose="02040503050406030204" pitchFamily="18" charset="0"/>
              </a:rPr>
              <a:t>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Rd</a:t>
            </a:r>
            <a:r>
              <a:rPr lang="de-CH" altLang="fr-FR" sz="1800" dirty="0">
                <a:solidFill>
                  <a:srgbClr val="000000"/>
                </a:solidFill>
                <a:latin typeface="Cambria" panose="02040503050406030204" pitchFamily="18" charset="0"/>
                <a:ea typeface="Cambria" panose="02040503050406030204" pitchFamily="18" charset="0"/>
              </a:rPr>
              <a:t> /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Ed</a:t>
            </a:r>
            <a:r>
              <a:rPr lang="de-CH" altLang="fr-FR" sz="1800" dirty="0">
                <a:solidFill>
                  <a:srgbClr val="000000"/>
                </a:solidFill>
                <a:latin typeface="Cambria" panose="02040503050406030204" pitchFamily="18" charset="0"/>
                <a:ea typeface="Cambria" panose="02040503050406030204" pitchFamily="18" charset="0"/>
              </a:rPr>
              <a:t> = 0.72</a:t>
            </a:r>
          </a:p>
          <a:p>
            <a:pPr>
              <a:lnSpc>
                <a:spcPct val="90000"/>
              </a:lnSpc>
              <a:spcBef>
                <a:spcPct val="50000"/>
              </a:spcBef>
              <a:buSzPct val="75000"/>
              <a:buFontTx/>
              <a:buNone/>
            </a:pPr>
            <a:r>
              <a:rPr lang="de-CH" altLang="fr-FR" sz="1800" dirty="0">
                <a:solidFill>
                  <a:srgbClr val="C00000"/>
                </a:solidFill>
                <a:latin typeface="Cambria" panose="02040503050406030204" pitchFamily="18" charset="0"/>
                <a:ea typeface="Cambria" panose="02040503050406030204" pitchFamily="18" charset="0"/>
              </a:rPr>
              <a:t>LoA III: </a:t>
            </a:r>
            <a:r>
              <a:rPr lang="en-GB" altLang="fr-FR" sz="1800" i="1" dirty="0">
                <a:solidFill>
                  <a:srgbClr val="000000"/>
                </a:solidFill>
                <a:latin typeface="Cambria" panose="02040503050406030204" pitchFamily="18" charset="0"/>
                <a:ea typeface="Cambria" panose="02040503050406030204" pitchFamily="18" charset="0"/>
              </a:rPr>
              <a:t>n</a:t>
            </a:r>
            <a:r>
              <a:rPr lang="en-GB" altLang="fr-FR" sz="1800" dirty="0">
                <a:solidFill>
                  <a:srgbClr val="000000"/>
                </a:solidFill>
                <a:latin typeface="Cambria" panose="02040503050406030204" pitchFamily="18" charset="0"/>
                <a:ea typeface="Cambria" panose="02040503050406030204" pitchFamily="18" charset="0"/>
              </a:rPr>
              <a:t> = </a:t>
            </a:r>
            <a:r>
              <a:rPr lang="de-CH" altLang="fr-FR" sz="1800" dirty="0">
                <a:solidFill>
                  <a:srgbClr val="000000"/>
                </a:solidFill>
                <a:latin typeface="Cambria" panose="02040503050406030204" pitchFamily="18" charset="0"/>
                <a:ea typeface="Cambria" panose="02040503050406030204" pitchFamily="18" charset="0"/>
              </a:rPr>
              <a:t>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Rd</a:t>
            </a:r>
            <a:r>
              <a:rPr lang="de-CH" altLang="fr-FR" sz="1800" dirty="0">
                <a:solidFill>
                  <a:srgbClr val="000000"/>
                </a:solidFill>
                <a:latin typeface="Cambria" panose="02040503050406030204" pitchFamily="18" charset="0"/>
                <a:ea typeface="Cambria" panose="02040503050406030204" pitchFamily="18" charset="0"/>
              </a:rPr>
              <a:t> /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Ed</a:t>
            </a:r>
            <a:r>
              <a:rPr lang="de-CH" altLang="fr-FR" sz="1800" dirty="0">
                <a:solidFill>
                  <a:srgbClr val="000000"/>
                </a:solidFill>
                <a:latin typeface="Cambria" panose="02040503050406030204" pitchFamily="18" charset="0"/>
                <a:ea typeface="Cambria" panose="02040503050406030204" pitchFamily="18" charset="0"/>
              </a:rPr>
              <a:t> = 0.80</a:t>
            </a:r>
          </a:p>
          <a:p>
            <a:pPr>
              <a:lnSpc>
                <a:spcPct val="90000"/>
              </a:lnSpc>
              <a:spcBef>
                <a:spcPct val="50000"/>
              </a:spcBef>
              <a:buSzPct val="75000"/>
              <a:buFontTx/>
              <a:buNone/>
            </a:pPr>
            <a:endParaRPr lang="de-CH" altLang="fr-FR" sz="1800" dirty="0">
              <a:solidFill>
                <a:srgbClr val="0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CA68574-E31D-071A-B3FB-3EA9751141FE}"/>
              </a:ext>
            </a:extLst>
          </p:cNvPr>
          <p:cNvSpPr txBox="1"/>
          <p:nvPr/>
        </p:nvSpPr>
        <p:spPr>
          <a:xfrm>
            <a:off x="180001" y="1265707"/>
            <a:ext cx="41481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Assessment using the Levels of Approximation Approach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AE9F885-74B3-A725-F2D1-E70D27E46760}"/>
              </a:ext>
            </a:extLst>
          </p:cNvPr>
          <p:cNvSpPr txBox="1"/>
          <p:nvPr/>
        </p:nvSpPr>
        <p:spPr>
          <a:xfrm>
            <a:off x="180000" y="4172220"/>
            <a:ext cx="3140392"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Capacity / demand ratios:</a:t>
            </a:r>
            <a:endParaRPr lang="fr-CH" dirty="0"/>
          </a:p>
        </p:txBody>
      </p:sp>
    </p:spTree>
    <p:extLst>
      <p:ext uri="{BB962C8B-B14F-4D97-AF65-F5344CB8AC3E}">
        <p14:creationId xmlns:p14="http://schemas.microsoft.com/office/powerpoint/2010/main" val="169488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FD1A7-AC7F-2FC5-F407-CF09BC383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F99A8-7EB9-A197-AA9F-0F447DB786AB}"/>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sp>
        <p:nvSpPr>
          <p:cNvPr id="3" name="Rectangle 38">
            <a:extLst>
              <a:ext uri="{FF2B5EF4-FFF2-40B4-BE49-F238E27FC236}">
                <a16:creationId xmlns:a16="http://schemas.microsoft.com/office/drawing/2014/main" id="{281A3ACC-2682-59D2-3F2E-3857522299E7}"/>
              </a:ext>
            </a:extLst>
          </p:cNvPr>
          <p:cNvSpPr>
            <a:spLocks noChangeArrowheads="1"/>
          </p:cNvSpPr>
          <p:nvPr/>
        </p:nvSpPr>
        <p:spPr bwMode="auto">
          <a:xfrm>
            <a:off x="250825" y="1196975"/>
            <a:ext cx="3384550" cy="977900"/>
          </a:xfrm>
          <a:prstGeom prst="rect">
            <a:avLst/>
          </a:prstGeom>
          <a:noFill/>
          <a:ln>
            <a:noFill/>
          </a:ln>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ct val="50000"/>
              </a:spcBef>
              <a:spcAft>
                <a:spcPct val="0"/>
              </a:spcAft>
              <a:buClrTx/>
              <a:buSzPct val="75000"/>
              <a:buFontTx/>
              <a:buNone/>
              <a:tabLst/>
              <a:defRPr/>
            </a:pPr>
            <a:r>
              <a:rPr kumimoji="0" lang="en-GB"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Proposed alternative in 2021</a:t>
            </a: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285750" marR="0" lvl="0" indent="-285750" defTabSz="914400" eaLnBrk="0" fontAlgn="base" latinLnBrk="0" hangingPunct="0">
              <a:lnSpc>
                <a:spcPct val="90000"/>
              </a:lnSpc>
              <a:spcBef>
                <a:spcPct val="50000"/>
              </a:spcBef>
              <a:spcAft>
                <a:spcPct val="0"/>
              </a:spcAft>
              <a:buClrTx/>
              <a:buSzPct val="75000"/>
              <a:buFont typeface="Wingdings" panose="05000000000000000000" pitchFamily="2" charset="2"/>
              <a:buChar char="§"/>
              <a:tabLst/>
              <a:defRPr/>
            </a:pPr>
            <a:r>
              <a:rPr kumimoji="0" lang="en-US" altLang="fr-FR"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Inclined post-installed shear reinforcement</a:t>
            </a:r>
          </a:p>
        </p:txBody>
      </p:sp>
      <p:pic>
        <p:nvPicPr>
          <p:cNvPr id="4" name="Picture 6">
            <a:extLst>
              <a:ext uri="{FF2B5EF4-FFF2-40B4-BE49-F238E27FC236}">
                <a16:creationId xmlns:a16="http://schemas.microsoft.com/office/drawing/2014/main" id="{D3528EE3-80DD-305B-E079-A986008CE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25" y="2460517"/>
            <a:ext cx="66040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CA4C0EC-1B5D-73B2-5163-4626FB915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353" y="3930084"/>
            <a:ext cx="7208837"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DCDFDF0-08F9-BD3D-EB7F-CAA3604F5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825" y="1025364"/>
            <a:ext cx="57959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541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0A58-9390-7820-9661-BA3E035CE0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B7A2549-16D2-BB0C-8DA6-43D873C1C41E}"/>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D6628D0C-930F-0762-0863-CCC8BE999D4E}"/>
              </a:ext>
            </a:extLst>
          </p:cNvPr>
          <p:cNvSpPr>
            <a:spLocks noGrp="1"/>
          </p:cNvSpPr>
          <p:nvPr>
            <p:ph type="title"/>
          </p:nvPr>
        </p:nvSpPr>
        <p:spPr/>
        <p:txBody>
          <a:bodyPr>
            <a:noAutofit/>
          </a:bodyPr>
          <a:lstStyle/>
          <a:p>
            <a:r>
              <a:rPr lang="en-US" dirty="0"/>
              <a:t>Deck with solid cross section and insufficient shear strength Example : </a:t>
            </a:r>
            <a:br>
              <a:rPr lang="en-US" dirty="0"/>
            </a:br>
            <a:r>
              <a:rPr lang="en-US" dirty="0" err="1"/>
              <a:t>Valserrheinbrücke</a:t>
            </a:r>
            <a:r>
              <a:rPr lang="en-US" dirty="0"/>
              <a:t> </a:t>
            </a:r>
            <a:r>
              <a:rPr lang="en-US" dirty="0" err="1"/>
              <a:t>Uors-Surcasti</a:t>
            </a:r>
            <a:r>
              <a:rPr lang="en-US" dirty="0"/>
              <a:t> (GR), Switzerland</a:t>
            </a:r>
            <a:endParaRPr lang="fr-CH" dirty="0"/>
          </a:p>
        </p:txBody>
      </p:sp>
      <p:pic>
        <p:nvPicPr>
          <p:cNvPr id="3" name="Picture 4">
            <a:extLst>
              <a:ext uri="{FF2B5EF4-FFF2-40B4-BE49-F238E27FC236}">
                <a16:creationId xmlns:a16="http://schemas.microsoft.com/office/drawing/2014/main" id="{76A9D0D4-A941-6A6D-50F6-410A0FCDA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36838"/>
            <a:ext cx="4156075"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E9918CBF-2FFB-B46B-4F04-5A5E442E2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052513"/>
            <a:ext cx="369411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8">
            <a:extLst>
              <a:ext uri="{FF2B5EF4-FFF2-40B4-BE49-F238E27FC236}">
                <a16:creationId xmlns:a16="http://schemas.microsoft.com/office/drawing/2014/main" id="{2A1BA013-8ADC-2798-4526-42E00D387D18}"/>
              </a:ext>
            </a:extLst>
          </p:cNvPr>
          <p:cNvSpPr>
            <a:spLocks noChangeArrowheads="1"/>
          </p:cNvSpPr>
          <p:nvPr/>
        </p:nvSpPr>
        <p:spPr bwMode="auto">
          <a:xfrm>
            <a:off x="250825" y="1196975"/>
            <a:ext cx="3384550" cy="1228725"/>
          </a:xfrm>
          <a:prstGeom prst="rect">
            <a:avLst/>
          </a:prstGeom>
          <a:noFill/>
          <a:ln>
            <a:noFill/>
          </a:ln>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Tx/>
              <a:buNone/>
              <a:defRPr/>
            </a:pPr>
            <a:r>
              <a:rPr lang="en-US" altLang="fr-FR" sz="1800" dirty="0">
                <a:solidFill>
                  <a:srgbClr val="000000"/>
                </a:solidFill>
                <a:latin typeface="Cambria" panose="02040503050406030204" pitchFamily="18" charset="0"/>
                <a:ea typeface="Cambria" panose="02040503050406030204" pitchFamily="18" charset="0"/>
              </a:rPr>
              <a:t>Strengthening June-July 2022</a:t>
            </a:r>
          </a:p>
          <a:p>
            <a:pPr marL="285750" indent="-285750">
              <a:lnSpc>
                <a:spcPct val="90000"/>
              </a:lnSpc>
              <a:spcBef>
                <a:spcPct val="50000"/>
              </a:spcBef>
              <a:buSzPct val="75000"/>
              <a:buFont typeface="Wingdings" panose="05000000000000000000" pitchFamily="2" charset="2"/>
              <a:buChar char="§"/>
              <a:defRPr/>
            </a:pPr>
            <a:r>
              <a:rPr lang="en-US" altLang="fr-FR" sz="1800" dirty="0">
                <a:solidFill>
                  <a:srgbClr val="000000"/>
                </a:solidFill>
                <a:latin typeface="Cambria" panose="02040503050406030204" pitchFamily="18" charset="0"/>
                <a:ea typeface="Cambria" panose="02040503050406030204" pitchFamily="18" charset="0"/>
              </a:rPr>
              <a:t>Combination of boreholes from the bottom and from the top</a:t>
            </a:r>
          </a:p>
        </p:txBody>
      </p:sp>
    </p:spTree>
    <p:extLst>
      <p:ext uri="{BB962C8B-B14F-4D97-AF65-F5344CB8AC3E}">
        <p14:creationId xmlns:p14="http://schemas.microsoft.com/office/powerpoint/2010/main" val="2051129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CF41F8-D550-9DE9-63AB-9BDC0B2996A8}"/>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E181F1F9-C8DA-4CD8-C678-7D38C1CCE19A}"/>
              </a:ext>
            </a:extLst>
          </p:cNvPr>
          <p:cNvSpPr>
            <a:spLocks noGrp="1"/>
          </p:cNvSpPr>
          <p:nvPr>
            <p:ph type="title"/>
          </p:nvPr>
        </p:nvSpPr>
        <p:spPr/>
        <p:txBody>
          <a:bodyPr/>
          <a:lstStyle/>
          <a:p>
            <a:r>
              <a:rPr lang="en-GB" noProof="0" dirty="0"/>
              <a:t>Shear resistance of bridge deck slabs</a:t>
            </a:r>
          </a:p>
        </p:txBody>
      </p:sp>
      <p:sp>
        <p:nvSpPr>
          <p:cNvPr id="3" name="Content Placeholder 2">
            <a:extLst>
              <a:ext uri="{FF2B5EF4-FFF2-40B4-BE49-F238E27FC236}">
                <a16:creationId xmlns:a16="http://schemas.microsoft.com/office/drawing/2014/main" id="{830D5483-D07D-D4A6-524E-12CCBCFE5A8E}"/>
              </a:ext>
            </a:extLst>
          </p:cNvPr>
          <p:cNvSpPr>
            <a:spLocks noGrp="1"/>
          </p:cNvSpPr>
          <p:nvPr>
            <p:ph idx="1"/>
          </p:nvPr>
        </p:nvSpPr>
        <p:spPr/>
        <p:txBody>
          <a:bodyPr/>
          <a:lstStyle/>
          <a:p>
            <a:r>
              <a:rPr lang="en-GB" noProof="0" dirty="0">
                <a:solidFill>
                  <a:srgbClr val="C00000"/>
                </a:solidFill>
              </a:rPr>
              <a:t>LoA I: </a:t>
            </a:r>
            <a:r>
              <a:rPr lang="en-GB" noProof="0" dirty="0"/>
              <a:t>elastic calculation of internal forces, shear verification (LoA I and II)</a:t>
            </a:r>
          </a:p>
          <a:p>
            <a:endParaRPr lang="en-GB" noProof="0" dirty="0"/>
          </a:p>
          <a:p>
            <a:r>
              <a:rPr lang="en-GB" noProof="0" dirty="0">
                <a:solidFill>
                  <a:srgbClr val="C00000"/>
                </a:solidFill>
              </a:rPr>
              <a:t>LoA II: </a:t>
            </a:r>
            <a:r>
              <a:rPr lang="en-GB" noProof="0" dirty="0"/>
              <a:t>elastic calculation of internal forces cutting the peak (average over 4</a:t>
            </a:r>
            <a:r>
              <a:rPr lang="en-GB" i="1" noProof="0" dirty="0"/>
              <a:t>d</a:t>
            </a:r>
            <a:r>
              <a:rPr lang="en-GB" noProof="0" dirty="0"/>
              <a:t>), shear verification LoA II and III</a:t>
            </a:r>
          </a:p>
          <a:p>
            <a:endParaRPr lang="en-GB" dirty="0"/>
          </a:p>
          <a:p>
            <a:r>
              <a:rPr lang="en-GB" noProof="0" dirty="0">
                <a:solidFill>
                  <a:srgbClr val="C00000"/>
                </a:solidFill>
              </a:rPr>
              <a:t>LoA III: </a:t>
            </a:r>
            <a:r>
              <a:rPr lang="en-GB" noProof="0" dirty="0"/>
              <a:t>nonlinear calculation of internal forces accounting for nonlinear flexural and shear deformations, shear verification LoA III</a:t>
            </a:r>
          </a:p>
        </p:txBody>
      </p:sp>
      <p:pic>
        <p:nvPicPr>
          <p:cNvPr id="6" name="Picture 5">
            <a:extLst>
              <a:ext uri="{FF2B5EF4-FFF2-40B4-BE49-F238E27FC236}">
                <a16:creationId xmlns:a16="http://schemas.microsoft.com/office/drawing/2014/main" id="{D4A43CCA-67E5-F3E2-0396-86643EF8568A}"/>
              </a:ext>
            </a:extLst>
          </p:cNvPr>
          <p:cNvPicPr>
            <a:picLocks noChangeAspect="1"/>
          </p:cNvPicPr>
          <p:nvPr/>
        </p:nvPicPr>
        <p:blipFill>
          <a:blip r:embed="rId2"/>
          <a:stretch>
            <a:fillRect/>
          </a:stretch>
        </p:blipFill>
        <p:spPr>
          <a:xfrm>
            <a:off x="3192688" y="3863035"/>
            <a:ext cx="3688610" cy="2504523"/>
          </a:xfrm>
          <a:prstGeom prst="rect">
            <a:avLst/>
          </a:prstGeom>
        </p:spPr>
      </p:pic>
      <p:pic>
        <p:nvPicPr>
          <p:cNvPr id="7" name="Picture 2">
            <a:extLst>
              <a:ext uri="{FF2B5EF4-FFF2-40B4-BE49-F238E27FC236}">
                <a16:creationId xmlns:a16="http://schemas.microsoft.com/office/drawing/2014/main" id="{EC3EABEF-DB80-DCB2-2B39-A22985C1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151509" y="4353232"/>
            <a:ext cx="3027680" cy="97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85050907-0EEF-FBE3-1595-6267A283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917"/>
          <a:stretch>
            <a:fillRect/>
          </a:stretch>
        </p:blipFill>
        <p:spPr bwMode="auto">
          <a:xfrm rot="16200000">
            <a:off x="7403793" y="3667012"/>
            <a:ext cx="2497179" cy="265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CC9BA811-E692-538A-38BF-A3AB01A7EB01}"/>
              </a:ext>
            </a:extLst>
          </p:cNvPr>
          <p:cNvPicPr>
            <a:picLocks noChangeAspect="1"/>
          </p:cNvPicPr>
          <p:nvPr/>
        </p:nvPicPr>
        <p:blipFill>
          <a:blip r:embed="rId5"/>
          <a:stretch>
            <a:fillRect/>
          </a:stretch>
        </p:blipFill>
        <p:spPr>
          <a:xfrm>
            <a:off x="639167" y="3869279"/>
            <a:ext cx="2286319" cy="1114581"/>
          </a:xfrm>
          <a:prstGeom prst="rect">
            <a:avLst/>
          </a:prstGeom>
        </p:spPr>
      </p:pic>
      <p:pic>
        <p:nvPicPr>
          <p:cNvPr id="12" name="Picture 11">
            <a:extLst>
              <a:ext uri="{FF2B5EF4-FFF2-40B4-BE49-F238E27FC236}">
                <a16:creationId xmlns:a16="http://schemas.microsoft.com/office/drawing/2014/main" id="{0E8DFF4A-A409-111C-BABF-058C69BCB611}"/>
              </a:ext>
            </a:extLst>
          </p:cNvPr>
          <p:cNvPicPr>
            <a:picLocks noChangeAspect="1"/>
          </p:cNvPicPr>
          <p:nvPr/>
        </p:nvPicPr>
        <p:blipFill>
          <a:blip r:embed="rId6"/>
          <a:stretch>
            <a:fillRect/>
          </a:stretch>
        </p:blipFill>
        <p:spPr>
          <a:xfrm>
            <a:off x="396840" y="5115297"/>
            <a:ext cx="2286319" cy="1277875"/>
          </a:xfrm>
          <a:prstGeom prst="rect">
            <a:avLst/>
          </a:prstGeom>
        </p:spPr>
      </p:pic>
      <p:sp>
        <p:nvSpPr>
          <p:cNvPr id="13" name="Rectangle 12">
            <a:extLst>
              <a:ext uri="{FF2B5EF4-FFF2-40B4-BE49-F238E27FC236}">
                <a16:creationId xmlns:a16="http://schemas.microsoft.com/office/drawing/2014/main" id="{A1C8EE61-3B36-5C17-5074-339B4655378E}"/>
              </a:ext>
            </a:extLst>
          </p:cNvPr>
          <p:cNvSpPr/>
          <p:nvPr/>
        </p:nvSpPr>
        <p:spPr>
          <a:xfrm>
            <a:off x="2925486" y="3869279"/>
            <a:ext cx="702483" cy="291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TextBox 21">
            <a:extLst>
              <a:ext uri="{FF2B5EF4-FFF2-40B4-BE49-F238E27FC236}">
                <a16:creationId xmlns:a16="http://schemas.microsoft.com/office/drawing/2014/main" id="{3CEA2146-E822-DB24-E853-90DC824A6816}"/>
              </a:ext>
            </a:extLst>
          </p:cNvPr>
          <p:cNvSpPr txBox="1"/>
          <p:nvPr/>
        </p:nvSpPr>
        <p:spPr>
          <a:xfrm>
            <a:off x="4653280" y="6457334"/>
            <a:ext cx="7022720" cy="369332"/>
          </a:xfrm>
          <a:prstGeom prst="rect">
            <a:avLst/>
          </a:prstGeom>
          <a:noFill/>
        </p:spPr>
        <p:txBody>
          <a:bodyPr wrap="square">
            <a:spAutoFit/>
          </a:bodyPr>
          <a:lstStyle/>
          <a:p>
            <a:r>
              <a:rPr kumimoji="0" lang="en-GB" b="0" i="0" u="none" strike="noStrike" kern="1200" cap="none" spc="0" normalizeH="0" baseline="0" noProof="0" dirty="0">
                <a:ln>
                  <a:noFill/>
                </a:ln>
                <a:solidFill>
                  <a:schemeClr val="tx1">
                    <a:lumMod val="50000"/>
                    <a:lumOff val="50000"/>
                  </a:schemeClr>
                </a:solidFill>
                <a:effectLst/>
                <a:uLnTx/>
                <a:uFillTx/>
                <a:latin typeface="Cambria" panose="02040503050406030204" pitchFamily="18" charset="0"/>
                <a:ea typeface="Cambria" panose="02040503050406030204" pitchFamily="18" charset="0"/>
                <a:cs typeface="+mn-cs"/>
              </a:rPr>
              <a:t>Vaz Rodrigues et al., 2008, Natário et al., 2015, Cantone et al. 2022</a:t>
            </a:r>
            <a:endParaRPr lang="fr-CH" dirty="0">
              <a:solidFill>
                <a:schemeClr val="tx1">
                  <a:lumMod val="50000"/>
                  <a:lumOff val="50000"/>
                </a:schemeClr>
              </a:solidFill>
            </a:endParaRPr>
          </a:p>
        </p:txBody>
      </p:sp>
    </p:spTree>
    <p:extLst>
      <p:ext uri="{BB962C8B-B14F-4D97-AF65-F5344CB8AC3E}">
        <p14:creationId xmlns:p14="http://schemas.microsoft.com/office/powerpoint/2010/main" val="394576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01D7F4-9B7F-13E9-E247-AD3A00922028}"/>
              </a:ext>
            </a:extLst>
          </p:cNvPr>
          <p:cNvPicPr>
            <a:picLocks noChangeAspect="1"/>
          </p:cNvPicPr>
          <p:nvPr/>
        </p:nvPicPr>
        <p:blipFill>
          <a:blip r:embed="rId2"/>
          <a:stretch>
            <a:fillRect/>
          </a:stretch>
        </p:blipFill>
        <p:spPr>
          <a:xfrm>
            <a:off x="139373" y="569842"/>
            <a:ext cx="9583775" cy="5321023"/>
          </a:xfrm>
          <a:prstGeom prst="rect">
            <a:avLst/>
          </a:prstGeom>
        </p:spPr>
      </p:pic>
      <p:sp>
        <p:nvSpPr>
          <p:cNvPr id="7" name="TextBox 6">
            <a:extLst>
              <a:ext uri="{FF2B5EF4-FFF2-40B4-BE49-F238E27FC236}">
                <a16:creationId xmlns:a16="http://schemas.microsoft.com/office/drawing/2014/main" id="{DA477FA3-0014-FEB4-C2B5-1F3425D54C6C}"/>
              </a:ext>
            </a:extLst>
          </p:cNvPr>
          <p:cNvSpPr txBox="1"/>
          <p:nvPr/>
        </p:nvSpPr>
        <p:spPr>
          <a:xfrm>
            <a:off x="9946640" y="5890865"/>
            <a:ext cx="1991360" cy="400110"/>
          </a:xfrm>
          <a:prstGeom prst="rect">
            <a:avLst/>
          </a:prstGeom>
          <a:noFill/>
        </p:spPr>
        <p:txBody>
          <a:bodyPr wrap="square">
            <a:spAutoFit/>
          </a:bodyPr>
          <a:lstStyle/>
          <a:p>
            <a:r>
              <a:rPr kumimoji="0" lang="en-GB"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IBRACON, 2023</a:t>
            </a:r>
            <a:endParaRPr lang="fr-CH" dirty="0"/>
          </a:p>
        </p:txBody>
      </p:sp>
    </p:spTree>
    <p:extLst>
      <p:ext uri="{BB962C8B-B14F-4D97-AF65-F5344CB8AC3E}">
        <p14:creationId xmlns:p14="http://schemas.microsoft.com/office/powerpoint/2010/main" val="2024784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95F2A-4AAE-8747-F7DD-A25072C35C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C9AF235-DCC8-5346-46EA-38DE6526E308}"/>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E4E91317-646E-431C-882C-F299CC443C3A}"/>
              </a:ext>
            </a:extLst>
          </p:cNvPr>
          <p:cNvSpPr>
            <a:spLocks noGrp="1"/>
          </p:cNvSpPr>
          <p:nvPr>
            <p:ph type="title"/>
          </p:nvPr>
        </p:nvSpPr>
        <p:spPr/>
        <p:txBody>
          <a:bodyPr/>
          <a:lstStyle/>
          <a:p>
            <a:r>
              <a:rPr lang="en-US" altLang="en-US" dirty="0"/>
              <a:t>Shear in girders </a:t>
            </a:r>
            <a:r>
              <a:rPr lang="en-US" altLang="en-US" u="sng" dirty="0"/>
              <a:t>with</a:t>
            </a:r>
            <a:r>
              <a:rPr lang="en-US" altLang="en-US" dirty="0"/>
              <a:t> shear reinforcement, Levels of Approximation Approach</a:t>
            </a:r>
            <a:endParaRPr lang="fr-CH" dirty="0"/>
          </a:p>
        </p:txBody>
      </p:sp>
      <p:sp>
        <p:nvSpPr>
          <p:cNvPr id="12" name="Rectangle 29">
            <a:extLst>
              <a:ext uri="{FF2B5EF4-FFF2-40B4-BE49-F238E27FC236}">
                <a16:creationId xmlns:a16="http://schemas.microsoft.com/office/drawing/2014/main" id="{E9CDFB3A-80A7-8155-8455-E4FB48108280}"/>
              </a:ext>
            </a:extLst>
          </p:cNvPr>
          <p:cNvSpPr>
            <a:spLocks noChangeArrowheads="1"/>
          </p:cNvSpPr>
          <p:nvPr/>
        </p:nvSpPr>
        <p:spPr bwMode="auto">
          <a:xfrm>
            <a:off x="323850" y="3881438"/>
            <a:ext cx="8284758" cy="341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spcAft>
                <a:spcPts val="600"/>
              </a:spcAft>
              <a:buSzPct val="75000"/>
              <a:buFont typeface="Wingdings" panose="05000000000000000000" pitchFamily="2" charset="2"/>
              <a:buChar char="§"/>
            </a:pPr>
            <a:r>
              <a:rPr lang="en-US" altLang="en-US" sz="1800" b="1" dirty="0">
                <a:solidFill>
                  <a:srgbClr val="C00000"/>
                </a:solidFill>
                <a:latin typeface="Cambria" panose="02040503050406030204" pitchFamily="18" charset="0"/>
                <a:ea typeface="Cambria" panose="02040503050406030204" pitchFamily="18" charset="0"/>
              </a:rPr>
              <a:t>LoA I</a:t>
            </a:r>
            <a:r>
              <a:rPr lang="en-US" altLang="en-US" sz="1800" b="1" dirty="0">
                <a:solidFill>
                  <a:srgbClr val="000000"/>
                </a:solidFill>
                <a:latin typeface="Cambria" panose="02040503050406030204" pitchFamily="18" charset="0"/>
                <a:ea typeface="Cambria" panose="02040503050406030204" pitchFamily="18" charset="0"/>
              </a:rPr>
              <a:t>   </a:t>
            </a:r>
            <a:r>
              <a:rPr lang="en-US" altLang="en-US" sz="1800" dirty="0">
                <a:solidFill>
                  <a:srgbClr val="000000"/>
                </a:solidFill>
                <a:latin typeface="Cambria" panose="02040503050406030204" pitchFamily="18" charset="0"/>
                <a:ea typeface="Cambria" panose="02040503050406030204" pitchFamily="18" charset="0"/>
              </a:rPr>
              <a:t>: Shear according MC 2020 LoA I  or EN 1992-1-1:2023 (constant </a:t>
            </a:r>
            <a:r>
              <a:rPr lang="en-US" altLang="en-US" sz="1800" i="1" dirty="0">
                <a:solidFill>
                  <a:srgbClr val="000000"/>
                </a:solidFill>
                <a:latin typeface="Symbol" panose="05050102010706020507" pitchFamily="18" charset="2"/>
                <a:ea typeface="Cambria" panose="02040503050406030204" pitchFamily="18" charset="0"/>
              </a:rPr>
              <a:t>n</a:t>
            </a:r>
            <a:r>
              <a:rPr lang="en-US" altLang="en-US" sz="1800" dirty="0">
                <a:solidFill>
                  <a:srgbClr val="000000"/>
                </a:solidFill>
                <a:latin typeface="Cambria" panose="02040503050406030204" pitchFamily="18" charset="0"/>
                <a:ea typeface="Cambria" panose="02040503050406030204" pitchFamily="18" charset="0"/>
              </a:rPr>
              <a:t>  values and </a:t>
            </a:r>
            <a:r>
              <a:rPr lang="en-US" altLang="en-US" sz="1800" dirty="0" err="1">
                <a:solidFill>
                  <a:srgbClr val="000000"/>
                </a:solidFill>
                <a:latin typeface="Cambria" panose="02040503050406030204" pitchFamily="18" charset="0"/>
                <a:ea typeface="Cambria" panose="02040503050406030204" pitchFamily="18" charset="0"/>
              </a:rPr>
              <a:t>cot</a:t>
            </a:r>
            <a:r>
              <a:rPr lang="en-US" altLang="en-US" sz="1800" i="1" dirty="0" err="1">
                <a:solidFill>
                  <a:srgbClr val="000000"/>
                </a:solidFill>
                <a:latin typeface="Symbol" panose="05050102010706020507" pitchFamily="18" charset="2"/>
                <a:ea typeface="Cambria" panose="02040503050406030204" pitchFamily="18" charset="0"/>
              </a:rPr>
              <a:t>q</a:t>
            </a:r>
            <a:r>
              <a:rPr lang="en-US" altLang="en-US" sz="1800" baseline="-25000" dirty="0" err="1">
                <a:solidFill>
                  <a:srgbClr val="000000"/>
                </a:solidFill>
                <a:latin typeface="Cambria" panose="02040503050406030204" pitchFamily="18" charset="0"/>
                <a:ea typeface="Cambria" panose="02040503050406030204" pitchFamily="18" charset="0"/>
              </a:rPr>
              <a:t>min</a:t>
            </a:r>
            <a:r>
              <a:rPr lang="en-US" altLang="en-US" sz="1800" dirty="0">
                <a:solidFill>
                  <a:srgbClr val="000000"/>
                </a:solidFill>
                <a:latin typeface="Cambria" panose="02040503050406030204" pitchFamily="18" charset="0"/>
                <a:ea typeface="Cambria" panose="02040503050406030204" pitchFamily="18" charset="0"/>
              </a:rPr>
              <a:t>)</a:t>
            </a:r>
          </a:p>
          <a:p>
            <a:pPr>
              <a:lnSpc>
                <a:spcPct val="90000"/>
              </a:lnSpc>
              <a:spcBef>
                <a:spcPct val="50000"/>
              </a:spcBef>
              <a:spcAft>
                <a:spcPts val="600"/>
              </a:spcAft>
              <a:buSzPct val="75000"/>
              <a:buFont typeface="Wingdings" panose="05000000000000000000" pitchFamily="2" charset="2"/>
              <a:buChar char="§"/>
            </a:pPr>
            <a:r>
              <a:rPr lang="en-US" altLang="en-US" sz="1800" b="1" dirty="0">
                <a:solidFill>
                  <a:srgbClr val="C00000"/>
                </a:solidFill>
                <a:latin typeface="Cambria" panose="02040503050406030204" pitchFamily="18" charset="0"/>
                <a:ea typeface="Cambria" panose="02040503050406030204" pitchFamily="18" charset="0"/>
              </a:rPr>
              <a:t>LoA II</a:t>
            </a:r>
            <a:r>
              <a:rPr lang="en-US" altLang="en-US" sz="1800" b="1" dirty="0">
                <a:solidFill>
                  <a:srgbClr val="000000"/>
                </a:solidFill>
                <a:latin typeface="Cambria" panose="02040503050406030204" pitchFamily="18" charset="0"/>
                <a:ea typeface="Cambria" panose="02040503050406030204" pitchFamily="18" charset="0"/>
              </a:rPr>
              <a:t>  </a:t>
            </a:r>
            <a:r>
              <a:rPr lang="en-US" altLang="en-US" sz="1800" dirty="0">
                <a:solidFill>
                  <a:srgbClr val="000000"/>
                </a:solidFill>
                <a:latin typeface="Cambria" panose="02040503050406030204" pitchFamily="18" charset="0"/>
                <a:ea typeface="Cambria" panose="02040503050406030204" pitchFamily="18" charset="0"/>
              </a:rPr>
              <a:t>: Shear according MC 2020 LoA II </a:t>
            </a:r>
            <a:r>
              <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or EN 1992-1-1:2023 </a:t>
            </a:r>
            <a:r>
              <a:rPr lang="en-US" altLang="en-US" sz="1800" dirty="0">
                <a:solidFill>
                  <a:srgbClr val="000000"/>
                </a:solidFill>
                <a:latin typeface="Cambria" panose="02040503050406030204" pitchFamily="18" charset="0"/>
                <a:ea typeface="Cambria" panose="02040503050406030204" pitchFamily="18" charset="0"/>
              </a:rPr>
              <a:t>(</a:t>
            </a:r>
            <a:r>
              <a:rPr lang="en-US" altLang="en-US" sz="1800" i="1" dirty="0">
                <a:solidFill>
                  <a:srgbClr val="000000"/>
                </a:solidFill>
                <a:latin typeface="Symbol" panose="05050102010706020507" pitchFamily="18" charset="2"/>
                <a:ea typeface="Cambria" panose="02040503050406030204" pitchFamily="18" charset="0"/>
              </a:rPr>
              <a:t>n</a:t>
            </a:r>
            <a:r>
              <a:rPr lang="en-US" altLang="en-US" sz="1800" dirty="0">
                <a:solidFill>
                  <a:srgbClr val="000000"/>
                </a:solidFill>
                <a:latin typeface="Cambria" panose="02040503050406030204" pitchFamily="18" charset="0"/>
                <a:ea typeface="Cambria" panose="02040503050406030204" pitchFamily="18" charset="0"/>
              </a:rPr>
              <a:t>  values and </a:t>
            </a:r>
            <a:r>
              <a:rPr lang="en-US" altLang="en-US" sz="1800" dirty="0" err="1">
                <a:solidFill>
                  <a:srgbClr val="000000"/>
                </a:solidFill>
                <a:latin typeface="Cambria" panose="02040503050406030204" pitchFamily="18" charset="0"/>
                <a:ea typeface="Cambria" panose="02040503050406030204" pitchFamily="18" charset="0"/>
              </a:rPr>
              <a:t>cot</a:t>
            </a:r>
            <a:r>
              <a:rPr lang="en-US" altLang="en-US" sz="1800" i="1" dirty="0" err="1">
                <a:solidFill>
                  <a:srgbClr val="000000"/>
                </a:solidFill>
                <a:latin typeface="Symbol" panose="05050102010706020507" pitchFamily="18" charset="2"/>
                <a:ea typeface="Cambria" panose="02040503050406030204" pitchFamily="18" charset="0"/>
              </a:rPr>
              <a:t>q</a:t>
            </a:r>
            <a:r>
              <a:rPr lang="en-US" altLang="en-US" sz="1800" baseline="-25000" dirty="0" err="1">
                <a:solidFill>
                  <a:srgbClr val="000000"/>
                </a:solidFill>
                <a:latin typeface="Cambria" panose="02040503050406030204" pitchFamily="18" charset="0"/>
                <a:ea typeface="Cambria" panose="02040503050406030204" pitchFamily="18" charset="0"/>
              </a:rPr>
              <a:t>min</a:t>
            </a:r>
            <a:r>
              <a:rPr lang="en-US" altLang="en-US" sz="1800" dirty="0">
                <a:solidFill>
                  <a:srgbClr val="000000"/>
                </a:solidFill>
                <a:latin typeface="Cambria" panose="02040503050406030204" pitchFamily="18" charset="0"/>
                <a:ea typeface="Cambria" panose="02040503050406030204" pitchFamily="18" charset="0"/>
              </a:rPr>
              <a:t> calculated as a function of the longitudinal strain in the web)</a:t>
            </a:r>
          </a:p>
          <a:p>
            <a:pPr>
              <a:lnSpc>
                <a:spcPct val="90000"/>
              </a:lnSpc>
              <a:spcBef>
                <a:spcPct val="50000"/>
              </a:spcBef>
              <a:spcAft>
                <a:spcPts val="600"/>
              </a:spcAft>
              <a:buSzPct val="75000"/>
              <a:buFont typeface="Wingdings" panose="05000000000000000000" pitchFamily="2" charset="2"/>
              <a:buChar char="§"/>
            </a:pPr>
            <a:r>
              <a:rPr lang="en-US" altLang="en-US" sz="1800" b="1" dirty="0">
                <a:solidFill>
                  <a:srgbClr val="C00000"/>
                </a:solidFill>
                <a:latin typeface="Cambria" panose="02040503050406030204" pitchFamily="18" charset="0"/>
                <a:ea typeface="Cambria" panose="02040503050406030204" pitchFamily="18" charset="0"/>
              </a:rPr>
              <a:t>LoA III </a:t>
            </a:r>
            <a:r>
              <a:rPr lang="en-US" altLang="en-US" sz="1800" dirty="0">
                <a:solidFill>
                  <a:srgbClr val="000000"/>
                </a:solidFill>
                <a:latin typeface="Cambria" panose="02040503050406030204" pitchFamily="18" charset="0"/>
                <a:ea typeface="Cambria" panose="02040503050406030204" pitchFamily="18" charset="0"/>
              </a:rPr>
              <a:t>: ~ LoA II, but without accounting for </a:t>
            </a:r>
            <a:r>
              <a:rPr lang="en-US" altLang="en-US" sz="1800" dirty="0" err="1">
                <a:solidFill>
                  <a:srgbClr val="000000"/>
                </a:solidFill>
                <a:latin typeface="Cambria" panose="02040503050406030204" pitchFamily="18" charset="0"/>
                <a:ea typeface="Cambria" panose="02040503050406030204" pitchFamily="18" charset="0"/>
              </a:rPr>
              <a:t>cot</a:t>
            </a:r>
            <a:r>
              <a:rPr lang="en-US" altLang="en-US" sz="1800" i="1" dirty="0" err="1">
                <a:solidFill>
                  <a:srgbClr val="000000"/>
                </a:solidFill>
                <a:latin typeface="Symbol" panose="05050102010706020507" pitchFamily="18" charset="2"/>
                <a:ea typeface="Cambria" panose="02040503050406030204" pitchFamily="18" charset="0"/>
              </a:rPr>
              <a:t>q</a:t>
            </a:r>
            <a:r>
              <a:rPr lang="en-US" altLang="en-US" sz="1800" baseline="-25000" dirty="0" err="1">
                <a:solidFill>
                  <a:srgbClr val="000000"/>
                </a:solidFill>
                <a:latin typeface="Cambria" panose="02040503050406030204" pitchFamily="18" charset="0"/>
                <a:ea typeface="Cambria" panose="02040503050406030204" pitchFamily="18" charset="0"/>
              </a:rPr>
              <a:t>min</a:t>
            </a:r>
            <a:r>
              <a:rPr lang="en-US" altLang="en-US" sz="1800" baseline="-25000" dirty="0">
                <a:solidFill>
                  <a:srgbClr val="000000"/>
                </a:solidFill>
                <a:latin typeface="Cambria" panose="02040503050406030204" pitchFamily="18" charset="0"/>
                <a:ea typeface="Cambria" panose="02040503050406030204" pitchFamily="18" charset="0"/>
              </a:rPr>
              <a:t> </a:t>
            </a:r>
            <a:r>
              <a:rPr lang="en-US" altLang="en-US" sz="1800" dirty="0">
                <a:solidFill>
                  <a:srgbClr val="000000"/>
                </a:solidFill>
                <a:latin typeface="Cambria" panose="02040503050406030204" pitchFamily="18" charset="0"/>
                <a:ea typeface="Cambria" panose="02040503050406030204" pitchFamily="18" charset="0"/>
              </a:rPr>
              <a:t>in case of sufficient ductility of shear reinforcement ductility and adapted failure criterion</a:t>
            </a:r>
          </a:p>
          <a:p>
            <a:pPr>
              <a:lnSpc>
                <a:spcPct val="90000"/>
              </a:lnSpc>
              <a:spcBef>
                <a:spcPct val="50000"/>
              </a:spcBef>
              <a:spcAft>
                <a:spcPts val="600"/>
              </a:spcAft>
              <a:buSzPct val="75000"/>
              <a:buFont typeface="Wingdings" panose="05000000000000000000" pitchFamily="2" charset="2"/>
              <a:buChar char="§"/>
            </a:pPr>
            <a:r>
              <a:rPr lang="en-US" altLang="en-US" sz="1800" b="1" dirty="0">
                <a:solidFill>
                  <a:srgbClr val="C00000"/>
                </a:solidFill>
                <a:latin typeface="Cambria" panose="02040503050406030204" pitchFamily="18" charset="0"/>
                <a:ea typeface="Cambria" panose="02040503050406030204" pitchFamily="18" charset="0"/>
              </a:rPr>
              <a:t>LoA IV </a:t>
            </a:r>
            <a:r>
              <a:rPr lang="en-US" altLang="en-US" sz="1800" dirty="0">
                <a:solidFill>
                  <a:srgbClr val="000000"/>
                </a:solidFill>
                <a:latin typeface="Cambria" panose="02040503050406030204" pitchFamily="18" charset="0"/>
                <a:ea typeface="Cambria" panose="02040503050406030204" pitchFamily="18" charset="0"/>
              </a:rPr>
              <a:t>: elastic – plastic stress field accounting for strain compatibility</a:t>
            </a:r>
          </a:p>
          <a:p>
            <a:pPr>
              <a:lnSpc>
                <a:spcPct val="90000"/>
              </a:lnSpc>
              <a:spcBef>
                <a:spcPct val="50000"/>
              </a:spcBef>
              <a:spcAft>
                <a:spcPts val="600"/>
              </a:spcAft>
              <a:buSzPct val="75000"/>
              <a:buFont typeface="Wingdings" panose="05000000000000000000" pitchFamily="2" charset="2"/>
              <a:buChar char="§"/>
            </a:pPr>
            <a:endParaRPr lang="en-US" altLang="en-US" sz="180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spcAft>
                <a:spcPts val="600"/>
              </a:spcAft>
              <a:buSzPct val="75000"/>
              <a:buFont typeface="Wingdings" panose="05000000000000000000" pitchFamily="2" charset="2"/>
              <a:buChar char="§"/>
            </a:pPr>
            <a:endParaRPr lang="en-US" altLang="en-US" sz="1800" dirty="0">
              <a:solidFill>
                <a:srgbClr val="000000"/>
              </a:solidFill>
              <a:latin typeface="Cambria" panose="02040503050406030204" pitchFamily="18" charset="0"/>
              <a:ea typeface="Cambria" panose="02040503050406030204" pitchFamily="18" charset="0"/>
            </a:endParaRPr>
          </a:p>
        </p:txBody>
      </p:sp>
      <p:pic>
        <p:nvPicPr>
          <p:cNvPr id="13" name="Picture 3">
            <a:extLst>
              <a:ext uri="{FF2B5EF4-FFF2-40B4-BE49-F238E27FC236}">
                <a16:creationId xmlns:a16="http://schemas.microsoft.com/office/drawing/2014/main" id="{CB376566-BFEA-C74C-B19D-361EDBF0D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597" y="3278188"/>
            <a:ext cx="2357437"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pic>
        <p:nvPicPr>
          <p:cNvPr id="14" name="Picture 3">
            <a:extLst>
              <a:ext uri="{FF2B5EF4-FFF2-40B4-BE49-F238E27FC236}">
                <a16:creationId xmlns:a16="http://schemas.microsoft.com/office/drawing/2014/main" id="{D0714A55-5071-23FA-8911-18654B3B8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559" y="4646613"/>
            <a:ext cx="2401888"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a:extLst>
              <a:ext uri="{FF2B5EF4-FFF2-40B4-BE49-F238E27FC236}">
                <a16:creationId xmlns:a16="http://schemas.microsoft.com/office/drawing/2014/main" id="{7D1831C3-B8BE-6691-DF9B-D2B79869753C}"/>
              </a:ext>
            </a:extLst>
          </p:cNvPr>
          <p:cNvSpPr>
            <a:spLocks noChangeArrowheads="1"/>
          </p:cNvSpPr>
          <p:nvPr/>
        </p:nvSpPr>
        <p:spPr bwMode="auto">
          <a:xfrm>
            <a:off x="1601788" y="2693988"/>
            <a:ext cx="358775" cy="431800"/>
          </a:xfrm>
          <a:prstGeom prst="rect">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de-CH" altLang="fr-FR"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6" name="Rectangle 5">
            <a:extLst>
              <a:ext uri="{FF2B5EF4-FFF2-40B4-BE49-F238E27FC236}">
                <a16:creationId xmlns:a16="http://schemas.microsoft.com/office/drawing/2014/main" id="{2FD24385-AEE5-E9F2-BCAE-1C2A3CC7CBAF}"/>
              </a:ext>
            </a:extLst>
          </p:cNvPr>
          <p:cNvSpPr>
            <a:spLocks noChangeArrowheads="1"/>
          </p:cNvSpPr>
          <p:nvPr/>
        </p:nvSpPr>
        <p:spPr bwMode="auto">
          <a:xfrm>
            <a:off x="1960563" y="2365375"/>
            <a:ext cx="414337" cy="338138"/>
          </a:xfrm>
          <a:prstGeom prst="rect">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de-CH" altLang="fr-FR"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7" name="Rectangle 7">
            <a:extLst>
              <a:ext uri="{FF2B5EF4-FFF2-40B4-BE49-F238E27FC236}">
                <a16:creationId xmlns:a16="http://schemas.microsoft.com/office/drawing/2014/main" id="{62694FEA-287A-7EFC-48CB-76B5F7DA0310}"/>
              </a:ext>
            </a:extLst>
          </p:cNvPr>
          <p:cNvSpPr>
            <a:spLocks noChangeArrowheads="1"/>
          </p:cNvSpPr>
          <p:nvPr/>
        </p:nvSpPr>
        <p:spPr bwMode="auto">
          <a:xfrm>
            <a:off x="2374900" y="2098675"/>
            <a:ext cx="771525" cy="261938"/>
          </a:xfrm>
          <a:prstGeom prst="rect">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de-CH" altLang="fr-FR"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8" name="Rectangle 9">
            <a:extLst>
              <a:ext uri="{FF2B5EF4-FFF2-40B4-BE49-F238E27FC236}">
                <a16:creationId xmlns:a16="http://schemas.microsoft.com/office/drawing/2014/main" id="{BF5AF416-4E9E-620B-32F3-ED9EA9B5B171}"/>
              </a:ext>
            </a:extLst>
          </p:cNvPr>
          <p:cNvSpPr>
            <a:spLocks noChangeArrowheads="1"/>
          </p:cNvSpPr>
          <p:nvPr/>
        </p:nvSpPr>
        <p:spPr bwMode="auto">
          <a:xfrm>
            <a:off x="3146425" y="1855788"/>
            <a:ext cx="1624013" cy="257175"/>
          </a:xfrm>
          <a:prstGeom prst="rect">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de-CH" altLang="fr-FR"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9" name="Line 5">
            <a:extLst>
              <a:ext uri="{FF2B5EF4-FFF2-40B4-BE49-F238E27FC236}">
                <a16:creationId xmlns:a16="http://schemas.microsoft.com/office/drawing/2014/main" id="{D6021D64-AEF5-6D07-3FC9-EA8ACFE6FB9A}"/>
              </a:ext>
            </a:extLst>
          </p:cNvPr>
          <p:cNvSpPr>
            <a:spLocks noChangeShapeType="1"/>
          </p:cNvSpPr>
          <p:nvPr/>
        </p:nvSpPr>
        <p:spPr bwMode="auto">
          <a:xfrm>
            <a:off x="1195388" y="3125788"/>
            <a:ext cx="3960812" cy="0"/>
          </a:xfrm>
          <a:prstGeom prst="line">
            <a:avLst/>
          </a:prstGeom>
          <a:noFill/>
          <a:ln w="2540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CH"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0" name="Line 5">
            <a:extLst>
              <a:ext uri="{FF2B5EF4-FFF2-40B4-BE49-F238E27FC236}">
                <a16:creationId xmlns:a16="http://schemas.microsoft.com/office/drawing/2014/main" id="{BD267AFB-AADF-1D9F-BD61-ED39ECB6FE70}"/>
              </a:ext>
            </a:extLst>
          </p:cNvPr>
          <p:cNvSpPr>
            <a:spLocks noChangeShapeType="1"/>
          </p:cNvSpPr>
          <p:nvPr/>
        </p:nvSpPr>
        <p:spPr bwMode="auto">
          <a:xfrm flipV="1">
            <a:off x="1347788" y="1320800"/>
            <a:ext cx="0" cy="1957388"/>
          </a:xfrm>
          <a:prstGeom prst="line">
            <a:avLst/>
          </a:prstGeom>
          <a:noFill/>
          <a:ln w="2540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CH"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1" name="Oval 1">
            <a:extLst>
              <a:ext uri="{FF2B5EF4-FFF2-40B4-BE49-F238E27FC236}">
                <a16:creationId xmlns:a16="http://schemas.microsoft.com/office/drawing/2014/main" id="{50667DB0-4457-0B3C-CEF0-BDA0BBDCBFA6}"/>
              </a:ext>
            </a:extLst>
          </p:cNvPr>
          <p:cNvSpPr>
            <a:spLocks noChangeArrowheads="1"/>
          </p:cNvSpPr>
          <p:nvPr/>
        </p:nvSpPr>
        <p:spPr bwMode="auto">
          <a:xfrm>
            <a:off x="1293813" y="3071813"/>
            <a:ext cx="107950" cy="107950"/>
          </a:xfrm>
          <a:prstGeom prst="ellipse">
            <a:avLst/>
          </a:prstGeom>
          <a:solidFill>
            <a:srgbClr val="FFFFFF"/>
          </a:solidFill>
          <a:ln w="12700" algn="ctr">
            <a:solidFill>
              <a:srgbClr val="000000"/>
            </a:solidFill>
            <a:round/>
            <a:headEnd/>
            <a:tailEnd/>
          </a:ln>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US" altLang="en-US"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2" name="Rectangle 2">
            <a:extLst>
              <a:ext uri="{FF2B5EF4-FFF2-40B4-BE49-F238E27FC236}">
                <a16:creationId xmlns:a16="http://schemas.microsoft.com/office/drawing/2014/main" id="{A51C4838-F281-9AD9-EB10-0CB04CE82D11}"/>
              </a:ext>
            </a:extLst>
          </p:cNvPr>
          <p:cNvSpPr>
            <a:spLocks noChangeArrowheads="1"/>
          </p:cNvSpPr>
          <p:nvPr/>
        </p:nvSpPr>
        <p:spPr bwMode="auto">
          <a:xfrm>
            <a:off x="174928" y="1104900"/>
            <a:ext cx="105349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accuracy</a:t>
            </a:r>
            <a:endPar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3" name="Rectangle 56">
            <a:extLst>
              <a:ext uri="{FF2B5EF4-FFF2-40B4-BE49-F238E27FC236}">
                <a16:creationId xmlns:a16="http://schemas.microsoft.com/office/drawing/2014/main" id="{7174E71A-1F2F-BFA7-BBF7-D4FE9399516D}"/>
              </a:ext>
            </a:extLst>
          </p:cNvPr>
          <p:cNvSpPr>
            <a:spLocks noChangeArrowheads="1"/>
          </p:cNvSpPr>
          <p:nvPr/>
        </p:nvSpPr>
        <p:spPr bwMode="auto">
          <a:xfrm>
            <a:off x="3958431" y="3238181"/>
            <a:ext cx="313326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Time devoted to analysis</a:t>
            </a:r>
            <a:endPar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2741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F5C5-3B87-8875-E911-DD5C2651C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158E9-3AA0-F654-E418-500D46599998}"/>
              </a:ext>
            </a:extLst>
          </p:cNvPr>
          <p:cNvSpPr>
            <a:spLocks noGrp="1"/>
          </p:cNvSpPr>
          <p:nvPr>
            <p:ph type="title"/>
          </p:nvPr>
        </p:nvSpPr>
        <p:spPr/>
        <p:txBody>
          <a:bodyPr>
            <a:noAutofit/>
          </a:bodyPr>
          <a:lstStyle/>
          <a:p>
            <a:r>
              <a:rPr lang="en-US" altLang="fr-FR" kern="0" dirty="0"/>
              <a:t>Precast girders with thin webs</a:t>
            </a:r>
            <a:br>
              <a:rPr lang="en-GB" altLang="fr-FR" kern="0" dirty="0"/>
            </a:br>
            <a:r>
              <a:rPr lang="en-GB" altLang="fr-FR" kern="0" dirty="0"/>
              <a:t>Example: Pont de la </a:t>
            </a:r>
            <a:r>
              <a:rPr lang="en-GB" altLang="fr-FR" kern="0" dirty="0" err="1"/>
              <a:t>Tuffière</a:t>
            </a:r>
            <a:r>
              <a:rPr lang="en-GB" altLang="fr-FR" kern="0" dirty="0"/>
              <a:t> sur la Sarine, </a:t>
            </a:r>
            <a:r>
              <a:rPr lang="en-GB" altLang="fr-FR" kern="0" dirty="0" err="1"/>
              <a:t>Arconciel</a:t>
            </a:r>
            <a:r>
              <a:rPr lang="en-GB" altLang="fr-FR" kern="0" dirty="0"/>
              <a:t> (FR), Switzerland</a:t>
            </a:r>
            <a:endParaRPr lang="fr-CH" dirty="0"/>
          </a:p>
        </p:txBody>
      </p:sp>
      <p:grpSp>
        <p:nvGrpSpPr>
          <p:cNvPr id="3" name="Group 15">
            <a:extLst>
              <a:ext uri="{FF2B5EF4-FFF2-40B4-BE49-F238E27FC236}">
                <a16:creationId xmlns:a16="http://schemas.microsoft.com/office/drawing/2014/main" id="{65B8EF65-A995-D953-47EA-5BF21687EABA}"/>
              </a:ext>
            </a:extLst>
          </p:cNvPr>
          <p:cNvGrpSpPr>
            <a:grpSpLocks/>
          </p:cNvGrpSpPr>
          <p:nvPr/>
        </p:nvGrpSpPr>
        <p:grpSpPr bwMode="auto">
          <a:xfrm>
            <a:off x="539750" y="1700213"/>
            <a:ext cx="5086134" cy="3473236"/>
            <a:chOff x="407368" y="1124744"/>
            <a:chExt cx="12097229" cy="5944651"/>
          </a:xfrm>
        </p:grpSpPr>
        <p:pic>
          <p:nvPicPr>
            <p:cNvPr id="4" name="Picture 2">
              <a:extLst>
                <a:ext uri="{FF2B5EF4-FFF2-40B4-BE49-F238E27FC236}">
                  <a16:creationId xmlns:a16="http://schemas.microsoft.com/office/drawing/2014/main" id="{8F80B01A-F1F4-1BBE-43D3-4E14BABF3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268760"/>
              <a:ext cx="7272808" cy="333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188D4293-C0AE-3027-0F89-3A7830281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549" y="1124744"/>
              <a:ext cx="4362463"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8">
              <a:extLst>
                <a:ext uri="{FF2B5EF4-FFF2-40B4-BE49-F238E27FC236}">
                  <a16:creationId xmlns:a16="http://schemas.microsoft.com/office/drawing/2014/main" id="{EF6BB14E-06A8-0642-B564-15A534650E47}"/>
                </a:ext>
              </a:extLst>
            </p:cNvPr>
            <p:cNvSpPr>
              <a:spLocks noChangeArrowheads="1"/>
            </p:cNvSpPr>
            <p:nvPr/>
          </p:nvSpPr>
          <p:spPr bwMode="auto">
            <a:xfrm>
              <a:off x="408203" y="5157191"/>
              <a:ext cx="12096394" cy="19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fr-FR" sz="1800" dirty="0">
                  <a:solidFill>
                    <a:srgbClr val="000000"/>
                  </a:solidFill>
                  <a:latin typeface="Cambria" panose="02040503050406030204" pitchFamily="18" charset="0"/>
                  <a:ea typeface="Cambria" panose="02040503050406030204" pitchFamily="18" charset="0"/>
                </a:rPr>
                <a:t>Construction 1970,</a:t>
              </a:r>
            </a:p>
            <a:p>
              <a:pPr>
                <a:lnSpc>
                  <a:spcPct val="90000"/>
                </a:lnSpc>
                <a:spcBef>
                  <a:spcPct val="50000"/>
                </a:spcBef>
                <a:buSzPct val="75000"/>
                <a:buFont typeface="Monotype Sorts" pitchFamily="2" charset="2"/>
                <a:buNone/>
              </a:pPr>
              <a:r>
                <a:rPr lang="en-GB" altLang="fr-FR" sz="1800" dirty="0">
                  <a:solidFill>
                    <a:srgbClr val="000000"/>
                  </a:solidFill>
                  <a:latin typeface="Cambria" panose="02040503050406030204" pitchFamily="18" charset="0"/>
                  <a:ea typeface="Cambria" panose="02040503050406030204" pitchFamily="18" charset="0"/>
                </a:rPr>
                <a:t>Simply supported girders with 3 spans of 32.30 m</a:t>
              </a:r>
            </a:p>
            <a:p>
              <a:pPr>
                <a:lnSpc>
                  <a:spcPct val="90000"/>
                </a:lnSpc>
                <a:spcBef>
                  <a:spcPct val="50000"/>
                </a:spcBef>
                <a:buSzPct val="75000"/>
                <a:buFont typeface="Monotype Sorts" pitchFamily="2" charset="2"/>
                <a:buNone/>
              </a:pPr>
              <a:r>
                <a:rPr lang="en-GB" altLang="fr-FR" sz="1800" dirty="0">
                  <a:solidFill>
                    <a:srgbClr val="000000"/>
                  </a:solidFill>
                  <a:latin typeface="Cambria" panose="02040503050406030204" pitchFamily="18" charset="0"/>
                  <a:ea typeface="Cambria" panose="02040503050406030204" pitchFamily="18" charset="0"/>
                </a:rPr>
                <a:t>Webs 170 mm + posttensioning ducts </a:t>
              </a:r>
              <a:r>
                <a:rPr lang="en-GB" altLang="fr-FR" sz="1800" i="1" dirty="0">
                  <a:solidFill>
                    <a:srgbClr val="000000"/>
                  </a:solidFill>
                  <a:latin typeface="Cambria" panose="02040503050406030204" pitchFamily="18" charset="0"/>
                  <a:ea typeface="Cambria" panose="02040503050406030204" pitchFamily="18" charset="0"/>
                </a:rPr>
                <a:t>f = </a:t>
              </a:r>
              <a:r>
                <a:rPr lang="en-GB" altLang="fr-FR" sz="1800" dirty="0">
                  <a:solidFill>
                    <a:srgbClr val="000000"/>
                  </a:solidFill>
                  <a:latin typeface="Cambria" panose="02040503050406030204" pitchFamily="18" charset="0"/>
                  <a:ea typeface="Cambria" panose="02040503050406030204" pitchFamily="18" charset="0"/>
                </a:rPr>
                <a:t>85 mm</a:t>
              </a:r>
            </a:p>
          </p:txBody>
        </p:sp>
      </p:grpSp>
      <p:pic>
        <p:nvPicPr>
          <p:cNvPr id="7" name="Picture 3">
            <a:extLst>
              <a:ext uri="{FF2B5EF4-FFF2-40B4-BE49-F238E27FC236}">
                <a16:creationId xmlns:a16="http://schemas.microsoft.com/office/drawing/2014/main" id="{8F49298F-B63A-99B7-9931-88BF6C7C7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490" y="1106794"/>
            <a:ext cx="34115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EDACD7E1-5C2F-8CE3-05D8-4AD93A1E345B}"/>
              </a:ext>
            </a:extLst>
          </p:cNvPr>
          <p:cNvSpPr>
            <a:spLocks noChangeArrowheads="1"/>
          </p:cNvSpPr>
          <p:nvPr/>
        </p:nvSpPr>
        <p:spPr bwMode="auto">
          <a:xfrm>
            <a:off x="179388" y="5961063"/>
            <a:ext cx="79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GB" altLang="en-US" sz="1200">
                <a:latin typeface="Cambria" panose="02040503050406030204" pitchFamily="18" charset="0"/>
                <a:ea typeface="Cambria" panose="02040503050406030204" pitchFamily="18" charset="0"/>
              </a:rPr>
              <a:t>(11-A23)</a:t>
            </a:r>
          </a:p>
        </p:txBody>
      </p:sp>
      <p:sp>
        <p:nvSpPr>
          <p:cNvPr id="11" name="Oval 1">
            <a:extLst>
              <a:ext uri="{FF2B5EF4-FFF2-40B4-BE49-F238E27FC236}">
                <a16:creationId xmlns:a16="http://schemas.microsoft.com/office/drawing/2014/main" id="{3DAC2C78-AA8B-04DF-6BA1-2EBAE26CF2B7}"/>
              </a:ext>
            </a:extLst>
          </p:cNvPr>
          <p:cNvSpPr>
            <a:spLocks noChangeArrowheads="1"/>
          </p:cNvSpPr>
          <p:nvPr/>
        </p:nvSpPr>
        <p:spPr bwMode="auto">
          <a:xfrm>
            <a:off x="4679950" y="2552700"/>
            <a:ext cx="65088" cy="65088"/>
          </a:xfrm>
          <a:prstGeom prst="ellipse">
            <a:avLst/>
          </a:prstGeom>
          <a:solidFill>
            <a:srgbClr val="FFFFFF"/>
          </a:solidFill>
          <a:ln w="6350" algn="ctr">
            <a:solidFill>
              <a:srgbClr val="FF0000"/>
            </a:solidFill>
            <a:round/>
            <a:headEnd/>
            <a:tailEnd/>
          </a:ln>
        </p:spPr>
        <p:txBody>
          <a:bodyPr>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it-CH" sz="16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2" name="Oval 9">
            <a:extLst>
              <a:ext uri="{FF2B5EF4-FFF2-40B4-BE49-F238E27FC236}">
                <a16:creationId xmlns:a16="http://schemas.microsoft.com/office/drawing/2014/main" id="{771E5457-8371-B91D-53AB-A0979929A170}"/>
              </a:ext>
            </a:extLst>
          </p:cNvPr>
          <p:cNvSpPr>
            <a:spLocks noChangeArrowheads="1"/>
          </p:cNvSpPr>
          <p:nvPr/>
        </p:nvSpPr>
        <p:spPr bwMode="auto">
          <a:xfrm>
            <a:off x="4679950" y="2719388"/>
            <a:ext cx="65088" cy="65087"/>
          </a:xfrm>
          <a:prstGeom prst="ellipse">
            <a:avLst/>
          </a:prstGeom>
          <a:solidFill>
            <a:srgbClr val="FFFFFF"/>
          </a:solidFill>
          <a:ln w="6350" algn="ctr">
            <a:solidFill>
              <a:srgbClr val="FF0000"/>
            </a:solidFill>
            <a:round/>
            <a:headEnd/>
            <a:tailEnd/>
          </a:ln>
        </p:spPr>
        <p:txBody>
          <a:bodyPr>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it-CH" sz="1600" b="0" i="0" u="none" strike="noStrike" kern="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4090657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BD587-AC1C-05C7-8C7A-58A735659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3D215-B38E-DC18-0A98-CA2FD25215BF}"/>
              </a:ext>
            </a:extLst>
          </p:cNvPr>
          <p:cNvSpPr>
            <a:spLocks noGrp="1"/>
          </p:cNvSpPr>
          <p:nvPr>
            <p:ph type="title"/>
          </p:nvPr>
        </p:nvSpPr>
        <p:spPr/>
        <p:txBody>
          <a:bodyPr>
            <a:noAutofit/>
          </a:bodyPr>
          <a:lstStyle/>
          <a:p>
            <a:r>
              <a:rPr lang="en-US" altLang="fr-FR" dirty="0"/>
              <a:t>Precast girders with thin webs</a:t>
            </a:r>
            <a:br>
              <a:rPr lang="en-GB" altLang="fr-FR" dirty="0"/>
            </a:br>
            <a:r>
              <a:rPr lang="en-GB" altLang="fr-FR" dirty="0"/>
              <a:t>Example: Pont de la </a:t>
            </a:r>
            <a:r>
              <a:rPr lang="en-GB" altLang="fr-FR" dirty="0" err="1"/>
              <a:t>Tuffière</a:t>
            </a:r>
            <a:r>
              <a:rPr lang="en-GB" altLang="fr-FR" dirty="0"/>
              <a:t> sur la Sarine, </a:t>
            </a:r>
            <a:r>
              <a:rPr lang="en-GB" altLang="fr-FR" dirty="0" err="1"/>
              <a:t>Arconciel</a:t>
            </a:r>
            <a:r>
              <a:rPr lang="en-GB" altLang="fr-FR" dirty="0"/>
              <a:t> (FR), Switzerland</a:t>
            </a:r>
            <a:endParaRPr lang="fr-CH" dirty="0"/>
          </a:p>
        </p:txBody>
      </p:sp>
      <p:pic>
        <p:nvPicPr>
          <p:cNvPr id="3" name="Picture 4">
            <a:extLst>
              <a:ext uri="{FF2B5EF4-FFF2-40B4-BE49-F238E27FC236}">
                <a16:creationId xmlns:a16="http://schemas.microsoft.com/office/drawing/2014/main" id="{BD61A5AA-FC91-DFA1-324F-9E7DAA029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492375"/>
            <a:ext cx="6007100" cy="365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6">
            <a:extLst>
              <a:ext uri="{FF2B5EF4-FFF2-40B4-BE49-F238E27FC236}">
                <a16:creationId xmlns:a16="http://schemas.microsoft.com/office/drawing/2014/main" id="{92B86177-8758-98F1-0986-A17BE077D2E5}"/>
              </a:ext>
            </a:extLst>
          </p:cNvPr>
          <p:cNvSpPr>
            <a:spLocks noChangeArrowheads="1"/>
          </p:cNvSpPr>
          <p:nvPr/>
        </p:nvSpPr>
        <p:spPr bwMode="auto">
          <a:xfrm>
            <a:off x="517525" y="2736850"/>
            <a:ext cx="2160588"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FontTx/>
              <a:buNone/>
            </a:pPr>
            <a:r>
              <a:rPr lang="en-GB" sz="1200" noProof="0">
                <a:solidFill>
                  <a:srgbClr val="000000"/>
                </a:solidFill>
                <a:latin typeface="Cambria" panose="02040503050406030204" pitchFamily="18" charset="0"/>
                <a:ea typeface="Cambria" panose="02040503050406030204" pitchFamily="18" charset="0"/>
              </a:rPr>
              <a:t>Compression field</a:t>
            </a: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r>
              <a:rPr lang="en-GB" sz="1200" noProof="0" dirty="0">
                <a:solidFill>
                  <a:srgbClr val="000000"/>
                </a:solidFill>
                <a:latin typeface="Cambria" panose="02040503050406030204" pitchFamily="18" charset="0"/>
                <a:ea typeface="Cambria" panose="02040503050406030204" pitchFamily="18" charset="0"/>
              </a:rPr>
              <a:t>Steel stresses</a:t>
            </a:r>
          </a:p>
          <a:p>
            <a:pPr>
              <a:lnSpc>
                <a:spcPct val="90000"/>
              </a:lnSpc>
              <a:spcBef>
                <a:spcPct val="0"/>
              </a:spcBef>
              <a:buFontTx/>
              <a:buNone/>
            </a:pPr>
            <a:r>
              <a:rPr lang="en-GB" sz="1200" noProof="0" dirty="0">
                <a:solidFill>
                  <a:srgbClr val="000000"/>
                </a:solidFill>
                <a:latin typeface="Cambria" panose="02040503050406030204" pitchFamily="18" charset="0"/>
                <a:ea typeface="Cambria" panose="02040503050406030204" pitchFamily="18" charset="0"/>
              </a:rPr>
              <a:t>	Tension</a:t>
            </a:r>
          </a:p>
          <a:p>
            <a:pPr>
              <a:lnSpc>
                <a:spcPct val="90000"/>
              </a:lnSpc>
              <a:spcBef>
                <a:spcPct val="0"/>
              </a:spcBef>
              <a:buFontTx/>
              <a:buNone/>
            </a:pPr>
            <a:r>
              <a:rPr lang="en-GB" sz="1200" noProof="0" dirty="0">
                <a:solidFill>
                  <a:srgbClr val="000000"/>
                </a:solidFill>
                <a:latin typeface="Cambria" panose="02040503050406030204" pitchFamily="18" charset="0"/>
                <a:ea typeface="Cambria" panose="02040503050406030204" pitchFamily="18" charset="0"/>
              </a:rPr>
              <a:t>	Compression </a:t>
            </a:r>
          </a:p>
          <a:p>
            <a:pPr>
              <a:lnSpc>
                <a:spcPct val="90000"/>
              </a:lnSpc>
              <a:spcBef>
                <a:spcPct val="0"/>
              </a:spcBef>
              <a:buFontTx/>
              <a:buNone/>
            </a:pPr>
            <a:r>
              <a:rPr lang="en-GB" sz="1200" noProof="0" dirty="0">
                <a:solidFill>
                  <a:srgbClr val="000000"/>
                </a:solidFill>
                <a:latin typeface="Cambria" panose="02040503050406030204" pitchFamily="18" charset="0"/>
                <a:ea typeface="Cambria" panose="02040503050406030204" pitchFamily="18" charset="0"/>
              </a:rPr>
              <a:t>	Yielding</a:t>
            </a: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r>
              <a:rPr lang="en-GB" sz="1200" noProof="0" dirty="0">
                <a:solidFill>
                  <a:srgbClr val="000000"/>
                </a:solidFill>
                <a:latin typeface="Cambria" panose="02040503050406030204" pitchFamily="18" charset="0"/>
                <a:ea typeface="Cambria" panose="02040503050406030204" pitchFamily="18" charset="0"/>
              </a:rPr>
              <a:t>Efficiency factor </a:t>
            </a:r>
            <a:r>
              <a:rPr lang="en-GB" sz="1200" i="1" noProof="0" dirty="0">
                <a:solidFill>
                  <a:srgbClr val="000000"/>
                </a:solidFill>
                <a:latin typeface="Symbol" panose="05050102010706020507" pitchFamily="18" charset="2"/>
                <a:ea typeface="Cambria" panose="02040503050406030204" pitchFamily="18" charset="0"/>
              </a:rPr>
              <a:t>n</a:t>
            </a:r>
            <a:endParaRPr lang="en-GB" sz="1200" i="1" baseline="-25000" noProof="0" dirty="0">
              <a:solidFill>
                <a:srgbClr val="000000"/>
              </a:solidFill>
              <a:latin typeface="Symbol" panose="05050102010706020507" pitchFamily="18" charset="2"/>
              <a:ea typeface="Cambria" panose="02040503050406030204" pitchFamily="18" charset="0"/>
            </a:endParaRP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endParaRPr lang="en-GB" sz="1200" noProof="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FontTx/>
              <a:buNone/>
            </a:pPr>
            <a:r>
              <a:rPr lang="en-GB" sz="1200" noProof="0" dirty="0">
                <a:solidFill>
                  <a:srgbClr val="000000"/>
                </a:solidFill>
                <a:latin typeface="Cambria" panose="02040503050406030204" pitchFamily="18" charset="0"/>
                <a:ea typeface="Cambria" panose="02040503050406030204" pitchFamily="18" charset="0"/>
              </a:rPr>
              <a:t>Changes of forces in tendon</a:t>
            </a:r>
          </a:p>
          <a:p>
            <a:pPr>
              <a:lnSpc>
                <a:spcPct val="90000"/>
              </a:lnSpc>
              <a:spcBef>
                <a:spcPct val="0"/>
              </a:spcBef>
              <a:buFontTx/>
              <a:buNone/>
            </a:pPr>
            <a:endParaRPr lang="en-GB" sz="1200" noProof="0" dirty="0">
              <a:solidFill>
                <a:srgbClr val="000000"/>
              </a:solidFill>
              <a:latin typeface="Cambria" panose="02040503050406030204" pitchFamily="18" charset="0"/>
              <a:ea typeface="Cambria" panose="02040503050406030204" pitchFamily="18" charset="0"/>
            </a:endParaRPr>
          </a:p>
        </p:txBody>
      </p:sp>
      <p:sp>
        <p:nvSpPr>
          <p:cNvPr id="5" name="Rectangle 7">
            <a:extLst>
              <a:ext uri="{FF2B5EF4-FFF2-40B4-BE49-F238E27FC236}">
                <a16:creationId xmlns:a16="http://schemas.microsoft.com/office/drawing/2014/main" id="{D5F849B2-7054-6D3A-CFC5-2805479C8DD8}"/>
              </a:ext>
            </a:extLst>
          </p:cNvPr>
          <p:cNvSpPr>
            <a:spLocks noChangeArrowheads="1"/>
          </p:cNvSpPr>
          <p:nvPr/>
        </p:nvSpPr>
        <p:spPr bwMode="auto">
          <a:xfrm>
            <a:off x="517524" y="1400175"/>
            <a:ext cx="4714875"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FontTx/>
              <a:buNone/>
            </a:pPr>
            <a:r>
              <a:rPr lang="en-GB" altLang="fr-FR" sz="1800" dirty="0">
                <a:solidFill>
                  <a:srgbClr val="000000"/>
                </a:solidFill>
                <a:latin typeface="Cambria" panose="02040503050406030204" pitchFamily="18" charset="0"/>
                <a:ea typeface="Cambria" panose="02040503050406030204" pitchFamily="18" charset="0"/>
              </a:rPr>
              <a:t>Compliance factor (capacity/demand ratio)</a:t>
            </a:r>
          </a:p>
          <a:p>
            <a:pPr>
              <a:lnSpc>
                <a:spcPct val="90000"/>
              </a:lnSpc>
              <a:spcBef>
                <a:spcPct val="50000"/>
              </a:spcBef>
              <a:buFontTx/>
              <a:buNone/>
            </a:pPr>
            <a:r>
              <a:rPr lang="en-GB" altLang="fr-FR" sz="1800" i="1" dirty="0" err="1">
                <a:solidFill>
                  <a:srgbClr val="000000"/>
                </a:solidFill>
                <a:latin typeface="Cambria" panose="02040503050406030204" pitchFamily="18" charset="0"/>
                <a:ea typeface="Cambria" panose="02040503050406030204" pitchFamily="18" charset="0"/>
              </a:rPr>
              <a:t>V</a:t>
            </a:r>
            <a:r>
              <a:rPr lang="en-GB" altLang="fr-FR" sz="1800" i="1" baseline="-25000" dirty="0" err="1">
                <a:solidFill>
                  <a:srgbClr val="000000"/>
                </a:solidFill>
                <a:latin typeface="Cambria" panose="02040503050406030204" pitchFamily="18" charset="0"/>
                <a:ea typeface="Cambria" panose="02040503050406030204" pitchFamily="18" charset="0"/>
              </a:rPr>
              <a:t>Rd</a:t>
            </a:r>
            <a:r>
              <a:rPr lang="en-GB" altLang="fr-FR" sz="1800" dirty="0">
                <a:solidFill>
                  <a:srgbClr val="000000"/>
                </a:solidFill>
                <a:latin typeface="Cambria" panose="02040503050406030204" pitchFamily="18" charset="0"/>
                <a:ea typeface="Cambria" panose="02040503050406030204" pitchFamily="18" charset="0"/>
              </a:rPr>
              <a:t> / </a:t>
            </a:r>
            <a:r>
              <a:rPr lang="en-GB" altLang="fr-FR" sz="1800" i="1" dirty="0" err="1">
                <a:solidFill>
                  <a:srgbClr val="000000"/>
                </a:solidFill>
                <a:latin typeface="Cambria" panose="02040503050406030204" pitchFamily="18" charset="0"/>
                <a:ea typeface="Cambria" panose="02040503050406030204" pitchFamily="18" charset="0"/>
              </a:rPr>
              <a:t>V</a:t>
            </a:r>
            <a:r>
              <a:rPr lang="en-GB" altLang="fr-FR" sz="1800" i="1" baseline="-25000" dirty="0" err="1">
                <a:solidFill>
                  <a:srgbClr val="000000"/>
                </a:solidFill>
                <a:latin typeface="Cambria" panose="02040503050406030204" pitchFamily="18" charset="0"/>
                <a:ea typeface="Cambria" panose="02040503050406030204" pitchFamily="18" charset="0"/>
              </a:rPr>
              <a:t>Ed</a:t>
            </a:r>
            <a:r>
              <a:rPr lang="en-GB" altLang="fr-FR" sz="1800" dirty="0">
                <a:solidFill>
                  <a:srgbClr val="000000"/>
                </a:solidFill>
                <a:latin typeface="Cambria" panose="02040503050406030204" pitchFamily="18" charset="0"/>
                <a:ea typeface="Cambria" panose="02040503050406030204" pitchFamily="18" charset="0"/>
              </a:rPr>
              <a:t> =  1.16</a:t>
            </a:r>
          </a:p>
        </p:txBody>
      </p:sp>
      <p:cxnSp>
        <p:nvCxnSpPr>
          <p:cNvPr id="6" name="Straight Connector 8">
            <a:extLst>
              <a:ext uri="{FF2B5EF4-FFF2-40B4-BE49-F238E27FC236}">
                <a16:creationId xmlns:a16="http://schemas.microsoft.com/office/drawing/2014/main" id="{173EB021-EABE-FE37-645D-2B58BD58F600}"/>
              </a:ext>
            </a:extLst>
          </p:cNvPr>
          <p:cNvCxnSpPr>
            <a:cxnSpLocks noChangeShapeType="1"/>
          </p:cNvCxnSpPr>
          <p:nvPr/>
        </p:nvCxnSpPr>
        <p:spPr bwMode="auto">
          <a:xfrm flipH="1">
            <a:off x="1257300" y="3770313"/>
            <a:ext cx="215900" cy="0"/>
          </a:xfrm>
          <a:prstGeom prst="line">
            <a:avLst/>
          </a:prstGeom>
          <a:noFill/>
          <a:ln w="63500" algn="ctr">
            <a:solidFill>
              <a:srgbClr val="FF0000"/>
            </a:solidFill>
            <a:round/>
            <a:headEnd/>
            <a:tailEnd/>
          </a:ln>
          <a:extLst>
            <a:ext uri="{909E8E84-426E-40DD-AFC4-6F175D3DCCD1}">
              <a14:hiddenFill xmlns:a14="http://schemas.microsoft.com/office/drawing/2010/main">
                <a:noFill/>
              </a14:hiddenFill>
            </a:ext>
          </a:extLst>
        </p:spPr>
      </p:cxnSp>
      <p:cxnSp>
        <p:nvCxnSpPr>
          <p:cNvPr id="7" name="Straight Connector 9">
            <a:extLst>
              <a:ext uri="{FF2B5EF4-FFF2-40B4-BE49-F238E27FC236}">
                <a16:creationId xmlns:a16="http://schemas.microsoft.com/office/drawing/2014/main" id="{2727CCBC-65E4-C517-9209-A894BC838B72}"/>
              </a:ext>
            </a:extLst>
          </p:cNvPr>
          <p:cNvCxnSpPr>
            <a:cxnSpLocks noChangeShapeType="1"/>
          </p:cNvCxnSpPr>
          <p:nvPr/>
        </p:nvCxnSpPr>
        <p:spPr bwMode="auto">
          <a:xfrm flipH="1">
            <a:off x="1254125" y="3951288"/>
            <a:ext cx="215900" cy="0"/>
          </a:xfrm>
          <a:prstGeom prst="line">
            <a:avLst/>
          </a:prstGeom>
          <a:noFill/>
          <a:ln w="63500" algn="ctr">
            <a:solidFill>
              <a:schemeClr val="accent2"/>
            </a:solidFill>
            <a:round/>
            <a:headEnd/>
            <a:tailEnd/>
          </a:ln>
          <a:extLst>
            <a:ext uri="{909E8E84-426E-40DD-AFC4-6F175D3DCCD1}">
              <a14:hiddenFill xmlns:a14="http://schemas.microsoft.com/office/drawing/2010/main">
                <a:noFill/>
              </a14:hiddenFill>
            </a:ext>
          </a:extLst>
        </p:spPr>
      </p:cxnSp>
      <p:cxnSp>
        <p:nvCxnSpPr>
          <p:cNvPr id="8" name="Straight Connector 10">
            <a:extLst>
              <a:ext uri="{FF2B5EF4-FFF2-40B4-BE49-F238E27FC236}">
                <a16:creationId xmlns:a16="http://schemas.microsoft.com/office/drawing/2014/main" id="{73042265-30E1-298A-49B4-6990FBF3B314}"/>
              </a:ext>
            </a:extLst>
          </p:cNvPr>
          <p:cNvCxnSpPr>
            <a:cxnSpLocks noChangeShapeType="1"/>
          </p:cNvCxnSpPr>
          <p:nvPr/>
        </p:nvCxnSpPr>
        <p:spPr bwMode="auto">
          <a:xfrm flipH="1">
            <a:off x="1257300" y="4148138"/>
            <a:ext cx="215900" cy="0"/>
          </a:xfrm>
          <a:prstGeom prst="line">
            <a:avLst/>
          </a:prstGeom>
          <a:noFill/>
          <a:ln w="63500" algn="ctr">
            <a:solidFill>
              <a:srgbClr val="960000"/>
            </a:solidFill>
            <a:round/>
            <a:headEnd/>
            <a:tailEnd/>
          </a:ln>
          <a:extLst>
            <a:ext uri="{909E8E84-426E-40DD-AFC4-6F175D3DCCD1}">
              <a14:hiddenFill xmlns:a14="http://schemas.microsoft.com/office/drawing/2010/main">
                <a:noFill/>
              </a14:hiddenFill>
            </a:ext>
          </a:extLst>
        </p:spPr>
      </p:cxnSp>
      <p:sp>
        <p:nvSpPr>
          <p:cNvPr id="9" name="Rectangle 2">
            <a:extLst>
              <a:ext uri="{FF2B5EF4-FFF2-40B4-BE49-F238E27FC236}">
                <a16:creationId xmlns:a16="http://schemas.microsoft.com/office/drawing/2014/main" id="{BA75490D-92DE-D071-76AC-5B5EDD7B2EA0}"/>
              </a:ext>
            </a:extLst>
          </p:cNvPr>
          <p:cNvSpPr>
            <a:spLocks noChangeArrowheads="1"/>
          </p:cNvSpPr>
          <p:nvPr/>
        </p:nvSpPr>
        <p:spPr bwMode="auto">
          <a:xfrm>
            <a:off x="4333875" y="4968875"/>
            <a:ext cx="789640" cy="292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de-CH" altLang="fr-FR" i="1" dirty="0">
                <a:solidFill>
                  <a:srgbClr val="000000"/>
                </a:solidFill>
                <a:latin typeface="Symbol" panose="05050102010706020507" pitchFamily="18" charset="2"/>
                <a:ea typeface="Cambria" panose="02040503050406030204" pitchFamily="18" charset="0"/>
              </a:rPr>
              <a:t>n</a:t>
            </a:r>
            <a:r>
              <a:rPr lang="de-CH" altLang="fr-FR" i="1" dirty="0">
                <a:solidFill>
                  <a:srgbClr val="000000"/>
                </a:solidFill>
                <a:latin typeface="Cambria" panose="02040503050406030204" pitchFamily="18" charset="0"/>
                <a:ea typeface="Cambria" panose="02040503050406030204" pitchFamily="18" charset="0"/>
              </a:rPr>
              <a:t> </a:t>
            </a:r>
            <a:r>
              <a:rPr lang="de-CH" altLang="fr-FR" dirty="0">
                <a:solidFill>
                  <a:srgbClr val="000000"/>
                </a:solidFill>
                <a:latin typeface="Cambria" panose="02040503050406030204" pitchFamily="18" charset="0"/>
                <a:ea typeface="Cambria" panose="02040503050406030204" pitchFamily="18" charset="0"/>
                <a:cs typeface="Times New Roman" panose="02020603050405020304" pitchFamily="18" charset="0"/>
              </a:rPr>
              <a:t>= 0.47</a:t>
            </a:r>
            <a:endParaRPr lang="fr-CH" altLang="fr-FR"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704D0F3C-60CB-4BE5-2A2D-8B4090DFE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285875"/>
            <a:ext cx="222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1603AE6B-D95D-01D7-17C5-FDF0D71DACA4}"/>
              </a:ext>
            </a:extLst>
          </p:cNvPr>
          <p:cNvSpPr txBox="1">
            <a:spLocks noChangeArrowheads="1"/>
          </p:cNvSpPr>
          <p:nvPr/>
        </p:nvSpPr>
        <p:spPr bwMode="auto">
          <a:xfrm>
            <a:off x="5507038" y="1373188"/>
            <a:ext cx="288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US" altLang="en-US" sz="2000" i="1" dirty="0">
                <a:latin typeface="Symbol" panose="05050102010706020507" pitchFamily="18" charset="2"/>
                <a:ea typeface="Cambria" panose="02040503050406030204" pitchFamily="18" charset="0"/>
              </a:rPr>
              <a:t>n</a:t>
            </a:r>
            <a:endParaRPr lang="en-GB" altLang="en-US" sz="2000" i="1" dirty="0">
              <a:latin typeface="Symbol" panose="05050102010706020507" pitchFamily="18" charset="2"/>
              <a:ea typeface="Cambria" panose="02040503050406030204" pitchFamily="18" charset="0"/>
            </a:endParaRPr>
          </a:p>
        </p:txBody>
      </p:sp>
    </p:spTree>
    <p:extLst>
      <p:ext uri="{BB962C8B-B14F-4D97-AF65-F5344CB8AC3E}">
        <p14:creationId xmlns:p14="http://schemas.microsoft.com/office/powerpoint/2010/main" val="3964180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70F1-CCC3-AB58-8D33-48C28346A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FECFF-31CB-89C2-B512-40929B74AC9D}"/>
              </a:ext>
            </a:extLst>
          </p:cNvPr>
          <p:cNvSpPr>
            <a:spLocks noGrp="1"/>
          </p:cNvSpPr>
          <p:nvPr>
            <p:ph type="title"/>
          </p:nvPr>
        </p:nvSpPr>
        <p:spPr/>
        <p:txBody>
          <a:bodyPr/>
          <a:lstStyle/>
          <a:p>
            <a:r>
              <a:rPr lang="en-US" altLang="fr-FR" dirty="0"/>
              <a:t>Half joints (Gerber hinges) and diaphragms,</a:t>
            </a:r>
            <a:r>
              <a:rPr lang="en-US" altLang="en-US" dirty="0"/>
              <a:t>       Levels of Approximation Approach</a:t>
            </a:r>
            <a:endParaRPr lang="fr-CH" dirty="0"/>
          </a:p>
        </p:txBody>
      </p:sp>
      <p:sp>
        <p:nvSpPr>
          <p:cNvPr id="3" name="Rectangle 29">
            <a:extLst>
              <a:ext uri="{FF2B5EF4-FFF2-40B4-BE49-F238E27FC236}">
                <a16:creationId xmlns:a16="http://schemas.microsoft.com/office/drawing/2014/main" id="{F7AA796E-5257-BBDB-8658-E06F84268069}"/>
              </a:ext>
            </a:extLst>
          </p:cNvPr>
          <p:cNvSpPr>
            <a:spLocks noChangeArrowheads="1"/>
          </p:cNvSpPr>
          <p:nvPr/>
        </p:nvSpPr>
        <p:spPr bwMode="auto">
          <a:xfrm>
            <a:off x="250825" y="2503488"/>
            <a:ext cx="81280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Wingdings" panose="05000000000000000000" pitchFamily="2" charset="2"/>
              <a:buChar char="§"/>
            </a:pPr>
            <a:r>
              <a:rPr lang="en-US" altLang="en-US" sz="2000" b="1" dirty="0">
                <a:solidFill>
                  <a:srgbClr val="C00000"/>
                </a:solidFill>
                <a:latin typeface="Cambria" panose="02040503050406030204" pitchFamily="18" charset="0"/>
                <a:ea typeface="Cambria" panose="02040503050406030204" pitchFamily="18" charset="0"/>
              </a:rPr>
              <a:t>LoA I</a:t>
            </a:r>
            <a:r>
              <a:rPr lang="en-US" altLang="en-US" sz="2000" dirty="0">
                <a:solidFill>
                  <a:srgbClr val="000000"/>
                </a:solidFill>
                <a:latin typeface="Cambria" panose="02040503050406030204" pitchFamily="18" charset="0"/>
                <a:ea typeface="Cambria" panose="02040503050406030204" pitchFamily="18" charset="0"/>
              </a:rPr>
              <a:t>   : Strut-and-tie models</a:t>
            </a:r>
          </a:p>
          <a:p>
            <a:pPr>
              <a:lnSpc>
                <a:spcPct val="90000"/>
              </a:lnSpc>
              <a:spcBef>
                <a:spcPct val="50000"/>
              </a:spcBef>
              <a:buSzPct val="75000"/>
              <a:buFont typeface="Wingdings" panose="05000000000000000000" pitchFamily="2" charset="2"/>
              <a:buChar char="§"/>
            </a:pPr>
            <a:endParaRPr lang="en-US" altLang="en-US" sz="200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SzPct val="75000"/>
              <a:buFont typeface="Wingdings" panose="05000000000000000000" pitchFamily="2" charset="2"/>
              <a:buChar char="§"/>
            </a:pPr>
            <a:r>
              <a:rPr lang="en-US" altLang="en-US" sz="2000" b="1" dirty="0">
                <a:solidFill>
                  <a:srgbClr val="C00000"/>
                </a:solidFill>
                <a:latin typeface="Cambria" panose="02040503050406030204" pitchFamily="18" charset="0"/>
                <a:ea typeface="Cambria" panose="02040503050406030204" pitchFamily="18" charset="0"/>
              </a:rPr>
              <a:t>LoA II  </a:t>
            </a:r>
            <a:r>
              <a:rPr lang="en-US" altLang="en-US" sz="2000" dirty="0">
                <a:solidFill>
                  <a:srgbClr val="000000"/>
                </a:solidFill>
                <a:latin typeface="Cambria" panose="02040503050406030204" pitchFamily="18" charset="0"/>
                <a:ea typeface="Cambria" panose="02040503050406030204" pitchFamily="18" charset="0"/>
              </a:rPr>
              <a:t>: Rigid plastic stress fields</a:t>
            </a:r>
          </a:p>
          <a:p>
            <a:pPr>
              <a:lnSpc>
                <a:spcPct val="90000"/>
              </a:lnSpc>
              <a:spcBef>
                <a:spcPct val="50000"/>
              </a:spcBef>
              <a:buSzPct val="75000"/>
              <a:buFont typeface="Wingdings" panose="05000000000000000000" pitchFamily="2" charset="2"/>
              <a:buChar char="§"/>
            </a:pPr>
            <a:endParaRPr lang="en-US" altLang="en-US" sz="200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SzPct val="75000"/>
              <a:buFont typeface="Wingdings" panose="05000000000000000000" pitchFamily="2" charset="2"/>
              <a:buChar char="§"/>
            </a:pPr>
            <a:r>
              <a:rPr lang="en-US" altLang="en-US" sz="2000" b="1" dirty="0">
                <a:solidFill>
                  <a:srgbClr val="C00000"/>
                </a:solidFill>
                <a:latin typeface="Cambria" panose="02040503050406030204" pitchFamily="18" charset="0"/>
                <a:ea typeface="Cambria" panose="02040503050406030204" pitchFamily="18" charset="0"/>
              </a:rPr>
              <a:t>LoA III </a:t>
            </a:r>
            <a:r>
              <a:rPr lang="en-US" altLang="en-US" sz="2000" dirty="0">
                <a:solidFill>
                  <a:srgbClr val="000000"/>
                </a:solidFill>
                <a:latin typeface="Cambria" panose="02040503050406030204" pitchFamily="18" charset="0"/>
                <a:ea typeface="Cambria" panose="02040503050406030204" pitchFamily="18" charset="0"/>
              </a:rPr>
              <a:t>: Elastic – plastic stress field accounting for strain compatibility</a:t>
            </a:r>
          </a:p>
          <a:p>
            <a:pPr>
              <a:lnSpc>
                <a:spcPct val="90000"/>
              </a:lnSpc>
              <a:spcBef>
                <a:spcPct val="50000"/>
              </a:spcBef>
              <a:buSzPct val="75000"/>
              <a:buFont typeface="Wingdings" panose="05000000000000000000" pitchFamily="2" charset="2"/>
              <a:buChar char="§"/>
            </a:pPr>
            <a:endParaRPr lang="en-US" altLang="en-US" sz="2000" dirty="0">
              <a:solidFill>
                <a:srgbClr val="000000"/>
              </a:solidFill>
              <a:latin typeface="Cambria" panose="02040503050406030204" pitchFamily="18" charset="0"/>
              <a:ea typeface="Cambria" panose="02040503050406030204" pitchFamily="18" charset="0"/>
            </a:endParaRPr>
          </a:p>
          <a:p>
            <a:pPr>
              <a:lnSpc>
                <a:spcPct val="90000"/>
              </a:lnSpc>
              <a:spcBef>
                <a:spcPct val="50000"/>
              </a:spcBef>
              <a:buSzPct val="75000"/>
              <a:buFont typeface="Wingdings" panose="05000000000000000000" pitchFamily="2" charset="2"/>
              <a:buChar char="§"/>
            </a:pPr>
            <a:endParaRPr lang="en-US" altLang="en-US" sz="2000" dirty="0">
              <a:solidFill>
                <a:srgbClr val="000000"/>
              </a:solidFill>
              <a:latin typeface="Cambria" panose="02040503050406030204" pitchFamily="18" charset="0"/>
              <a:ea typeface="Cambria" panose="02040503050406030204" pitchFamily="18" charset="0"/>
            </a:endParaRPr>
          </a:p>
        </p:txBody>
      </p:sp>
      <p:pic>
        <p:nvPicPr>
          <p:cNvPr id="4" name="Image 470">
            <a:extLst>
              <a:ext uri="{FF2B5EF4-FFF2-40B4-BE49-F238E27FC236}">
                <a16:creationId xmlns:a16="http://schemas.microsoft.com/office/drawing/2014/main" id="{1C3369DC-8B1D-3076-E0CA-107DB8938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428750"/>
            <a:ext cx="24923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230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385BD-CBA0-511D-AA13-3B9BDC69C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9990A-AB61-EA49-B908-171C20DF2F21}"/>
              </a:ext>
            </a:extLst>
          </p:cNvPr>
          <p:cNvSpPr>
            <a:spLocks noGrp="1"/>
          </p:cNvSpPr>
          <p:nvPr>
            <p:ph type="title"/>
          </p:nvPr>
        </p:nvSpPr>
        <p:spPr/>
        <p:txBody>
          <a:bodyPr>
            <a:noAutofit/>
          </a:bodyPr>
          <a:lstStyle/>
          <a:p>
            <a:r>
              <a:rPr lang="en-US" altLang="fr-FR" dirty="0"/>
              <a:t>Half joints (Gerber hinges), Example LoA I and II: </a:t>
            </a:r>
            <a:br>
              <a:rPr lang="en-US" altLang="fr-FR" dirty="0"/>
            </a:br>
            <a:r>
              <a:rPr lang="en-US" altLang="fr-FR" dirty="0"/>
              <a:t>Pont des Grand </a:t>
            </a:r>
            <a:r>
              <a:rPr lang="en-US" altLang="fr-FR" dirty="0" err="1"/>
              <a:t>Crêts</a:t>
            </a:r>
            <a:r>
              <a:rPr lang="en-US" altLang="fr-FR" dirty="0"/>
              <a:t>, </a:t>
            </a:r>
            <a:r>
              <a:rPr lang="en-US" altLang="fr-FR" dirty="0" err="1"/>
              <a:t>Vallorbe</a:t>
            </a:r>
            <a:r>
              <a:rPr lang="en-US" altLang="fr-FR" dirty="0"/>
              <a:t> (VD), Switzerland</a:t>
            </a:r>
            <a:endParaRPr lang="fr-CH" dirty="0"/>
          </a:p>
        </p:txBody>
      </p:sp>
      <p:pic>
        <p:nvPicPr>
          <p:cNvPr id="3" name="Image 15">
            <a:extLst>
              <a:ext uri="{FF2B5EF4-FFF2-40B4-BE49-F238E27FC236}">
                <a16:creationId xmlns:a16="http://schemas.microsoft.com/office/drawing/2014/main" id="{53CC5470-8DAE-9D66-3BA4-63C52B5E4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413" y="1196975"/>
            <a:ext cx="558958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8">
            <a:extLst>
              <a:ext uri="{FF2B5EF4-FFF2-40B4-BE49-F238E27FC236}">
                <a16:creationId xmlns:a16="http://schemas.microsoft.com/office/drawing/2014/main" id="{3CF60052-DAC4-8DC7-25AD-F1D9A6D0D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5" y="3549650"/>
            <a:ext cx="2903538"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0">
            <a:extLst>
              <a:ext uri="{FF2B5EF4-FFF2-40B4-BE49-F238E27FC236}">
                <a16:creationId xmlns:a16="http://schemas.microsoft.com/office/drawing/2014/main" id="{29DE3054-CE0C-7D41-4CC4-96873D446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13" y="3916363"/>
            <a:ext cx="322738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8">
            <a:extLst>
              <a:ext uri="{FF2B5EF4-FFF2-40B4-BE49-F238E27FC236}">
                <a16:creationId xmlns:a16="http://schemas.microsoft.com/office/drawing/2014/main" id="{94E4307B-6AC5-E614-883D-579B321C8732}"/>
              </a:ext>
            </a:extLst>
          </p:cNvPr>
          <p:cNvSpPr>
            <a:spLocks noChangeArrowheads="1"/>
          </p:cNvSpPr>
          <p:nvPr/>
        </p:nvSpPr>
        <p:spPr bwMode="auto">
          <a:xfrm>
            <a:off x="250825" y="1422400"/>
            <a:ext cx="3116263"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Wingdings" panose="05000000000000000000" pitchFamily="2" charset="2"/>
              <a:buChar char="§"/>
            </a:pPr>
            <a:r>
              <a:rPr lang="en-US" altLang="fr-FR" sz="1800">
                <a:solidFill>
                  <a:srgbClr val="000000"/>
                </a:solidFill>
                <a:latin typeface="Cambria" panose="02040503050406030204" pitchFamily="18" charset="0"/>
                <a:ea typeface="Cambria" panose="02040503050406030204" pitchFamily="18" charset="0"/>
              </a:rPr>
              <a:t>Reinforced concrete bridge built in 1958 without waterproofing membrane</a:t>
            </a:r>
          </a:p>
          <a:p>
            <a:pPr>
              <a:lnSpc>
                <a:spcPct val="90000"/>
              </a:lnSpc>
              <a:spcBef>
                <a:spcPct val="50000"/>
              </a:spcBef>
              <a:buSzPct val="75000"/>
              <a:buFont typeface="Wingdings" panose="05000000000000000000" pitchFamily="2" charset="2"/>
              <a:buChar char="§"/>
            </a:pPr>
            <a:r>
              <a:rPr lang="en-US" altLang="fr-FR" sz="1800">
                <a:solidFill>
                  <a:srgbClr val="000000"/>
                </a:solidFill>
                <a:latin typeface="Cambria" panose="02040503050406030204" pitchFamily="18" charset="0"/>
                <a:ea typeface="Cambria" panose="02040503050406030204" pitchFamily="18" charset="0"/>
              </a:rPr>
              <a:t>Half-joints combined with expansion joints</a:t>
            </a:r>
          </a:p>
          <a:p>
            <a:pPr>
              <a:lnSpc>
                <a:spcPct val="90000"/>
              </a:lnSpc>
              <a:spcBef>
                <a:spcPct val="50000"/>
              </a:spcBef>
              <a:buSzPct val="75000"/>
              <a:buFont typeface="Wingdings" panose="05000000000000000000" pitchFamily="2" charset="2"/>
              <a:buChar char="§"/>
            </a:pPr>
            <a:endParaRPr lang="en-GB" altLang="fr-FR" sz="1800">
              <a:solidFill>
                <a:srgbClr val="000000"/>
              </a:solidFill>
              <a:latin typeface="Cambria" panose="02040503050406030204" pitchFamily="18" charset="0"/>
              <a:ea typeface="Cambria" panose="02040503050406030204" pitchFamily="18" charset="0"/>
            </a:endParaRPr>
          </a:p>
        </p:txBody>
      </p:sp>
      <p:sp>
        <p:nvSpPr>
          <p:cNvPr id="7" name="Oval 1">
            <a:extLst>
              <a:ext uri="{FF2B5EF4-FFF2-40B4-BE49-F238E27FC236}">
                <a16:creationId xmlns:a16="http://schemas.microsoft.com/office/drawing/2014/main" id="{5A2EE0C2-F7EB-012A-284E-E7D657775A01}"/>
              </a:ext>
            </a:extLst>
          </p:cNvPr>
          <p:cNvSpPr>
            <a:spLocks noChangeArrowheads="1"/>
          </p:cNvSpPr>
          <p:nvPr/>
        </p:nvSpPr>
        <p:spPr bwMode="auto">
          <a:xfrm>
            <a:off x="4859338" y="1516063"/>
            <a:ext cx="288925" cy="480399"/>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sz="1800">
              <a:latin typeface="Cambria" panose="02040503050406030204" pitchFamily="18" charset="0"/>
              <a:ea typeface="Cambria" panose="02040503050406030204" pitchFamily="18" charset="0"/>
            </a:endParaRPr>
          </a:p>
        </p:txBody>
      </p:sp>
      <p:sp>
        <p:nvSpPr>
          <p:cNvPr id="8" name="Oval 8">
            <a:extLst>
              <a:ext uri="{FF2B5EF4-FFF2-40B4-BE49-F238E27FC236}">
                <a16:creationId xmlns:a16="http://schemas.microsoft.com/office/drawing/2014/main" id="{93282345-A56F-A8B2-974E-74B98AB000FA}"/>
              </a:ext>
            </a:extLst>
          </p:cNvPr>
          <p:cNvSpPr>
            <a:spLocks noChangeArrowheads="1"/>
          </p:cNvSpPr>
          <p:nvPr/>
        </p:nvSpPr>
        <p:spPr bwMode="auto">
          <a:xfrm>
            <a:off x="6929438" y="1500188"/>
            <a:ext cx="288925" cy="480399"/>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endParaRPr lang="en-GB" altLang="en-US" sz="1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275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82B6A0-69F1-E672-B9A4-37D7E84B76CB}"/>
              </a:ext>
            </a:extLst>
          </p:cNvPr>
          <p:cNvSpPr>
            <a:spLocks noGrp="1" noChangeArrowheads="1"/>
          </p:cNvSpPr>
          <p:nvPr>
            <p:ph type="title"/>
          </p:nvPr>
        </p:nvSpPr>
        <p:spPr>
          <a:xfrm>
            <a:off x="269875" y="215901"/>
            <a:ext cx="7345363" cy="719138"/>
          </a:xfrm>
        </p:spPr>
        <p:txBody>
          <a:bodyPr/>
          <a:lstStyle/>
          <a:p>
            <a:r>
              <a:rPr lang="en-GB" altLang="fr-FR" dirty="0"/>
              <a:t>Very different types of bridges with increasing actions</a:t>
            </a:r>
          </a:p>
        </p:txBody>
      </p:sp>
      <p:pic>
        <p:nvPicPr>
          <p:cNvPr id="7171" name="Picture 5" descr="coupe_trans">
            <a:extLst>
              <a:ext uri="{FF2B5EF4-FFF2-40B4-BE49-F238E27FC236}">
                <a16:creationId xmlns:a16="http://schemas.microsoft.com/office/drawing/2014/main" id="{FAAACBF8-9B60-B14A-006F-2157FBE53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484313"/>
            <a:ext cx="239236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1">
            <a:extLst>
              <a:ext uri="{FF2B5EF4-FFF2-40B4-BE49-F238E27FC236}">
                <a16:creationId xmlns:a16="http://schemas.microsoft.com/office/drawing/2014/main" id="{D263B3BD-BE2F-BE9A-8B01-03763C62B0EA}"/>
              </a:ext>
            </a:extLst>
          </p:cNvPr>
          <p:cNvSpPr>
            <a:spLocks noChangeArrowheads="1"/>
          </p:cNvSpPr>
          <p:nvPr/>
        </p:nvSpPr>
        <p:spPr bwMode="auto">
          <a:xfrm>
            <a:off x="1609726" y="2600326"/>
            <a:ext cx="482441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dirty="0">
                <a:latin typeface="Cambria" panose="02040503050406030204" pitchFamily="18" charset="0"/>
                <a:ea typeface="Cambria" panose="02040503050406030204" pitchFamily="18" charset="0"/>
              </a:rPr>
              <a:t>Bridge designed by Robert Maillart, 1905</a:t>
            </a:r>
          </a:p>
        </p:txBody>
      </p:sp>
      <p:pic>
        <p:nvPicPr>
          <p:cNvPr id="7173" name="Picture 2">
            <a:extLst>
              <a:ext uri="{FF2B5EF4-FFF2-40B4-BE49-F238E27FC236}">
                <a16:creationId xmlns:a16="http://schemas.microsoft.com/office/drawing/2014/main" id="{70B1001A-110E-2EB6-5A25-8AC51B357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9" y="3532188"/>
            <a:ext cx="4745037"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FF"/>
                </a:solidFill>
                <a:miter lim="800000"/>
                <a:headEnd/>
                <a:tailEnd/>
              </a14:hiddenLine>
            </a:ext>
          </a:extLst>
        </p:spPr>
      </p:pic>
      <p:sp>
        <p:nvSpPr>
          <p:cNvPr id="7174" name="Rectangle 6">
            <a:extLst>
              <a:ext uri="{FF2B5EF4-FFF2-40B4-BE49-F238E27FC236}">
                <a16:creationId xmlns:a16="http://schemas.microsoft.com/office/drawing/2014/main" id="{F6E82FF9-340C-D703-FC9D-FF2C7E5119F9}"/>
              </a:ext>
            </a:extLst>
          </p:cNvPr>
          <p:cNvSpPr>
            <a:spLocks noChangeArrowheads="1"/>
          </p:cNvSpPr>
          <p:nvPr/>
        </p:nvSpPr>
        <p:spPr bwMode="auto">
          <a:xfrm>
            <a:off x="2114550" y="5000626"/>
            <a:ext cx="381635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a:latin typeface="Cambria" panose="02040503050406030204" pitchFamily="18" charset="0"/>
                <a:ea typeface="Cambria" panose="02040503050406030204" pitchFamily="18" charset="0"/>
              </a:rPr>
              <a:t>Viadotto sopra le Fornaci, 1967</a:t>
            </a:r>
          </a:p>
        </p:txBody>
      </p:sp>
      <p:pic>
        <p:nvPicPr>
          <p:cNvPr id="7175" name="Picture 2" descr="autos - photos: VOITURES DE FRANCE --- DE DION BOUTON ...">
            <a:extLst>
              <a:ext uri="{FF2B5EF4-FFF2-40B4-BE49-F238E27FC236}">
                <a16:creationId xmlns:a16="http://schemas.microsoft.com/office/drawing/2014/main" id="{1CC172F0-92F6-4B5A-779F-AE761CBFD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36" y="1118556"/>
            <a:ext cx="2087562"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Newsmeldung | Swiss Drivers">
            <a:extLst>
              <a:ext uri="{FF2B5EF4-FFF2-40B4-BE49-F238E27FC236}">
                <a16:creationId xmlns:a16="http://schemas.microsoft.com/office/drawing/2014/main" id="{8B7A4B80-3524-BF6E-022C-C8FC76F1F7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3" y="4909505"/>
            <a:ext cx="21351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6" descr="Scrapeo - Expired">
            <a:extLst>
              <a:ext uri="{FF2B5EF4-FFF2-40B4-BE49-F238E27FC236}">
                <a16:creationId xmlns:a16="http://schemas.microsoft.com/office/drawing/2014/main" id="{03B1B129-0B96-16A6-3417-8EE162C7C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2836" y="2979106"/>
            <a:ext cx="208756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1">
            <a:extLst>
              <a:ext uri="{FF2B5EF4-FFF2-40B4-BE49-F238E27FC236}">
                <a16:creationId xmlns:a16="http://schemas.microsoft.com/office/drawing/2014/main" id="{1C7C7A80-50AD-A1A8-21D2-BC8DFCA03C45}"/>
              </a:ext>
            </a:extLst>
          </p:cNvPr>
          <p:cNvSpPr>
            <a:spLocks noChangeArrowheads="1"/>
          </p:cNvSpPr>
          <p:nvPr/>
        </p:nvSpPr>
        <p:spPr bwMode="auto">
          <a:xfrm>
            <a:off x="9753599" y="1642431"/>
            <a:ext cx="8286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dirty="0">
                <a:latin typeface="Cambria" panose="02040503050406030204" pitchFamily="18" charset="0"/>
                <a:ea typeface="Cambria" panose="02040503050406030204" pitchFamily="18" charset="0"/>
              </a:rPr>
              <a:t>1905</a:t>
            </a: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r>
              <a:rPr lang="fr-CH" altLang="en-US" sz="1800" dirty="0">
                <a:latin typeface="Cambria" panose="02040503050406030204" pitchFamily="18" charset="0"/>
                <a:ea typeface="Cambria" panose="02040503050406030204" pitchFamily="18" charset="0"/>
              </a:rPr>
              <a:t>1967</a:t>
            </a: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endParaRPr lang="fr-CH" altLang="en-US" sz="1800" dirty="0">
              <a:latin typeface="Cambria" panose="02040503050406030204" pitchFamily="18" charset="0"/>
              <a:ea typeface="Cambria" panose="02040503050406030204" pitchFamily="18" charset="0"/>
            </a:endParaRPr>
          </a:p>
          <a:p>
            <a:pPr algn="ctr">
              <a:lnSpc>
                <a:spcPct val="90000"/>
              </a:lnSpc>
              <a:spcBef>
                <a:spcPct val="50000"/>
              </a:spcBef>
              <a:buSzPct val="75000"/>
              <a:buFont typeface="Monotype Sorts" pitchFamily="2" charset="2"/>
              <a:buNone/>
            </a:pPr>
            <a:r>
              <a:rPr lang="fr-CH" altLang="en-US" sz="1800" dirty="0">
                <a:latin typeface="Cambria" panose="02040503050406030204" pitchFamily="18" charset="0"/>
                <a:ea typeface="Cambria" panose="02040503050406030204" pitchFamily="18" charset="0"/>
              </a:rPr>
              <a:t>2025</a:t>
            </a:r>
          </a:p>
        </p:txBody>
      </p:sp>
      <p:cxnSp>
        <p:nvCxnSpPr>
          <p:cNvPr id="7179" name="Straight Arrow Connector 2">
            <a:extLst>
              <a:ext uri="{FF2B5EF4-FFF2-40B4-BE49-F238E27FC236}">
                <a16:creationId xmlns:a16="http://schemas.microsoft.com/office/drawing/2014/main" id="{3E5B65F2-51B8-630E-B6EF-1FA6D5AB744F}"/>
              </a:ext>
            </a:extLst>
          </p:cNvPr>
          <p:cNvCxnSpPr>
            <a:cxnSpLocks/>
          </p:cNvCxnSpPr>
          <p:nvPr/>
        </p:nvCxnSpPr>
        <p:spPr bwMode="auto">
          <a:xfrm>
            <a:off x="3863975" y="1484314"/>
            <a:ext cx="0" cy="288925"/>
          </a:xfrm>
          <a:prstGeom prst="straightConnector1">
            <a:avLst/>
          </a:prstGeom>
          <a:noFill/>
          <a:ln w="254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0" name="Straight Arrow Connector 13">
            <a:extLst>
              <a:ext uri="{FF2B5EF4-FFF2-40B4-BE49-F238E27FC236}">
                <a16:creationId xmlns:a16="http://schemas.microsoft.com/office/drawing/2014/main" id="{03928B90-DDAC-77C7-4E87-2E10FEA035F5}"/>
              </a:ext>
            </a:extLst>
          </p:cNvPr>
          <p:cNvCxnSpPr>
            <a:cxnSpLocks/>
          </p:cNvCxnSpPr>
          <p:nvPr/>
        </p:nvCxnSpPr>
        <p:spPr bwMode="auto">
          <a:xfrm flipV="1">
            <a:off x="3863975" y="1890714"/>
            <a:ext cx="0" cy="314325"/>
          </a:xfrm>
          <a:prstGeom prst="straightConnector1">
            <a:avLst/>
          </a:prstGeom>
          <a:noFill/>
          <a:ln w="254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1" name="Rectangle 10">
            <a:extLst>
              <a:ext uri="{FF2B5EF4-FFF2-40B4-BE49-F238E27FC236}">
                <a16:creationId xmlns:a16="http://schemas.microsoft.com/office/drawing/2014/main" id="{24259EFA-4550-7FD7-7D88-C336F099B083}"/>
              </a:ext>
            </a:extLst>
          </p:cNvPr>
          <p:cNvSpPr>
            <a:spLocks noChangeArrowheads="1"/>
          </p:cNvSpPr>
          <p:nvPr/>
        </p:nvSpPr>
        <p:spPr bwMode="auto">
          <a:xfrm>
            <a:off x="3852863" y="1153793"/>
            <a:ext cx="100540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dirty="0">
                <a:latin typeface="Cambria" panose="02040503050406030204" pitchFamily="18" charset="0"/>
                <a:ea typeface="Cambria" panose="02040503050406030204" pitchFamily="18" charset="0"/>
              </a:rPr>
              <a:t>120 mm</a:t>
            </a:r>
            <a:endParaRPr lang="en-GB" altLang="en-US" sz="1800" dirty="0">
              <a:latin typeface="Cambria" panose="02040503050406030204" pitchFamily="18" charset="0"/>
              <a:ea typeface="Cambria" panose="02040503050406030204" pitchFamily="18" charset="0"/>
            </a:endParaRPr>
          </a:p>
        </p:txBody>
      </p:sp>
      <p:cxnSp>
        <p:nvCxnSpPr>
          <p:cNvPr id="7182" name="Straight Arrow Connector 17">
            <a:extLst>
              <a:ext uri="{FF2B5EF4-FFF2-40B4-BE49-F238E27FC236}">
                <a16:creationId xmlns:a16="http://schemas.microsoft.com/office/drawing/2014/main" id="{5F512B39-C16F-655E-D4E9-B6A3140B212C}"/>
              </a:ext>
            </a:extLst>
          </p:cNvPr>
          <p:cNvCxnSpPr>
            <a:cxnSpLocks/>
          </p:cNvCxnSpPr>
          <p:nvPr/>
        </p:nvCxnSpPr>
        <p:spPr bwMode="auto">
          <a:xfrm>
            <a:off x="3852863" y="3355975"/>
            <a:ext cx="0" cy="287338"/>
          </a:xfrm>
          <a:prstGeom prst="straightConnector1">
            <a:avLst/>
          </a:prstGeom>
          <a:noFill/>
          <a:ln w="254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3" name="Straight Arrow Connector 18">
            <a:extLst>
              <a:ext uri="{FF2B5EF4-FFF2-40B4-BE49-F238E27FC236}">
                <a16:creationId xmlns:a16="http://schemas.microsoft.com/office/drawing/2014/main" id="{5BCBBE0F-7E10-3B71-8300-D010034BCF6D}"/>
              </a:ext>
            </a:extLst>
          </p:cNvPr>
          <p:cNvCxnSpPr>
            <a:cxnSpLocks/>
          </p:cNvCxnSpPr>
          <p:nvPr/>
        </p:nvCxnSpPr>
        <p:spPr bwMode="auto">
          <a:xfrm flipV="1">
            <a:off x="3852863" y="3760789"/>
            <a:ext cx="0" cy="314325"/>
          </a:xfrm>
          <a:prstGeom prst="straightConnector1">
            <a:avLst/>
          </a:prstGeom>
          <a:noFill/>
          <a:ln w="254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4" name="Rectangle 19">
            <a:extLst>
              <a:ext uri="{FF2B5EF4-FFF2-40B4-BE49-F238E27FC236}">
                <a16:creationId xmlns:a16="http://schemas.microsoft.com/office/drawing/2014/main" id="{482E7313-2D84-01E4-1F68-F4B7AC83AEAF}"/>
              </a:ext>
            </a:extLst>
          </p:cNvPr>
          <p:cNvSpPr>
            <a:spLocks noChangeArrowheads="1"/>
          </p:cNvSpPr>
          <p:nvPr/>
        </p:nvSpPr>
        <p:spPr bwMode="auto">
          <a:xfrm>
            <a:off x="3863975" y="3079436"/>
            <a:ext cx="100540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dirty="0">
                <a:latin typeface="Cambria" panose="02040503050406030204" pitchFamily="18" charset="0"/>
                <a:ea typeface="Cambria" panose="02040503050406030204" pitchFamily="18" charset="0"/>
              </a:rPr>
              <a:t>180 mm</a:t>
            </a:r>
            <a:endParaRPr lang="en-GB" altLang="en-US" sz="1800" dirty="0">
              <a:latin typeface="Cambria" panose="02040503050406030204" pitchFamily="18" charset="0"/>
              <a:ea typeface="Cambria" panose="02040503050406030204" pitchFamily="18" charset="0"/>
            </a:endParaRPr>
          </a:p>
        </p:txBody>
      </p:sp>
      <p:sp>
        <p:nvSpPr>
          <p:cNvPr id="7185" name="Rectangle 20">
            <a:extLst>
              <a:ext uri="{FF2B5EF4-FFF2-40B4-BE49-F238E27FC236}">
                <a16:creationId xmlns:a16="http://schemas.microsoft.com/office/drawing/2014/main" id="{896CB39C-ED5F-40BC-DCCE-A61D6AF66522}"/>
              </a:ext>
            </a:extLst>
          </p:cNvPr>
          <p:cNvSpPr>
            <a:spLocks noChangeArrowheads="1"/>
          </p:cNvSpPr>
          <p:nvPr/>
        </p:nvSpPr>
        <p:spPr bwMode="auto">
          <a:xfrm>
            <a:off x="1919924" y="5708650"/>
            <a:ext cx="455644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a:lnSpc>
                <a:spcPct val="90000"/>
              </a:lnSpc>
              <a:spcBef>
                <a:spcPct val="50000"/>
              </a:spcBef>
              <a:buSzPct val="75000"/>
              <a:buFont typeface="Monotype Sorts" pitchFamily="2" charset="2"/>
              <a:buNone/>
            </a:pPr>
            <a:r>
              <a:rPr lang="en-US" altLang="en-US" sz="1800" dirty="0">
                <a:latin typeface="Cambria" panose="02040503050406030204" pitchFamily="18" charset="0"/>
                <a:ea typeface="Cambria" panose="02040503050406030204" pitchFamily="18" charset="0"/>
              </a:rPr>
              <a:t>Nowadays: thickness of deck slab  ≥ 250 mm</a:t>
            </a:r>
            <a:endParaRPr lang="en-GB" altLang="en-US" sz="1800" dirty="0">
              <a:latin typeface="Cambria" panose="02040503050406030204" pitchFamily="18" charset="0"/>
              <a:ea typeface="Cambria" panose="020405030504060302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668B-A706-124A-BA11-89B49398CC8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8B99BA6-4493-5EE6-3491-706560D7AD8C}"/>
              </a:ext>
            </a:extLst>
          </p:cNvPr>
          <p:cNvSpPr/>
          <p:nvPr/>
        </p:nvSpPr>
        <p:spPr>
          <a:xfrm>
            <a:off x="180000" y="6297613"/>
            <a:ext cx="11076579"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B1897DC4-8434-2F6D-5136-9BE4D7CDE59B}"/>
              </a:ext>
            </a:extLst>
          </p:cNvPr>
          <p:cNvSpPr>
            <a:spLocks noGrp="1"/>
          </p:cNvSpPr>
          <p:nvPr>
            <p:ph type="title"/>
          </p:nvPr>
        </p:nvSpPr>
        <p:spPr/>
        <p:txBody>
          <a:bodyPr>
            <a:noAutofit/>
          </a:bodyPr>
          <a:lstStyle/>
          <a:p>
            <a:r>
              <a:rPr lang="en-US" altLang="fr-FR" dirty="0"/>
              <a:t>Half joints (Gerber hinges), Example LoA I and II: </a:t>
            </a:r>
            <a:br>
              <a:rPr lang="en-US" altLang="fr-FR" dirty="0"/>
            </a:br>
            <a:r>
              <a:rPr lang="en-US" altLang="fr-FR" dirty="0"/>
              <a:t>Pont des Grand </a:t>
            </a:r>
            <a:r>
              <a:rPr lang="en-US" altLang="fr-FR" dirty="0" err="1"/>
              <a:t>Crêts</a:t>
            </a:r>
            <a:r>
              <a:rPr lang="en-US" altLang="fr-FR" dirty="0"/>
              <a:t>, </a:t>
            </a:r>
            <a:r>
              <a:rPr lang="en-US" altLang="fr-FR" dirty="0" err="1"/>
              <a:t>Vallorbe</a:t>
            </a:r>
            <a:r>
              <a:rPr lang="en-US" altLang="fr-FR" dirty="0"/>
              <a:t> (VD), Switzerland</a:t>
            </a:r>
            <a:endParaRPr lang="fr-CH" dirty="0"/>
          </a:p>
        </p:txBody>
      </p:sp>
      <p:sp>
        <p:nvSpPr>
          <p:cNvPr id="3" name="Rectangle 6">
            <a:extLst>
              <a:ext uri="{FF2B5EF4-FFF2-40B4-BE49-F238E27FC236}">
                <a16:creationId xmlns:a16="http://schemas.microsoft.com/office/drawing/2014/main" id="{DFF1F928-5196-7709-7791-8F7D1A50384F}"/>
              </a:ext>
            </a:extLst>
          </p:cNvPr>
          <p:cNvSpPr>
            <a:spLocks noChangeArrowheads="1"/>
          </p:cNvSpPr>
          <p:nvPr/>
        </p:nvSpPr>
        <p:spPr bwMode="auto">
          <a:xfrm>
            <a:off x="257493" y="5950268"/>
            <a:ext cx="79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GB" altLang="en-US" sz="1200" dirty="0">
                <a:solidFill>
                  <a:srgbClr val="000000"/>
                </a:solidFill>
                <a:latin typeface="Cambria" panose="02040503050406030204" pitchFamily="18" charset="0"/>
                <a:ea typeface="Cambria" panose="02040503050406030204" pitchFamily="18" charset="0"/>
              </a:rPr>
              <a:t>(19-A02)</a:t>
            </a:r>
          </a:p>
        </p:txBody>
      </p:sp>
      <p:pic>
        <p:nvPicPr>
          <p:cNvPr id="4" name="Image 468">
            <a:extLst>
              <a:ext uri="{FF2B5EF4-FFF2-40B4-BE49-F238E27FC236}">
                <a16:creationId xmlns:a16="http://schemas.microsoft.com/office/drawing/2014/main" id="{97371C36-9E88-CC71-01E8-FFF447DE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263" y="990600"/>
            <a:ext cx="30067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22">
            <a:extLst>
              <a:ext uri="{FF2B5EF4-FFF2-40B4-BE49-F238E27FC236}">
                <a16:creationId xmlns:a16="http://schemas.microsoft.com/office/drawing/2014/main" id="{3B6DB338-3A2C-9051-DEFB-D90A3CD30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4365625"/>
            <a:ext cx="2851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a:extLst>
              <a:ext uri="{FF2B5EF4-FFF2-40B4-BE49-F238E27FC236}">
                <a16:creationId xmlns:a16="http://schemas.microsoft.com/office/drawing/2014/main" id="{4FB16CCA-64D9-D2AB-325C-B5BBAB36C854}"/>
              </a:ext>
            </a:extLst>
          </p:cNvPr>
          <p:cNvSpPr>
            <a:spLocks noChangeArrowheads="1"/>
          </p:cNvSpPr>
          <p:nvPr/>
        </p:nvSpPr>
        <p:spPr bwMode="auto">
          <a:xfrm>
            <a:off x="407988" y="5010150"/>
            <a:ext cx="2826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GB" altLang="fr-FR" sz="1800" dirty="0">
                <a:solidFill>
                  <a:srgbClr val="C00000"/>
                </a:solidFill>
                <a:latin typeface="Cambria" panose="02040503050406030204" pitchFamily="18" charset="0"/>
                <a:ea typeface="Cambria" panose="02040503050406030204" pitchFamily="18" charset="0"/>
              </a:rPr>
              <a:t>LoA II</a:t>
            </a:r>
            <a:r>
              <a:rPr lang="en-GB" altLang="fr-FR" sz="1800" dirty="0">
                <a:solidFill>
                  <a:srgbClr val="000000"/>
                </a:solidFill>
                <a:latin typeface="Cambria" panose="02040503050406030204" pitchFamily="18" charset="0"/>
                <a:ea typeface="Cambria" panose="02040503050406030204" pitchFamily="18" charset="0"/>
              </a:rPr>
              <a:t>:</a:t>
            </a:r>
            <a:r>
              <a:rPr lang="en-GB" altLang="fr-FR" sz="1800" i="1" dirty="0">
                <a:solidFill>
                  <a:srgbClr val="000000"/>
                </a:solidFill>
                <a:latin typeface="Cambria" panose="02040503050406030204" pitchFamily="18" charset="0"/>
                <a:ea typeface="Cambria" panose="02040503050406030204" pitchFamily="18" charset="0"/>
              </a:rPr>
              <a:t>  n</a:t>
            </a:r>
            <a:r>
              <a:rPr lang="en-GB" altLang="fr-FR" sz="1800" dirty="0">
                <a:solidFill>
                  <a:srgbClr val="000000"/>
                </a:solidFill>
                <a:latin typeface="Cambria" panose="02040503050406030204" pitchFamily="18" charset="0"/>
                <a:ea typeface="Cambria" panose="02040503050406030204" pitchFamily="18" charset="0"/>
              </a:rPr>
              <a:t> = </a:t>
            </a:r>
            <a:r>
              <a:rPr lang="de-CH" altLang="fr-FR" sz="1800" dirty="0">
                <a:solidFill>
                  <a:srgbClr val="000000"/>
                </a:solidFill>
                <a:latin typeface="Cambria" panose="02040503050406030204" pitchFamily="18" charset="0"/>
                <a:ea typeface="Cambria" panose="02040503050406030204" pitchFamily="18" charset="0"/>
              </a:rPr>
              <a:t>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Rd</a:t>
            </a:r>
            <a:r>
              <a:rPr lang="de-CH" altLang="fr-FR" sz="1800" dirty="0">
                <a:solidFill>
                  <a:srgbClr val="000000"/>
                </a:solidFill>
                <a:latin typeface="Cambria" panose="02040503050406030204" pitchFamily="18" charset="0"/>
                <a:ea typeface="Cambria" panose="02040503050406030204" pitchFamily="18" charset="0"/>
              </a:rPr>
              <a:t> /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Ed</a:t>
            </a:r>
            <a:r>
              <a:rPr lang="de-CH" altLang="fr-FR" sz="1800" dirty="0">
                <a:solidFill>
                  <a:srgbClr val="000000"/>
                </a:solidFill>
                <a:latin typeface="Cambria" panose="02040503050406030204" pitchFamily="18" charset="0"/>
                <a:ea typeface="Cambria" panose="02040503050406030204" pitchFamily="18" charset="0"/>
              </a:rPr>
              <a:t> &gt; 1.00</a:t>
            </a:r>
            <a:endParaRPr lang="en-GB" altLang="en-US" dirty="0">
              <a:latin typeface="Cambria" panose="02040503050406030204" pitchFamily="18" charset="0"/>
              <a:ea typeface="Cambria" panose="02040503050406030204" pitchFamily="18" charset="0"/>
            </a:endParaRPr>
          </a:p>
        </p:txBody>
      </p:sp>
      <p:pic>
        <p:nvPicPr>
          <p:cNvPr id="7" name="Image 470">
            <a:extLst>
              <a:ext uri="{FF2B5EF4-FFF2-40B4-BE49-F238E27FC236}">
                <a16:creationId xmlns:a16="http://schemas.microsoft.com/office/drawing/2014/main" id="{6F9BF567-D347-6493-0337-D6D2B0A97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738688"/>
            <a:ext cx="249237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a:extLst>
              <a:ext uri="{FF2B5EF4-FFF2-40B4-BE49-F238E27FC236}">
                <a16:creationId xmlns:a16="http://schemas.microsoft.com/office/drawing/2014/main" id="{FD4A6290-2C14-10D1-9DC6-D3F215830793}"/>
              </a:ext>
            </a:extLst>
          </p:cNvPr>
          <p:cNvSpPr>
            <a:spLocks noChangeArrowheads="1"/>
          </p:cNvSpPr>
          <p:nvPr/>
        </p:nvSpPr>
        <p:spPr bwMode="auto">
          <a:xfrm>
            <a:off x="425450" y="1973263"/>
            <a:ext cx="2751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r>
              <a:rPr lang="en-GB" altLang="fr-FR" sz="1800" dirty="0">
                <a:solidFill>
                  <a:srgbClr val="C00000"/>
                </a:solidFill>
                <a:latin typeface="Cambria" panose="02040503050406030204" pitchFamily="18" charset="0"/>
                <a:ea typeface="Cambria" panose="02040503050406030204" pitchFamily="18" charset="0"/>
              </a:rPr>
              <a:t>LoA I</a:t>
            </a:r>
            <a:r>
              <a:rPr lang="en-GB" altLang="fr-FR" sz="1800" dirty="0">
                <a:solidFill>
                  <a:srgbClr val="000000"/>
                </a:solidFill>
                <a:latin typeface="Cambria" panose="02040503050406030204" pitchFamily="18" charset="0"/>
                <a:ea typeface="Cambria" panose="02040503050406030204" pitchFamily="18" charset="0"/>
              </a:rPr>
              <a:t>:</a:t>
            </a:r>
            <a:r>
              <a:rPr lang="en-GB" altLang="fr-FR" sz="1800" i="1" dirty="0">
                <a:solidFill>
                  <a:srgbClr val="000000"/>
                </a:solidFill>
                <a:latin typeface="Cambria" panose="02040503050406030204" pitchFamily="18" charset="0"/>
                <a:ea typeface="Cambria" panose="02040503050406030204" pitchFamily="18" charset="0"/>
              </a:rPr>
              <a:t>  n</a:t>
            </a:r>
            <a:r>
              <a:rPr lang="en-GB" altLang="fr-FR" sz="1800" dirty="0">
                <a:solidFill>
                  <a:srgbClr val="000000"/>
                </a:solidFill>
                <a:latin typeface="Cambria" panose="02040503050406030204" pitchFamily="18" charset="0"/>
                <a:ea typeface="Cambria" panose="02040503050406030204" pitchFamily="18" charset="0"/>
              </a:rPr>
              <a:t> = </a:t>
            </a:r>
            <a:r>
              <a:rPr lang="de-CH" altLang="fr-FR" sz="1800" dirty="0">
                <a:solidFill>
                  <a:srgbClr val="000000"/>
                </a:solidFill>
                <a:latin typeface="Cambria" panose="02040503050406030204" pitchFamily="18" charset="0"/>
                <a:ea typeface="Cambria" panose="02040503050406030204" pitchFamily="18" charset="0"/>
              </a:rPr>
              <a:t>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Rd</a:t>
            </a:r>
            <a:r>
              <a:rPr lang="de-CH" altLang="fr-FR" sz="1800" dirty="0">
                <a:solidFill>
                  <a:srgbClr val="000000"/>
                </a:solidFill>
                <a:latin typeface="Cambria" panose="02040503050406030204" pitchFamily="18" charset="0"/>
                <a:ea typeface="Cambria" panose="02040503050406030204" pitchFamily="18" charset="0"/>
              </a:rPr>
              <a:t> / </a:t>
            </a:r>
            <a:r>
              <a:rPr lang="de-CH" altLang="fr-FR" sz="1800" i="1" dirty="0" err="1">
                <a:solidFill>
                  <a:srgbClr val="000000"/>
                </a:solidFill>
                <a:latin typeface="Cambria" panose="02040503050406030204" pitchFamily="18" charset="0"/>
                <a:ea typeface="Cambria" panose="02040503050406030204" pitchFamily="18" charset="0"/>
              </a:rPr>
              <a:t>V</a:t>
            </a:r>
            <a:r>
              <a:rPr lang="de-CH" altLang="fr-FR" sz="1800" i="1" baseline="-25000" dirty="0" err="1">
                <a:solidFill>
                  <a:srgbClr val="000000"/>
                </a:solidFill>
                <a:latin typeface="Cambria" panose="02040503050406030204" pitchFamily="18" charset="0"/>
                <a:ea typeface="Cambria" panose="02040503050406030204" pitchFamily="18" charset="0"/>
              </a:rPr>
              <a:t>Ed</a:t>
            </a:r>
            <a:r>
              <a:rPr lang="de-CH" altLang="fr-FR" sz="1800" dirty="0">
                <a:solidFill>
                  <a:srgbClr val="000000"/>
                </a:solidFill>
                <a:latin typeface="Cambria" panose="02040503050406030204" pitchFamily="18" charset="0"/>
                <a:ea typeface="Cambria" panose="02040503050406030204" pitchFamily="18" charset="0"/>
              </a:rPr>
              <a:t> &gt; 1.00</a:t>
            </a:r>
            <a:endParaRPr lang="en-GB"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6703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5952-AC94-1361-33CA-E23090F8E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093CB-5348-5372-F81F-CFEE100928AF}"/>
              </a:ext>
            </a:extLst>
          </p:cNvPr>
          <p:cNvSpPr>
            <a:spLocks noGrp="1"/>
          </p:cNvSpPr>
          <p:nvPr>
            <p:ph type="title"/>
          </p:nvPr>
        </p:nvSpPr>
        <p:spPr/>
        <p:txBody>
          <a:bodyPr>
            <a:noAutofit/>
          </a:bodyPr>
          <a:lstStyle/>
          <a:p>
            <a:r>
              <a:rPr lang="en-US" altLang="fr-FR" dirty="0"/>
              <a:t>Half joints (Gerber hinges), Example LoA III: </a:t>
            </a:r>
            <a:br>
              <a:rPr lang="en-US" altLang="fr-FR" dirty="0"/>
            </a:br>
            <a:r>
              <a:rPr lang="en-US" altLang="fr-FR" dirty="0"/>
              <a:t>Pont de la </a:t>
            </a:r>
            <a:r>
              <a:rPr lang="en-US" altLang="fr-FR" dirty="0" err="1"/>
              <a:t>Chocolatière</a:t>
            </a:r>
            <a:r>
              <a:rPr lang="en-US" altLang="fr-FR" dirty="0"/>
              <a:t>,  built 1964, Lausanne (VD), Switzerland</a:t>
            </a:r>
            <a:endParaRPr lang="fr-CH" dirty="0"/>
          </a:p>
        </p:txBody>
      </p:sp>
      <p:grpSp>
        <p:nvGrpSpPr>
          <p:cNvPr id="3" name="Group 1">
            <a:extLst>
              <a:ext uri="{FF2B5EF4-FFF2-40B4-BE49-F238E27FC236}">
                <a16:creationId xmlns:a16="http://schemas.microsoft.com/office/drawing/2014/main" id="{E96353AA-92E4-2913-997B-8E5BB5B70EC9}"/>
              </a:ext>
            </a:extLst>
          </p:cNvPr>
          <p:cNvGrpSpPr>
            <a:grpSpLocks/>
          </p:cNvGrpSpPr>
          <p:nvPr/>
        </p:nvGrpSpPr>
        <p:grpSpPr bwMode="auto">
          <a:xfrm>
            <a:off x="234950" y="1341438"/>
            <a:ext cx="8785225" cy="4833937"/>
            <a:chOff x="251520" y="1252075"/>
            <a:chExt cx="9296400" cy="5239866"/>
          </a:xfrm>
        </p:grpSpPr>
        <p:pic>
          <p:nvPicPr>
            <p:cNvPr id="4" name="Picture 2">
              <a:extLst>
                <a:ext uri="{FF2B5EF4-FFF2-40B4-BE49-F238E27FC236}">
                  <a16:creationId xmlns:a16="http://schemas.microsoft.com/office/drawing/2014/main" id="{6380FACF-B72C-0C3D-749B-1CE4DD5F2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52075"/>
              <a:ext cx="92964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B1B48D66-ABF2-80E1-5A59-9EFDA096B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3632639"/>
              <a:ext cx="5702077" cy="285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9">
              <a:extLst>
                <a:ext uri="{FF2B5EF4-FFF2-40B4-BE49-F238E27FC236}">
                  <a16:creationId xmlns:a16="http://schemas.microsoft.com/office/drawing/2014/main" id="{2EE02211-2AC5-9C43-A959-D1E312627136}"/>
                </a:ext>
              </a:extLst>
            </p:cNvPr>
            <p:cNvSpPr>
              <a:spLocks noChangeArrowheads="1"/>
            </p:cNvSpPr>
            <p:nvPr/>
          </p:nvSpPr>
          <p:spPr bwMode="auto">
            <a:xfrm>
              <a:off x="971600" y="1734935"/>
              <a:ext cx="648072" cy="607752"/>
            </a:xfrm>
            <a:prstGeom prst="ellipse">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a typeface="Geneva"/>
                <a:cs typeface="Geneva"/>
              </a:endParaRPr>
            </a:p>
          </p:txBody>
        </p:sp>
        <p:sp>
          <p:nvSpPr>
            <p:cNvPr id="7" name="Oval 10">
              <a:extLst>
                <a:ext uri="{FF2B5EF4-FFF2-40B4-BE49-F238E27FC236}">
                  <a16:creationId xmlns:a16="http://schemas.microsoft.com/office/drawing/2014/main" id="{D4A49873-A980-3D37-2DA5-060102592B0E}"/>
                </a:ext>
              </a:extLst>
            </p:cNvPr>
            <p:cNvSpPr>
              <a:spLocks noChangeArrowheads="1"/>
            </p:cNvSpPr>
            <p:nvPr/>
          </p:nvSpPr>
          <p:spPr bwMode="auto">
            <a:xfrm>
              <a:off x="4067944" y="1734935"/>
              <a:ext cx="648072" cy="607752"/>
            </a:xfrm>
            <a:prstGeom prst="ellipse">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a typeface="Geneva"/>
                <a:cs typeface="Geneva"/>
              </a:endParaRPr>
            </a:p>
          </p:txBody>
        </p:sp>
        <p:sp>
          <p:nvSpPr>
            <p:cNvPr id="8" name="Oval 11">
              <a:extLst>
                <a:ext uri="{FF2B5EF4-FFF2-40B4-BE49-F238E27FC236}">
                  <a16:creationId xmlns:a16="http://schemas.microsoft.com/office/drawing/2014/main" id="{7976EB70-0627-B41C-C162-4FDCBD71B881}"/>
                </a:ext>
              </a:extLst>
            </p:cNvPr>
            <p:cNvSpPr>
              <a:spLocks noChangeArrowheads="1"/>
            </p:cNvSpPr>
            <p:nvPr/>
          </p:nvSpPr>
          <p:spPr bwMode="auto">
            <a:xfrm>
              <a:off x="5713486" y="1656868"/>
              <a:ext cx="648072" cy="607752"/>
            </a:xfrm>
            <a:prstGeom prst="ellipse">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a typeface="Geneva"/>
                <a:cs typeface="Geneva"/>
              </a:endParaRPr>
            </a:p>
          </p:txBody>
        </p:sp>
        <p:sp>
          <p:nvSpPr>
            <p:cNvPr id="9" name="Oval 13">
              <a:extLst>
                <a:ext uri="{FF2B5EF4-FFF2-40B4-BE49-F238E27FC236}">
                  <a16:creationId xmlns:a16="http://schemas.microsoft.com/office/drawing/2014/main" id="{40474E28-E100-6537-00CC-0DF6755E12B2}"/>
                </a:ext>
              </a:extLst>
            </p:cNvPr>
            <p:cNvSpPr>
              <a:spLocks noChangeArrowheads="1"/>
            </p:cNvSpPr>
            <p:nvPr/>
          </p:nvSpPr>
          <p:spPr bwMode="auto">
            <a:xfrm>
              <a:off x="7164288" y="1656868"/>
              <a:ext cx="648072" cy="607752"/>
            </a:xfrm>
            <a:prstGeom prst="ellipse">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a typeface="Geneva"/>
                <a:cs typeface="Geneva"/>
              </a:endParaRPr>
            </a:p>
          </p:txBody>
        </p:sp>
      </p:grpSp>
    </p:spTree>
    <p:extLst>
      <p:ext uri="{BB962C8B-B14F-4D97-AF65-F5344CB8AC3E}">
        <p14:creationId xmlns:p14="http://schemas.microsoft.com/office/powerpoint/2010/main" val="1787552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FC86-3E44-84F6-46AB-2DF749855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61FA7-C2A6-CED3-0A48-84533CB26D4C}"/>
              </a:ext>
            </a:extLst>
          </p:cNvPr>
          <p:cNvSpPr>
            <a:spLocks noGrp="1"/>
          </p:cNvSpPr>
          <p:nvPr>
            <p:ph type="title"/>
          </p:nvPr>
        </p:nvSpPr>
        <p:spPr/>
        <p:txBody>
          <a:bodyPr>
            <a:noAutofit/>
          </a:bodyPr>
          <a:lstStyle/>
          <a:p>
            <a:r>
              <a:rPr lang="en-US" altLang="fr-FR" dirty="0"/>
              <a:t>Half joints (Gerber hinges), Example LoA III: </a:t>
            </a:r>
            <a:br>
              <a:rPr lang="en-US" altLang="fr-FR" dirty="0"/>
            </a:br>
            <a:r>
              <a:rPr lang="en-US" altLang="fr-FR" dirty="0"/>
              <a:t>Pont de la </a:t>
            </a:r>
            <a:r>
              <a:rPr lang="en-US" altLang="fr-FR" dirty="0" err="1"/>
              <a:t>Chocolatière</a:t>
            </a:r>
            <a:r>
              <a:rPr lang="en-US" altLang="fr-FR" dirty="0"/>
              <a:t>, 1964, Lausanne (VD), Switzerland</a:t>
            </a:r>
            <a:endParaRPr lang="fr-CH" dirty="0"/>
          </a:p>
        </p:txBody>
      </p:sp>
      <p:grpSp>
        <p:nvGrpSpPr>
          <p:cNvPr id="3" name="Group 6">
            <a:extLst>
              <a:ext uri="{FF2B5EF4-FFF2-40B4-BE49-F238E27FC236}">
                <a16:creationId xmlns:a16="http://schemas.microsoft.com/office/drawing/2014/main" id="{A8407C9E-2E6C-34D5-1EE8-F99B235D2929}"/>
              </a:ext>
            </a:extLst>
          </p:cNvPr>
          <p:cNvGrpSpPr>
            <a:grpSpLocks/>
          </p:cNvGrpSpPr>
          <p:nvPr/>
        </p:nvGrpSpPr>
        <p:grpSpPr bwMode="auto">
          <a:xfrm>
            <a:off x="250825" y="1190625"/>
            <a:ext cx="8614277" cy="4759325"/>
            <a:chOff x="797408" y="974608"/>
            <a:chExt cx="10175392" cy="5282679"/>
          </a:xfrm>
        </p:grpSpPr>
        <p:pic>
          <p:nvPicPr>
            <p:cNvPr id="4" name="Picture 2">
              <a:extLst>
                <a:ext uri="{FF2B5EF4-FFF2-40B4-BE49-F238E27FC236}">
                  <a16:creationId xmlns:a16="http://schemas.microsoft.com/office/drawing/2014/main" id="{EA49922C-87DB-1574-A391-B3A60FE81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459" y="3713478"/>
              <a:ext cx="4604852" cy="254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D24349F-8FA3-03E4-E432-81C5FCCD6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8" y="1008760"/>
              <a:ext cx="5049942" cy="2604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1852D942-A447-A4F0-E42C-A0A235CDB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309" y="974608"/>
              <a:ext cx="4623491" cy="246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10">
            <a:extLst>
              <a:ext uri="{FF2B5EF4-FFF2-40B4-BE49-F238E27FC236}">
                <a16:creationId xmlns:a16="http://schemas.microsoft.com/office/drawing/2014/main" id="{13063CED-F137-1A57-B2BC-CAECFF18E0A3}"/>
              </a:ext>
            </a:extLst>
          </p:cNvPr>
          <p:cNvSpPr>
            <a:spLocks noChangeArrowheads="1"/>
          </p:cNvSpPr>
          <p:nvPr/>
        </p:nvSpPr>
        <p:spPr bwMode="auto">
          <a:xfrm>
            <a:off x="4787900" y="4379913"/>
            <a:ext cx="422401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Monotype Sorts" pitchFamily="2" charset="2"/>
              <a:buNone/>
            </a:pPr>
            <a:r>
              <a:rPr lang="en-GB" altLang="fr-FR" sz="1800" dirty="0">
                <a:solidFill>
                  <a:srgbClr val="000000"/>
                </a:solidFill>
                <a:latin typeface="Cambria" panose="02040503050406030204" pitchFamily="18" charset="0"/>
                <a:ea typeface="Cambria" panose="02040503050406030204" pitchFamily="18" charset="0"/>
              </a:rPr>
              <a:t>Compression field, stresses in the reinforcement and concrete utilization ratio at member resistance </a:t>
            </a:r>
            <a:r>
              <a:rPr lang="en-GB" altLang="fr-FR" sz="1800" b="1" i="1" dirty="0" err="1">
                <a:solidFill>
                  <a:srgbClr val="000000"/>
                </a:solidFill>
                <a:latin typeface="Cambria" panose="02040503050406030204" pitchFamily="18" charset="0"/>
                <a:ea typeface="Cambria" panose="02040503050406030204" pitchFamily="18" charset="0"/>
              </a:rPr>
              <a:t>V</a:t>
            </a:r>
            <a:r>
              <a:rPr lang="en-GB" altLang="fr-FR" sz="1800" b="1" i="1" baseline="-25000" dirty="0" err="1">
                <a:solidFill>
                  <a:srgbClr val="000000"/>
                </a:solidFill>
                <a:latin typeface="Cambria" panose="02040503050406030204" pitchFamily="18" charset="0"/>
                <a:ea typeface="Cambria" panose="02040503050406030204" pitchFamily="18" charset="0"/>
              </a:rPr>
              <a:t>Rd</a:t>
            </a:r>
            <a:r>
              <a:rPr lang="en-GB" altLang="fr-FR" sz="1800" b="1" dirty="0">
                <a:solidFill>
                  <a:srgbClr val="000000"/>
                </a:solidFill>
                <a:latin typeface="Cambria" panose="02040503050406030204" pitchFamily="18" charset="0"/>
                <a:ea typeface="Cambria" panose="02040503050406030204" pitchFamily="18" charset="0"/>
              </a:rPr>
              <a:t> = 1.15</a:t>
            </a:r>
            <a:r>
              <a:rPr lang="en-GB" altLang="fr-FR" sz="1800" b="1" i="1" dirty="0">
                <a:solidFill>
                  <a:srgbClr val="000000"/>
                </a:solidFill>
                <a:latin typeface="Cambria" panose="02040503050406030204" pitchFamily="18" charset="0"/>
                <a:ea typeface="Cambria" panose="02040503050406030204" pitchFamily="18" charset="0"/>
              </a:rPr>
              <a:t>V</a:t>
            </a:r>
            <a:r>
              <a:rPr lang="en-GB" altLang="fr-FR" sz="1800" b="1" i="1" baseline="-25000" dirty="0">
                <a:solidFill>
                  <a:srgbClr val="000000"/>
                </a:solidFill>
                <a:latin typeface="Cambria" panose="02040503050406030204" pitchFamily="18" charset="0"/>
                <a:ea typeface="Cambria" panose="02040503050406030204" pitchFamily="18" charset="0"/>
              </a:rPr>
              <a:t>Ed</a:t>
            </a:r>
            <a:endParaRPr lang="en-GB" altLang="en-US" sz="1800" b="1" i="1" baseline="-25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299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8239-64A4-07FD-7487-5BB514A19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24A54-2F82-2BE5-CA26-829B84D7D900}"/>
              </a:ext>
            </a:extLst>
          </p:cNvPr>
          <p:cNvSpPr>
            <a:spLocks noGrp="1"/>
          </p:cNvSpPr>
          <p:nvPr>
            <p:ph type="title"/>
          </p:nvPr>
        </p:nvSpPr>
        <p:spPr/>
        <p:txBody>
          <a:bodyPr>
            <a:normAutofit/>
          </a:bodyPr>
          <a:lstStyle/>
          <a:p>
            <a:r>
              <a:rPr lang="en-US" altLang="fr-FR" dirty="0"/>
              <a:t>Main conclusions based on the personal experience of the last four decades</a:t>
            </a:r>
            <a:endParaRPr lang="fr-CH" dirty="0"/>
          </a:p>
        </p:txBody>
      </p:sp>
      <p:sp>
        <p:nvSpPr>
          <p:cNvPr id="4" name="TextBox 3">
            <a:extLst>
              <a:ext uri="{FF2B5EF4-FFF2-40B4-BE49-F238E27FC236}">
                <a16:creationId xmlns:a16="http://schemas.microsoft.com/office/drawing/2014/main" id="{2578D07E-3D0D-3297-4592-CCFA6C7E277A}"/>
              </a:ext>
            </a:extLst>
          </p:cNvPr>
          <p:cNvSpPr txBox="1"/>
          <p:nvPr/>
        </p:nvSpPr>
        <p:spPr>
          <a:xfrm>
            <a:off x="180000" y="1003380"/>
            <a:ext cx="9492320" cy="4601260"/>
          </a:xfrm>
          <a:prstGeom prst="rect">
            <a:avLst/>
          </a:prstGeom>
          <a:noFill/>
        </p:spPr>
        <p:txBody>
          <a:bodyPr wrap="square">
            <a:spAutoFit/>
          </a:bodyPr>
          <a:lstStyle/>
          <a:p>
            <a:pPr marL="285750" indent="-285750">
              <a:lnSpc>
                <a:spcPct val="90000"/>
              </a:lnSpc>
              <a:spcBef>
                <a:spcPts val="30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The Level of Approximation Approach is an extremely efficient approach for the assessment of existing structures.</a:t>
            </a:r>
          </a:p>
          <a:p>
            <a:pPr marL="285750" indent="-285750">
              <a:lnSpc>
                <a:spcPct val="90000"/>
              </a:lnSpc>
              <a:spcBef>
                <a:spcPts val="30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Higher Levels of Approximation (refined calculations) allow often avoiding unnecessary strengthening or can significantly reduce amount and cost of interventions.</a:t>
            </a:r>
          </a:p>
          <a:p>
            <a:pPr marL="285750" indent="-285750">
              <a:lnSpc>
                <a:spcPct val="90000"/>
              </a:lnSpc>
              <a:spcBef>
                <a:spcPts val="30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Reliability analysis can also help in reducing structural interventions to the minimum or even avoiding them.</a:t>
            </a:r>
          </a:p>
          <a:p>
            <a:pPr marL="285750" indent="-285750">
              <a:lnSpc>
                <a:spcPct val="90000"/>
              </a:lnSpc>
              <a:spcBef>
                <a:spcPts val="3000"/>
              </a:spcBef>
              <a:buFont typeface="Wingdings" panose="05000000000000000000" pitchFamily="2" charset="2"/>
              <a:buChar char="§"/>
              <a:defRPr/>
            </a:pPr>
            <a:r>
              <a:rPr lang="en-US" altLang="fr-FR" sz="2000" dirty="0">
                <a:solidFill>
                  <a:srgbClr val="000000"/>
                </a:solidFill>
                <a:latin typeface="Cambria" panose="02040503050406030204" pitchFamily="18" charset="0"/>
                <a:ea typeface="Cambria" panose="02040503050406030204" pitchFamily="18" charset="0"/>
              </a:rPr>
              <a:t>If interventions are really necessary, avoid too invasive interventions and respect the original esthetics, preserving the cultural heritage of the infrastructure, or even improve it with minor adjustments if possible !</a:t>
            </a:r>
          </a:p>
          <a:p>
            <a:pPr marL="285750" indent="-285750">
              <a:lnSpc>
                <a:spcPct val="90000"/>
              </a:lnSpc>
              <a:spcBef>
                <a:spcPts val="2400"/>
              </a:spcBef>
              <a:buFont typeface="Wingdings" panose="05000000000000000000" pitchFamily="2" charset="2"/>
              <a:buChar char="§"/>
              <a:defRPr/>
            </a:pPr>
            <a:endParaRPr lang="en-US" altLang="fr-FR" sz="20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6289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EBCA6A-96A6-DF7A-5ADF-1BE60BEA2D44}"/>
              </a:ext>
            </a:extLst>
          </p:cNvPr>
          <p:cNvSpPr txBox="1"/>
          <p:nvPr/>
        </p:nvSpPr>
        <p:spPr>
          <a:xfrm>
            <a:off x="374244" y="1781528"/>
            <a:ext cx="9332536"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Presented by:</a:t>
            </a:r>
          </a:p>
        </p:txBody>
      </p:sp>
      <p:sp>
        <p:nvSpPr>
          <p:cNvPr id="6" name="Rectangle 18">
            <a:extLst>
              <a:ext uri="{FF2B5EF4-FFF2-40B4-BE49-F238E27FC236}">
                <a16:creationId xmlns:a16="http://schemas.microsoft.com/office/drawing/2014/main" id="{561C9E69-E1E3-E19C-D3D8-8AFC4DEAEDA6}"/>
              </a:ext>
            </a:extLst>
          </p:cNvPr>
          <p:cNvSpPr>
            <a:spLocks noChangeArrowheads="1"/>
          </p:cNvSpPr>
          <p:nvPr/>
        </p:nvSpPr>
        <p:spPr bwMode="auto">
          <a:xfrm>
            <a:off x="4627548" y="1828800"/>
            <a:ext cx="37910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Aurelio Muttoni	</a:t>
            </a:r>
          </a:p>
          <a:p>
            <a:pPr marL="0" marR="0" lvl="0" indent="0" defTabSz="914400" eaLnBrk="0" fontAlgn="base" latinLnBrk="0" hangingPunct="0">
              <a:lnSpc>
                <a:spcPct val="100000"/>
              </a:lnSpc>
              <a:spcBef>
                <a:spcPct val="0"/>
              </a:spcBef>
              <a:spcAft>
                <a:spcPct val="0"/>
              </a:spcAft>
              <a:buClrTx/>
              <a:buSzTx/>
              <a:buFontTx/>
              <a:buNone/>
              <a:tabLst/>
              <a:defRPr/>
            </a:pPr>
            <a:endPar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aurelio.muttoni@mpic.ch</a:t>
            </a:r>
          </a:p>
          <a:p>
            <a:pPr marL="0" marR="0" lvl="0" indent="0" defTabSz="914400" eaLnBrk="0" fontAlgn="base" latinLnBrk="0" hangingPunct="0">
              <a:lnSpc>
                <a:spcPct val="100000"/>
              </a:lnSpc>
              <a:spcBef>
                <a:spcPct val="0"/>
              </a:spcBef>
              <a:spcAft>
                <a:spcPct val="0"/>
              </a:spcAft>
              <a:buClrTx/>
              <a:buSzTx/>
              <a:buFontTx/>
              <a:buNone/>
              <a:tabLst/>
              <a:defRPr/>
            </a:pPr>
            <a:endPar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Prof. Dr. A. Muttoni</a:t>
            </a:r>
          </a:p>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Muttoni Partners Ingénieurs Conseils SA</a:t>
            </a:r>
          </a:p>
          <a:p>
            <a:pPr marL="0" marR="0" lvl="0" indent="0" defTabSz="914400" eaLnBrk="0" fontAlgn="base" latinLnBrk="0" hangingPunct="0">
              <a:lnSpc>
                <a:spcPct val="100000"/>
              </a:lnSpc>
              <a:spcBef>
                <a:spcPct val="0"/>
              </a:spcBef>
              <a:spcAft>
                <a:spcPct val="0"/>
              </a:spcAft>
              <a:buClrTx/>
              <a:buSzTx/>
              <a:buFontTx/>
              <a:buNone/>
              <a:tabLst/>
              <a:defRPr/>
            </a:pPr>
            <a:r>
              <a:rPr lang="fr-CH" altLang="fr-FR" kern="0" dirty="0">
                <a:solidFill>
                  <a:srgbClr val="000000"/>
                </a:solidFill>
                <a:latin typeface="Cambria" panose="02040503050406030204" pitchFamily="18" charset="0"/>
                <a:ea typeface="Cambria" panose="02040503050406030204" pitchFamily="18" charset="0"/>
              </a:rPr>
              <a:t>Route du Bois 17</a:t>
            </a:r>
            <a:endPar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CH-1024 Ecublens</a:t>
            </a:r>
          </a:p>
          <a:p>
            <a:pPr marL="0" marR="0" lvl="0" indent="0" defTabSz="914400" eaLnBrk="0" fontAlgn="base" latinLnBrk="0" hangingPunct="0">
              <a:lnSpc>
                <a:spcPct val="100000"/>
              </a:lnSpc>
              <a:spcBef>
                <a:spcPct val="0"/>
              </a:spcBef>
              <a:spcAft>
                <a:spcPct val="0"/>
              </a:spcAft>
              <a:buClrTx/>
              <a:buSzTx/>
              <a:buFontTx/>
              <a:buNone/>
              <a:tabLst/>
              <a:defRPr/>
            </a:pPr>
            <a:r>
              <a:rPr kumimoji="0" lang="fr-CH" altLang="fr-FR" sz="1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Switzerland</a:t>
            </a:r>
            <a:endParaRPr kumimoji="0" lang="fr-CH" altLang="fr-FR" sz="1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2" descr="C:\Users\muttoni\Dropbox (MFIC)\muttoni_dropbox\90 FOTOGRAFIE\Aurelio Diversi\2016-extr.jpg">
            <a:extLst>
              <a:ext uri="{FF2B5EF4-FFF2-40B4-BE49-F238E27FC236}">
                <a16:creationId xmlns:a16="http://schemas.microsoft.com/office/drawing/2014/main" id="{E11D5F5D-E898-24DF-37DB-D67416756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909" y="1881554"/>
            <a:ext cx="1767384" cy="240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B5B706B-B38D-4F53-BC32-47A86803E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72" y="3175134"/>
            <a:ext cx="506522" cy="5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8">
            <a:extLst>
              <a:ext uri="{FF2B5EF4-FFF2-40B4-BE49-F238E27FC236}">
                <a16:creationId xmlns:a16="http://schemas.microsoft.com/office/drawing/2014/main" id="{6A3FC4B6-61E9-1CC3-5132-1F21221918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1244" y="4878508"/>
            <a:ext cx="13589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a:extLst>
              <a:ext uri="{FF2B5EF4-FFF2-40B4-BE49-F238E27FC236}">
                <a16:creationId xmlns:a16="http://schemas.microsoft.com/office/drawing/2014/main" id="{77FFED09-F254-41A7-EAD0-9C064ACE1F4F}"/>
              </a:ext>
            </a:extLst>
          </p:cNvPr>
          <p:cNvGrpSpPr>
            <a:grpSpLocks noChangeAspect="1"/>
          </p:cNvGrpSpPr>
          <p:nvPr/>
        </p:nvGrpSpPr>
        <p:grpSpPr bwMode="auto">
          <a:xfrm>
            <a:off x="5252713" y="4992000"/>
            <a:ext cx="1219200" cy="661987"/>
            <a:chOff x="792477" y="5934993"/>
            <a:chExt cx="678920" cy="367382"/>
          </a:xfrm>
        </p:grpSpPr>
        <p:pic>
          <p:nvPicPr>
            <p:cNvPr id="8" name="Image 6">
              <a:extLst>
                <a:ext uri="{FF2B5EF4-FFF2-40B4-BE49-F238E27FC236}">
                  <a16:creationId xmlns:a16="http://schemas.microsoft.com/office/drawing/2014/main" id="{9B5F941F-EC78-196C-2545-F8F3C9903F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9854" y="5934993"/>
              <a:ext cx="561543" cy="36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0872EE6-0C38-1145-EBB7-E9D653069FDD}"/>
                </a:ext>
              </a:extLst>
            </p:cNvPr>
            <p:cNvSpPr/>
            <p:nvPr/>
          </p:nvSpPr>
          <p:spPr>
            <a:xfrm rot="16200000">
              <a:off x="799627" y="5946344"/>
              <a:ext cx="45813" cy="60113"/>
            </a:xfrm>
            <a:prstGeom prst="rect">
              <a:avLst/>
            </a:prstGeom>
            <a:solidFill>
              <a:srgbClr val="E30613"/>
            </a:solidFill>
            <a:ln w="12700" cap="flat" cmpd="sng" algn="ctr">
              <a:noFill/>
              <a:prstDash val="solid"/>
              <a:miter lim="800000"/>
            </a:ln>
            <a:effectLst/>
          </p:spPr>
          <p:txBody>
            <a:bodyPr anchor="ctr"/>
            <a:lstStyle/>
            <a:p>
              <a:pPr algn="ctr" defTabSz="685800" eaLnBrk="0" fontAlgn="base" hangingPunct="0">
                <a:lnSpc>
                  <a:spcPct val="90000"/>
                </a:lnSpc>
                <a:spcBef>
                  <a:spcPct val="0"/>
                </a:spcBef>
                <a:spcAft>
                  <a:spcPct val="0"/>
                </a:spcAft>
                <a:buSzPct val="75000"/>
                <a:buFont typeface="Monotype Sorts" pitchFamily="2" charset="2"/>
                <a:buNone/>
                <a:defRPr/>
              </a:pPr>
              <a:endParaRPr lang="en-GB" sz="1350" kern="0">
                <a:solidFill>
                  <a:srgbClr val="FFFFFF"/>
                </a:solidFill>
                <a:latin typeface="Suisse Int'l EPFL"/>
              </a:endParaRPr>
            </a:p>
          </p:txBody>
        </p:sp>
      </p:grpSp>
    </p:spTree>
    <p:extLst>
      <p:ext uri="{BB962C8B-B14F-4D97-AF65-F5344CB8AC3E}">
        <p14:creationId xmlns:p14="http://schemas.microsoft.com/office/powerpoint/2010/main" val="327689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A8EA48F-63B1-A82C-8E5E-04CB38FAA9D2}"/>
              </a:ext>
            </a:extLst>
          </p:cNvPr>
          <p:cNvSpPr>
            <a:spLocks noGrp="1" noChangeArrowheads="1"/>
          </p:cNvSpPr>
          <p:nvPr>
            <p:ph type="title"/>
          </p:nvPr>
        </p:nvSpPr>
        <p:spPr/>
        <p:txBody>
          <a:bodyPr/>
          <a:lstStyle/>
          <a:p>
            <a:r>
              <a:rPr lang="en-US" altLang="en-US"/>
              <a:t>Standards for assessment of existing structures</a:t>
            </a:r>
            <a:endParaRPr lang="en-GB" altLang="en-US"/>
          </a:p>
        </p:txBody>
      </p:sp>
      <p:sp>
        <p:nvSpPr>
          <p:cNvPr id="8195" name="Rectangle 4">
            <a:extLst>
              <a:ext uri="{FF2B5EF4-FFF2-40B4-BE49-F238E27FC236}">
                <a16:creationId xmlns:a16="http://schemas.microsoft.com/office/drawing/2014/main" id="{91C3C36A-D113-FB84-CB69-81D0312FA828}"/>
              </a:ext>
            </a:extLst>
          </p:cNvPr>
          <p:cNvSpPr>
            <a:spLocks noChangeArrowheads="1"/>
          </p:cNvSpPr>
          <p:nvPr/>
        </p:nvSpPr>
        <p:spPr bwMode="auto">
          <a:xfrm>
            <a:off x="8308681" y="1081436"/>
            <a:ext cx="32026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nSpc>
                <a:spcPct val="90000"/>
              </a:lnSpc>
              <a:spcBef>
                <a:spcPct val="50000"/>
              </a:spcBef>
              <a:buSzPct val="75000"/>
              <a:buFont typeface="Wingdings" panose="05000000000000000000" pitchFamily="2" charset="2"/>
              <a:buChar char="§"/>
            </a:pPr>
            <a:r>
              <a:rPr lang="en-US" altLang="en-US" sz="2000" dirty="0">
                <a:latin typeface="Cambria" panose="02040503050406030204" pitchFamily="18" charset="0"/>
                <a:ea typeface="Cambria" panose="02040503050406030204" pitchFamily="18" charset="0"/>
              </a:rPr>
              <a:t>1</a:t>
            </a:r>
            <a:r>
              <a:rPr lang="en-GB" altLang="en-US" sz="2000" dirty="0">
                <a:latin typeface="Cambria" panose="02040503050406030204" pitchFamily="18" charset="0"/>
                <a:ea typeface="Cambria" panose="02040503050406030204" pitchFamily="18" charset="0"/>
              </a:rPr>
              <a:t>891: Collapse of a railway bridge designed by Eiffel at </a:t>
            </a:r>
            <a:r>
              <a:rPr lang="en-GB" altLang="en-US" sz="2000" dirty="0" err="1">
                <a:latin typeface="Cambria" panose="02040503050406030204" pitchFamily="18" charset="0"/>
                <a:ea typeface="Cambria" panose="02040503050406030204" pitchFamily="18" charset="0"/>
              </a:rPr>
              <a:t>Münchenstein</a:t>
            </a:r>
            <a:r>
              <a:rPr lang="en-GB" altLang="en-US" sz="2000" dirty="0">
                <a:latin typeface="Cambria" panose="02040503050406030204" pitchFamily="18" charset="0"/>
                <a:ea typeface="Cambria" panose="02040503050406030204" pitchFamily="18" charset="0"/>
              </a:rPr>
              <a:t> near Basel, Switzerland,</a:t>
            </a:r>
            <a:r>
              <a:rPr lang="en-US" altLang="en-US" sz="2000" dirty="0">
                <a:latin typeface="Cambria" panose="02040503050406030204" pitchFamily="18" charset="0"/>
                <a:ea typeface="Cambria" panose="02040503050406030204" pitchFamily="18" charset="0"/>
              </a:rPr>
              <a:t> the disaster claimed the lives of 73 and seriously injured 171 people</a:t>
            </a:r>
            <a:r>
              <a:rPr lang="en-GB" altLang="en-US" sz="2000" dirty="0">
                <a:latin typeface="Cambria" panose="02040503050406030204" pitchFamily="18" charset="0"/>
                <a:ea typeface="Cambria" panose="02040503050406030204" pitchFamily="18" charset="0"/>
              </a:rPr>
              <a:t>   </a:t>
            </a:r>
          </a:p>
          <a:p>
            <a:pPr>
              <a:lnSpc>
                <a:spcPct val="90000"/>
              </a:lnSpc>
              <a:spcBef>
                <a:spcPct val="50000"/>
              </a:spcBef>
              <a:buSzPct val="75000"/>
              <a:buFont typeface="Wingdings" panose="05000000000000000000" pitchFamily="2" charset="2"/>
              <a:buChar char="§"/>
            </a:pPr>
            <a:r>
              <a:rPr lang="en-GB" altLang="en-US" sz="2000" dirty="0">
                <a:latin typeface="Cambria" panose="02040503050406030204" pitchFamily="18" charset="0"/>
                <a:ea typeface="Cambria" panose="02040503050406030204" pitchFamily="18" charset="0"/>
              </a:rPr>
              <a:t>1892: Federal code on design and </a:t>
            </a:r>
            <a:r>
              <a:rPr lang="en-GB" altLang="en-US" sz="2000" u="sng" dirty="0">
                <a:latin typeface="Cambria" panose="02040503050406030204" pitchFamily="18" charset="0"/>
                <a:ea typeface="Cambria" panose="02040503050406030204" pitchFamily="18" charset="0"/>
              </a:rPr>
              <a:t>assessment</a:t>
            </a:r>
            <a:r>
              <a:rPr lang="en-GB" altLang="en-US" sz="2000" dirty="0">
                <a:latin typeface="Cambria" panose="02040503050406030204" pitchFamily="18" charset="0"/>
                <a:ea typeface="Cambria" panose="02040503050406030204" pitchFamily="18" charset="0"/>
              </a:rPr>
              <a:t> of steel bridges and roofs of the Swiss railways</a:t>
            </a:r>
          </a:p>
        </p:txBody>
      </p:sp>
      <p:pic>
        <p:nvPicPr>
          <p:cNvPr id="3" name="Picture 2" descr="A train crashed into a bridge&#10;&#10;AI-generated content may be incorrect.">
            <a:extLst>
              <a:ext uri="{FF2B5EF4-FFF2-40B4-BE49-F238E27FC236}">
                <a16:creationId xmlns:a16="http://schemas.microsoft.com/office/drawing/2014/main" id="{829E67C9-DE17-95BA-1F64-7A5B886B5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 y="867146"/>
            <a:ext cx="7741920" cy="54641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8DCA-63DC-A83B-2EA3-F365D1C7E60A}"/>
              </a:ext>
            </a:extLst>
          </p:cNvPr>
          <p:cNvSpPr>
            <a:spLocks noGrp="1"/>
          </p:cNvSpPr>
          <p:nvPr>
            <p:ph type="title"/>
          </p:nvPr>
        </p:nvSpPr>
        <p:spPr/>
        <p:txBody>
          <a:bodyPr/>
          <a:lstStyle/>
          <a:p>
            <a:r>
              <a:rPr lang="en-US" noProof="0" dirty="0"/>
              <a:t>Assessment of existing structures in Switzerland</a:t>
            </a:r>
            <a:endParaRPr lang="en-GB" noProof="0" dirty="0"/>
          </a:p>
        </p:txBody>
      </p:sp>
      <p:pic>
        <p:nvPicPr>
          <p:cNvPr id="3" name="Grafik 19">
            <a:extLst>
              <a:ext uri="{FF2B5EF4-FFF2-40B4-BE49-F238E27FC236}">
                <a16:creationId xmlns:a16="http://schemas.microsoft.com/office/drawing/2014/main" id="{659D9B48-796C-A2DD-C1F4-2DD4794DB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408" y="903584"/>
            <a:ext cx="41052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B6F13D21-88B4-B600-019D-78240857A5ED}"/>
              </a:ext>
            </a:extLst>
          </p:cNvPr>
          <p:cNvSpPr>
            <a:spLocks noChangeArrowheads="1"/>
          </p:cNvSpPr>
          <p:nvPr/>
        </p:nvSpPr>
        <p:spPr bwMode="auto">
          <a:xfrm>
            <a:off x="6612965" y="1243786"/>
            <a:ext cx="289401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GB" alt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a:t>
            </a:r>
            <a:r>
              <a:rPr kumimoji="0" lang="en-GB" altLang="en-US" sz="2000" b="0" i="0" u="none" strike="noStrike" kern="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st</a:t>
            </a:r>
            <a:r>
              <a:rPr kumimoji="0" lang="en-GB" alt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highway bridge with significant structural deficiencies and deteriorations detected in 1982, </a:t>
            </a: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lang="en-GB" altLang="en-US" sz="2000" kern="0" dirty="0">
                <a:solidFill>
                  <a:srgbClr val="C00000"/>
                </a:solidFill>
                <a:latin typeface="Cambria" panose="02040503050406030204" pitchFamily="18" charset="0"/>
                <a:ea typeface="Cambria" panose="02040503050406030204" pitchFamily="18" charset="0"/>
              </a:rPr>
              <a:t>Replaced after 17 years of service</a:t>
            </a: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2000" b="0" i="0" u="none" strike="noStrike" kern="0" cap="none" spc="0" normalizeH="0" baseline="0" noProof="0" dirty="0">
              <a:ln>
                <a:noFill/>
              </a:ln>
              <a:solidFill>
                <a:srgbClr val="C00000"/>
              </a:solidFill>
              <a:effectLst/>
              <a:uLnTx/>
              <a:uFillTx/>
              <a:latin typeface="Calibri" panose="020F0502020204030204" pitchFamily="34" charset="0"/>
            </a:endParaRP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lang="en-GB" altLang="en-US" sz="2000" kern="0" dirty="0">
                <a:solidFill>
                  <a:srgbClr val="C00000"/>
                </a:solidFill>
                <a:latin typeface="Cambria" panose="02040503050406030204" pitchFamily="18" charset="0"/>
                <a:ea typeface="Cambria" panose="02040503050406030204" pitchFamily="18" charset="0"/>
              </a:rPr>
              <a:t>% of tax on fuels devoted to research related to durability, maintenance, retrofitting and improved behaviour of infrastructure</a:t>
            </a:r>
            <a:endParaRPr kumimoji="0" lang="en-GB" altLang="en-US"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554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4D18-A882-351B-693D-5BFB0280CAC7}"/>
              </a:ext>
            </a:extLst>
          </p:cNvPr>
          <p:cNvSpPr>
            <a:spLocks noGrp="1"/>
          </p:cNvSpPr>
          <p:nvPr>
            <p:ph type="title"/>
          </p:nvPr>
        </p:nvSpPr>
        <p:spPr/>
        <p:txBody>
          <a:bodyPr/>
          <a:lstStyle/>
          <a:p>
            <a:r>
              <a:rPr lang="en-US" dirty="0"/>
              <a:t>Standards for assessment of existing structures in Switzerland</a:t>
            </a:r>
            <a:endParaRPr lang="fr-CH" dirty="0"/>
          </a:p>
        </p:txBody>
      </p:sp>
      <p:pic>
        <p:nvPicPr>
          <p:cNvPr id="4" name="Picture 3">
            <a:extLst>
              <a:ext uri="{FF2B5EF4-FFF2-40B4-BE49-F238E27FC236}">
                <a16:creationId xmlns:a16="http://schemas.microsoft.com/office/drawing/2014/main" id="{12B20C60-4C73-AF63-2E25-620AAC235FCC}"/>
              </a:ext>
            </a:extLst>
          </p:cNvPr>
          <p:cNvPicPr>
            <a:picLocks noChangeAspect="1"/>
          </p:cNvPicPr>
          <p:nvPr/>
        </p:nvPicPr>
        <p:blipFill>
          <a:blip r:embed="rId2"/>
          <a:stretch>
            <a:fillRect/>
          </a:stretch>
        </p:blipFill>
        <p:spPr>
          <a:xfrm>
            <a:off x="307975" y="996950"/>
            <a:ext cx="1530350" cy="2127250"/>
          </a:xfrm>
          <a:prstGeom prst="rect">
            <a:avLst/>
          </a:prstGeom>
          <a:ln w="22225">
            <a:solidFill>
              <a:srgbClr val="000000">
                <a:lumMod val="50000"/>
                <a:lumOff val="50000"/>
              </a:srgbClr>
            </a:solidFill>
          </a:ln>
        </p:spPr>
      </p:pic>
      <p:sp>
        <p:nvSpPr>
          <p:cNvPr id="5" name="Rectangle 4">
            <a:extLst>
              <a:ext uri="{FF2B5EF4-FFF2-40B4-BE49-F238E27FC236}">
                <a16:creationId xmlns:a16="http://schemas.microsoft.com/office/drawing/2014/main" id="{EAD4DADB-1897-B93A-E1E6-5B22D4DE9B4E}"/>
              </a:ext>
            </a:extLst>
          </p:cNvPr>
          <p:cNvSpPr>
            <a:spLocks noChangeArrowheads="1"/>
          </p:cNvSpPr>
          <p:nvPr/>
        </p:nvSpPr>
        <p:spPr bwMode="auto">
          <a:xfrm>
            <a:off x="2843213" y="2132013"/>
            <a:ext cx="831246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SIA 462:1994 “Assessment of the structural safety of existing constructions”</a:t>
            </a:r>
          </a:p>
        </p:txBody>
      </p:sp>
      <p:pic>
        <p:nvPicPr>
          <p:cNvPr id="6" name="Picture 5">
            <a:extLst>
              <a:ext uri="{FF2B5EF4-FFF2-40B4-BE49-F238E27FC236}">
                <a16:creationId xmlns:a16="http://schemas.microsoft.com/office/drawing/2014/main" id="{714F4E08-0CD5-0C8F-2EED-B54181D43AF0}"/>
              </a:ext>
            </a:extLst>
          </p:cNvPr>
          <p:cNvPicPr>
            <a:picLocks noChangeAspect="1"/>
          </p:cNvPicPr>
          <p:nvPr/>
        </p:nvPicPr>
        <p:blipFill>
          <a:blip r:embed="rId3"/>
          <a:stretch>
            <a:fillRect/>
          </a:stretch>
        </p:blipFill>
        <p:spPr>
          <a:xfrm>
            <a:off x="307975" y="3268663"/>
            <a:ext cx="1497013" cy="2125662"/>
          </a:xfrm>
          <a:prstGeom prst="rect">
            <a:avLst/>
          </a:prstGeom>
          <a:ln w="22225">
            <a:solidFill>
              <a:srgbClr val="000000">
                <a:lumMod val="50000"/>
                <a:lumOff val="50000"/>
              </a:srgbClr>
            </a:solidFill>
          </a:ln>
        </p:spPr>
      </p:pic>
      <p:pic>
        <p:nvPicPr>
          <p:cNvPr id="7" name="Picture 6">
            <a:extLst>
              <a:ext uri="{FF2B5EF4-FFF2-40B4-BE49-F238E27FC236}">
                <a16:creationId xmlns:a16="http://schemas.microsoft.com/office/drawing/2014/main" id="{8D9FECAD-0E06-DA69-BBAC-80DE52C25C8F}"/>
              </a:ext>
            </a:extLst>
          </p:cNvPr>
          <p:cNvPicPr>
            <a:picLocks noChangeAspect="1"/>
          </p:cNvPicPr>
          <p:nvPr/>
        </p:nvPicPr>
        <p:blipFill>
          <a:blip r:embed="rId3"/>
          <a:stretch>
            <a:fillRect/>
          </a:stretch>
        </p:blipFill>
        <p:spPr>
          <a:xfrm>
            <a:off x="460375" y="3421063"/>
            <a:ext cx="1497013" cy="2125662"/>
          </a:xfrm>
          <a:prstGeom prst="rect">
            <a:avLst/>
          </a:prstGeom>
          <a:ln w="22225">
            <a:solidFill>
              <a:srgbClr val="000000">
                <a:lumMod val="50000"/>
                <a:lumOff val="50000"/>
              </a:srgbClr>
            </a:solidFill>
          </a:ln>
        </p:spPr>
      </p:pic>
      <p:pic>
        <p:nvPicPr>
          <p:cNvPr id="8" name="Picture 7">
            <a:extLst>
              <a:ext uri="{FF2B5EF4-FFF2-40B4-BE49-F238E27FC236}">
                <a16:creationId xmlns:a16="http://schemas.microsoft.com/office/drawing/2014/main" id="{4215159F-DA5F-8454-109A-BDC49FC851A4}"/>
              </a:ext>
            </a:extLst>
          </p:cNvPr>
          <p:cNvPicPr>
            <a:picLocks noChangeAspect="1"/>
          </p:cNvPicPr>
          <p:nvPr/>
        </p:nvPicPr>
        <p:blipFill>
          <a:blip r:embed="rId3"/>
          <a:stretch>
            <a:fillRect/>
          </a:stretch>
        </p:blipFill>
        <p:spPr>
          <a:xfrm>
            <a:off x="612775" y="3573463"/>
            <a:ext cx="1497013" cy="2125662"/>
          </a:xfrm>
          <a:prstGeom prst="rect">
            <a:avLst/>
          </a:prstGeom>
          <a:ln w="22225">
            <a:solidFill>
              <a:srgbClr val="000000">
                <a:lumMod val="50000"/>
                <a:lumOff val="50000"/>
              </a:srgbClr>
            </a:solidFill>
          </a:ln>
        </p:spPr>
      </p:pic>
      <p:pic>
        <p:nvPicPr>
          <p:cNvPr id="9" name="Picture 8">
            <a:extLst>
              <a:ext uri="{FF2B5EF4-FFF2-40B4-BE49-F238E27FC236}">
                <a16:creationId xmlns:a16="http://schemas.microsoft.com/office/drawing/2014/main" id="{EF82E562-D51A-9AAE-340A-87B110F91C0A}"/>
              </a:ext>
            </a:extLst>
          </p:cNvPr>
          <p:cNvPicPr>
            <a:picLocks noChangeAspect="1"/>
          </p:cNvPicPr>
          <p:nvPr/>
        </p:nvPicPr>
        <p:blipFill>
          <a:blip r:embed="rId3"/>
          <a:stretch>
            <a:fillRect/>
          </a:stretch>
        </p:blipFill>
        <p:spPr>
          <a:xfrm>
            <a:off x="765175" y="3725863"/>
            <a:ext cx="1497013" cy="2125662"/>
          </a:xfrm>
          <a:prstGeom prst="rect">
            <a:avLst/>
          </a:prstGeom>
          <a:ln w="22225">
            <a:solidFill>
              <a:srgbClr val="000000">
                <a:lumMod val="50000"/>
                <a:lumOff val="50000"/>
              </a:srgbClr>
            </a:solidFill>
          </a:ln>
        </p:spPr>
      </p:pic>
      <p:pic>
        <p:nvPicPr>
          <p:cNvPr id="10" name="Picture 9">
            <a:extLst>
              <a:ext uri="{FF2B5EF4-FFF2-40B4-BE49-F238E27FC236}">
                <a16:creationId xmlns:a16="http://schemas.microsoft.com/office/drawing/2014/main" id="{2C8B3974-05FD-CE8D-54CE-E7F082B897B1}"/>
              </a:ext>
            </a:extLst>
          </p:cNvPr>
          <p:cNvPicPr>
            <a:picLocks noChangeAspect="1"/>
          </p:cNvPicPr>
          <p:nvPr/>
        </p:nvPicPr>
        <p:blipFill>
          <a:blip r:embed="rId3"/>
          <a:stretch>
            <a:fillRect/>
          </a:stretch>
        </p:blipFill>
        <p:spPr>
          <a:xfrm>
            <a:off x="917575" y="3878263"/>
            <a:ext cx="1497013" cy="2125662"/>
          </a:xfrm>
          <a:prstGeom prst="rect">
            <a:avLst/>
          </a:prstGeom>
          <a:ln w="22225">
            <a:solidFill>
              <a:srgbClr val="000000">
                <a:lumMod val="50000"/>
                <a:lumOff val="50000"/>
              </a:srgbClr>
            </a:solidFill>
          </a:ln>
        </p:spPr>
      </p:pic>
      <p:sp>
        <p:nvSpPr>
          <p:cNvPr id="11" name="Rectangle 10">
            <a:extLst>
              <a:ext uri="{FF2B5EF4-FFF2-40B4-BE49-F238E27FC236}">
                <a16:creationId xmlns:a16="http://schemas.microsoft.com/office/drawing/2014/main" id="{E0A42F1D-0B08-C8B5-AED9-396BF6401C26}"/>
              </a:ext>
            </a:extLst>
          </p:cNvPr>
          <p:cNvSpPr>
            <a:spLocks noChangeArrowheads="1"/>
          </p:cNvSpPr>
          <p:nvPr/>
        </p:nvSpPr>
        <p:spPr bwMode="auto">
          <a:xfrm>
            <a:off x="2809176" y="3235192"/>
            <a:ext cx="7066344" cy="316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SIA 269:2011       	“Bases for the maintenance of existing structures”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269/1:2011   	“Actions”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269/2:2011   	“Concrete structures”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269/3:2011   	“Steel structures”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269/4:2011   	“Composite structures”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269/5:2011   	“Timber structures”</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269/6:2011 	“Masonry”</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269/7:2011   	“Geotechnical engineering”</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r>
              <a:rPr kumimoji="0" lang="en-US"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a:t>
            </a: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IA 269/8:2017   	“Earthquake”</a:t>
            </a:r>
          </a:p>
          <a:p>
            <a:pPr marL="0" marR="0" lvl="0" indent="0" defTabSz="914400" eaLnBrk="0" fontAlgn="base" latinLnBrk="0" hangingPunct="0">
              <a:lnSpc>
                <a:spcPct val="90000"/>
              </a:lnSpc>
              <a:spcBef>
                <a:spcPts val="500"/>
              </a:spcBef>
              <a:spcAft>
                <a:spcPct val="0"/>
              </a:spcAft>
              <a:buClrTx/>
              <a:buSzPct val="75000"/>
              <a:buFont typeface="Monotype Sorts" pitchFamily="2" charset="2"/>
              <a:buNone/>
              <a:tabLst/>
              <a:defRPr/>
            </a:pPr>
            <a:endPar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01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AABD-E65D-8EEE-DFF9-70A03C2F5A84}"/>
              </a:ext>
            </a:extLst>
          </p:cNvPr>
          <p:cNvSpPr>
            <a:spLocks noGrp="1"/>
          </p:cNvSpPr>
          <p:nvPr>
            <p:ph type="title"/>
          </p:nvPr>
        </p:nvSpPr>
        <p:spPr/>
        <p:txBody>
          <a:bodyPr/>
          <a:lstStyle/>
          <a:p>
            <a:r>
              <a:rPr lang="en-GB" noProof="0" dirty="0"/>
              <a:t>Critical verifications and potential failure modes</a:t>
            </a:r>
          </a:p>
        </p:txBody>
      </p:sp>
      <p:sp>
        <p:nvSpPr>
          <p:cNvPr id="4" name="Rectangle 10">
            <a:extLst>
              <a:ext uri="{FF2B5EF4-FFF2-40B4-BE49-F238E27FC236}">
                <a16:creationId xmlns:a16="http://schemas.microsoft.com/office/drawing/2014/main" id="{33FE3906-A870-20A5-9C28-EBB53F24B441}"/>
              </a:ext>
            </a:extLst>
          </p:cNvPr>
          <p:cNvSpPr>
            <a:spLocks noChangeArrowheads="1"/>
          </p:cNvSpPr>
          <p:nvPr/>
        </p:nvSpPr>
        <p:spPr bwMode="auto">
          <a:xfrm>
            <a:off x="242052" y="1113430"/>
            <a:ext cx="5684963" cy="5066002"/>
          </a:xfrm>
          <a:prstGeom prst="rect">
            <a:avLst/>
          </a:prstGeom>
          <a:noFill/>
          <a:ln>
            <a:noFill/>
          </a:ln>
        </p:spPr>
        <p:txBody>
          <a:bodyPr wrap="squar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algn="ctr" eaLnBrk="0" fontAlgn="base" hangingPunct="0">
              <a:lnSpc>
                <a:spcPct val="90000"/>
              </a:lnSpc>
              <a:spcBef>
                <a:spcPct val="50000"/>
              </a:spcBef>
              <a:spcAft>
                <a:spcPct val="0"/>
              </a:spcAft>
              <a:buSzPct val="75000"/>
              <a:buFont typeface="Monotype Sorts" pitchFamily="2" charset="2"/>
              <a:defRPr sz="1600">
                <a:solidFill>
                  <a:schemeClr val="tx1"/>
                </a:solidFill>
                <a:latin typeface="Calibri" pitchFamily="34" charset="0"/>
              </a:defRPr>
            </a:lvl6pPr>
            <a:lvl7pPr marL="2971800" indent="-228600" algn="ctr" eaLnBrk="0" fontAlgn="base" hangingPunct="0">
              <a:lnSpc>
                <a:spcPct val="90000"/>
              </a:lnSpc>
              <a:spcBef>
                <a:spcPct val="50000"/>
              </a:spcBef>
              <a:spcAft>
                <a:spcPct val="0"/>
              </a:spcAft>
              <a:buSzPct val="75000"/>
              <a:buFont typeface="Monotype Sorts" pitchFamily="2" charset="2"/>
              <a:defRPr sz="1600">
                <a:solidFill>
                  <a:schemeClr val="tx1"/>
                </a:solidFill>
                <a:latin typeface="Calibri" pitchFamily="34" charset="0"/>
              </a:defRPr>
            </a:lvl7pPr>
            <a:lvl8pPr marL="3429000" indent="-228600" algn="ctr" eaLnBrk="0" fontAlgn="base" hangingPunct="0">
              <a:lnSpc>
                <a:spcPct val="90000"/>
              </a:lnSpc>
              <a:spcBef>
                <a:spcPct val="50000"/>
              </a:spcBef>
              <a:spcAft>
                <a:spcPct val="0"/>
              </a:spcAft>
              <a:buSzPct val="75000"/>
              <a:buFont typeface="Monotype Sorts" pitchFamily="2" charset="2"/>
              <a:defRPr sz="1600">
                <a:solidFill>
                  <a:schemeClr val="tx1"/>
                </a:solidFill>
                <a:latin typeface="Calibri" pitchFamily="34" charset="0"/>
              </a:defRPr>
            </a:lvl8pPr>
            <a:lvl9pPr marL="3886200" indent="-228600" algn="ctr" eaLnBrk="0" fontAlgn="base" hangingPunct="0">
              <a:lnSpc>
                <a:spcPct val="90000"/>
              </a:lnSpc>
              <a:spcBef>
                <a:spcPct val="50000"/>
              </a:spcBef>
              <a:spcAft>
                <a:spcPct val="0"/>
              </a:spcAft>
              <a:buSzPct val="75000"/>
              <a:buFont typeface="Monotype Sorts" pitchFamily="2" charset="2"/>
              <a:defRPr sz="1600">
                <a:solidFill>
                  <a:schemeClr val="tx1"/>
                </a:solidFill>
                <a:latin typeface="Calibri" pitchFamily="34" charset="0"/>
              </a:defRPr>
            </a:lvl9pPr>
          </a:lstStyle>
          <a:p>
            <a:pPr marL="285750" marR="0" lvl="0" indent="-285750" defTabSz="914400" eaLnBrk="0" fontAlgn="base" latinLnBrk="0" hangingPunct="0">
              <a:lnSpc>
                <a:spcPct val="90000"/>
              </a:lnSpc>
              <a:spcBef>
                <a:spcPts val="600"/>
              </a:spcBef>
              <a:spcAft>
                <a:spcPts val="600"/>
              </a:spcAft>
              <a:buClrTx/>
              <a:buSzPct val="75000"/>
              <a:buFont typeface="Wingdings" panose="05000000000000000000" pitchFamily="2" charset="2"/>
              <a:buChar char="§"/>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Flexure is in most cases not governing (reliable design methods in the past, redistribution capacity in statically indeterminate structures), retrofitting required only in cases of reinforcement corrosion, significantly increased loads and for statically determinate structures.</a:t>
            </a:r>
          </a:p>
          <a:p>
            <a:pPr marL="285750" marR="0" lvl="0" indent="-285750" defTabSz="914400" eaLnBrk="0" fontAlgn="base" latinLnBrk="0" hangingPunct="0">
              <a:lnSpc>
                <a:spcPct val="90000"/>
              </a:lnSpc>
              <a:spcBef>
                <a:spcPts val="600"/>
              </a:spcBef>
              <a:spcAft>
                <a:spcPts val="600"/>
              </a:spcAft>
              <a:buClrTx/>
              <a:buSzPct val="75000"/>
              <a:buFont typeface="Wingdings" panose="05000000000000000000" pitchFamily="2" charset="2"/>
              <a:buChar char="§"/>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Shear and punching in members without shear reinforcement often critical (unconservative design rules in the past)</a:t>
            </a:r>
          </a:p>
          <a:p>
            <a:pPr marL="285750" marR="0" lvl="0" indent="-285750" defTabSz="914400" eaLnBrk="0" fontAlgn="base" latinLnBrk="0" hangingPunct="0">
              <a:lnSpc>
                <a:spcPct val="90000"/>
              </a:lnSpc>
              <a:spcBef>
                <a:spcPts val="600"/>
              </a:spcBef>
              <a:spcAft>
                <a:spcPts val="600"/>
              </a:spcAft>
              <a:buClrTx/>
              <a:buSzPct val="75000"/>
              <a:buFont typeface="Wingdings" panose="05000000000000000000" pitchFamily="2" charset="2"/>
              <a:buChar char="§"/>
              <a:tabLst/>
              <a:defRPr/>
            </a:pPr>
            <a:endPar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285750" marR="0" lvl="0" indent="-285750" defTabSz="914400" eaLnBrk="0" fontAlgn="base" latinLnBrk="0" hangingPunct="0">
              <a:lnSpc>
                <a:spcPct val="90000"/>
              </a:lnSpc>
              <a:spcBef>
                <a:spcPts val="600"/>
              </a:spcBef>
              <a:spcAft>
                <a:spcPts val="600"/>
              </a:spcAft>
              <a:buClrTx/>
              <a:buSzPct val="75000"/>
              <a:buFont typeface="Wingdings" panose="05000000000000000000" pitchFamily="2" charset="2"/>
              <a:buChar char="§"/>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Shear in highly prestressed members very often not critical if more refined assessment methods are used</a:t>
            </a:r>
          </a:p>
          <a:p>
            <a:pPr marL="0" marR="0" lvl="0" indent="0" defTabSz="914400" eaLnBrk="0" fontAlgn="base" latinLnBrk="0" hangingPunct="0">
              <a:lnSpc>
                <a:spcPct val="90000"/>
              </a:lnSpc>
              <a:spcBef>
                <a:spcPts val="600"/>
              </a:spcBef>
              <a:spcAft>
                <a:spcPts val="600"/>
              </a:spcAft>
              <a:buClrTx/>
              <a:buSzPct val="75000"/>
              <a:buFontTx/>
              <a:buNone/>
              <a:tabLst/>
              <a:defRPr/>
            </a:pPr>
            <a:endPar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285750" marR="0" lvl="0" indent="-285750" defTabSz="914400" eaLnBrk="0" fontAlgn="base" latinLnBrk="0" hangingPunct="0">
              <a:lnSpc>
                <a:spcPct val="90000"/>
              </a:lnSpc>
              <a:spcBef>
                <a:spcPts val="600"/>
              </a:spcBef>
              <a:spcAft>
                <a:spcPts val="600"/>
              </a:spcAft>
              <a:buClrTx/>
              <a:buSzPct val="75000"/>
              <a:buFont typeface="Wingdings" panose="05000000000000000000" pitchFamily="2" charset="2"/>
              <a:buChar char="§"/>
              <a:tabLst/>
              <a:defRPr/>
            </a:pPr>
            <a:r>
              <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Half joints and diaphragms: result of assessment depends on detailing and corrosion</a:t>
            </a:r>
          </a:p>
          <a:p>
            <a:pPr marL="0" marR="0" lvl="0" indent="0"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2">
            <a:extLst>
              <a:ext uri="{FF2B5EF4-FFF2-40B4-BE49-F238E27FC236}">
                <a16:creationId xmlns:a16="http://schemas.microsoft.com/office/drawing/2014/main" id="{337BBE93-7FE1-4755-B65E-1C640E3FA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057" b="9657"/>
          <a:stretch>
            <a:fillRect/>
          </a:stretch>
        </p:blipFill>
        <p:spPr bwMode="auto">
          <a:xfrm>
            <a:off x="6176962" y="951187"/>
            <a:ext cx="3930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6489D8F4-02C8-2BAE-6541-803CCAB71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7" y="3626125"/>
            <a:ext cx="1925638"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70">
            <a:extLst>
              <a:ext uri="{FF2B5EF4-FFF2-40B4-BE49-F238E27FC236}">
                <a16:creationId xmlns:a16="http://schemas.microsoft.com/office/drawing/2014/main" id="{6123D7EB-78DA-E6DD-A457-E2BEFB8F7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987" y="4683400"/>
            <a:ext cx="1955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35FD28B5-8F8D-40EF-E79A-C01EFB0DE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568" r="2470" b="33894"/>
          <a:stretch>
            <a:fillRect/>
          </a:stretch>
        </p:blipFill>
        <p:spPr bwMode="auto">
          <a:xfrm>
            <a:off x="6096000" y="2560912"/>
            <a:ext cx="401161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DD33512B-2FDA-1588-CDB5-8BE48FB1CC16}"/>
              </a:ext>
            </a:extLst>
          </p:cNvPr>
          <p:cNvSpPr>
            <a:spLocks noChangeArrowheads="1"/>
          </p:cNvSpPr>
          <p:nvPr/>
        </p:nvSpPr>
        <p:spPr bwMode="auto">
          <a:xfrm rot="194137">
            <a:off x="7794625" y="2425377"/>
            <a:ext cx="2046287" cy="313932"/>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spAutoFit/>
          </a:bodyPr>
          <a:lstStyle>
            <a:lvl1pPr>
              <a:lnSpc>
                <a:spcPct val="160000"/>
              </a:lnSpc>
              <a:spcBef>
                <a:spcPct val="20000"/>
              </a:spcBef>
              <a:buChar char="•"/>
              <a:defRPr sz="1600">
                <a:solidFill>
                  <a:schemeClr val="tx1"/>
                </a:solidFill>
                <a:latin typeface="Calibri" panose="020F0502020204030204" pitchFamily="34" charset="0"/>
              </a:defRPr>
            </a:lvl1pPr>
            <a:lvl2pPr marL="742950" indent="-285750">
              <a:lnSpc>
                <a:spcPct val="110000"/>
              </a:lnSpc>
              <a:spcBef>
                <a:spcPct val="20000"/>
              </a:spcBef>
              <a:buSzPct val="90000"/>
              <a:buChar char="•"/>
              <a:defRPr sz="1600">
                <a:solidFill>
                  <a:schemeClr val="tx1"/>
                </a:solidFill>
                <a:latin typeface="Calibri" panose="020F0502020204030204" pitchFamily="34" charset="0"/>
              </a:defRPr>
            </a:lvl2pPr>
            <a:lvl3pPr marL="1143000" indent="-228600">
              <a:spcBef>
                <a:spcPct val="20000"/>
              </a:spcBef>
              <a:buSzPct val="80000"/>
              <a:buChar char="•"/>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marR="0" lvl="0" indent="0" algn="ctr" defTabSz="914400" eaLnBrk="0" fontAlgn="base" latinLnBrk="0" hangingPunct="0">
              <a:lnSpc>
                <a:spcPct val="90000"/>
              </a:lnSpc>
              <a:spcBef>
                <a:spcPct val="50000"/>
              </a:spcBef>
              <a:spcAft>
                <a:spcPct val="0"/>
              </a:spcAft>
              <a:buClrTx/>
              <a:buSzPct val="75000"/>
              <a:buFont typeface="Monotype Sorts" pitchFamily="2" charset="2"/>
              <a:buNone/>
              <a:tabLst/>
              <a:defRPr/>
            </a:pPr>
            <a:endParaRPr kumimoji="0" lang="en-GB" altLang="en-US" sz="1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990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1124</TotalTime>
  <Words>2965</Words>
  <Application>Microsoft Office PowerPoint</Application>
  <PresentationFormat>Widescreen</PresentationFormat>
  <Paragraphs>350</Paragraphs>
  <Slides>54</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Aptos</vt:lpstr>
      <vt:lpstr>Arial</vt:lpstr>
      <vt:lpstr>Arial Narrow</vt:lpstr>
      <vt:lpstr>Calibri</vt:lpstr>
      <vt:lpstr>Cambria</vt:lpstr>
      <vt:lpstr>Monotype Sorts</vt:lpstr>
      <vt:lpstr>Suisse Int'l EPFL</vt:lpstr>
      <vt:lpstr>Symbol</vt:lpstr>
      <vt:lpstr>Wingdings</vt:lpstr>
      <vt:lpstr>Office Theme</vt:lpstr>
      <vt:lpstr>Equation</vt:lpstr>
      <vt:lpstr>PowerPoint Presentation</vt:lpstr>
      <vt:lpstr>PowerPoint Presentation</vt:lpstr>
      <vt:lpstr>Situation in Switzerland with respect to assessment and retrofitting of existing bridges </vt:lpstr>
      <vt:lpstr>Situation in Switzerland with respect to assessment and retrofitting of existing bridges </vt:lpstr>
      <vt:lpstr>Very different types of bridges with increasing actions</vt:lpstr>
      <vt:lpstr>Standards for assessment of existing structures</vt:lpstr>
      <vt:lpstr>Assessment of existing structures in Switzerland</vt:lpstr>
      <vt:lpstr>Standards for assessment of existing structures in Switzerland</vt:lpstr>
      <vt:lpstr>Critical verifications and potential failure modes</vt:lpstr>
      <vt:lpstr>The idea of the Level of Approximation Approach</vt:lpstr>
      <vt:lpstr>The idea of the Level of Approximation Approach</vt:lpstr>
      <vt:lpstr>Shear in members without shear reinforcement, Levels of Approximation Approach</vt:lpstr>
      <vt:lpstr>Shear in girders with shear reinforcement, Level of Approximation Approach</vt:lpstr>
      <vt:lpstr>Levels of Approximation Approach:   Actions and related partial factors</vt:lpstr>
      <vt:lpstr>LoAA, Actions and related partial factors LoA I, traffic loads for new bridges (SIA 261)</vt:lpstr>
      <vt:lpstr>LoAA, Actions and related partial factors LoA II, traffic loads for existing bridges (SIA 269/1)</vt:lpstr>
      <vt:lpstr>LoAA, Actions and related partial factors LoA III, refined calculation of traffic loads based on traffic measurements</vt:lpstr>
      <vt:lpstr>LoAA, Actions and related partial factors: LoA III, refined calculation of traffic loads</vt:lpstr>
      <vt:lpstr>LoAA, Actions and related partial factors: LoA III, refined calculation of traffic loads</vt:lpstr>
      <vt:lpstr>LoAA, Actions and related partial factors: Exceptional transports</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Assessment and retrofitting for bending</vt:lpstr>
      <vt:lpstr>Reliability analyses: probabilistic and semi-probabilistic approaches</vt:lpstr>
      <vt:lpstr>Updated assumptions for justification and adjustment of gS</vt:lpstr>
      <vt:lpstr>Alternative approach with updated partial factor gS according to EN 1992-1-1:2023</vt:lpstr>
      <vt:lpstr>Reliability analysis, case of punching</vt:lpstr>
      <vt:lpstr>Lessons learnt with respect to assessment for bending</vt:lpstr>
      <vt:lpstr>Deck with solid cross section and insufficient shear strength Example :  Valserrheinbrücke Uors-Surcasti (GR), Switzerland</vt:lpstr>
      <vt:lpstr>Deck with solid cross section and insufficient shear strength Example :  Valserrheinbrücke Uors-Surcasti (GR), Switzerland</vt:lpstr>
      <vt:lpstr>Deck with solid cross section and insufficient shear strength Example :  Valserrheinbrücke Uors-Surcasti (GR), Switzerland</vt:lpstr>
      <vt:lpstr>Deck with solid cross section and insufficient shear strength Example :  Valserrheinbrücke Uors-Surcasti (GR), Switzerland</vt:lpstr>
      <vt:lpstr>Deck with solid cross section and insufficient shear strength Example :  Valserrheinbrücke Uors-Surcasti (GR), Switzerland</vt:lpstr>
      <vt:lpstr>Deck with solid cross section and insufficient shear strength Example :  Valserrheinbrücke Uors-Surcasti (GR), Switzerland</vt:lpstr>
      <vt:lpstr>Shear resistance of bridge deck slabs</vt:lpstr>
      <vt:lpstr>PowerPoint Presentation</vt:lpstr>
      <vt:lpstr>Shear in girders with shear reinforcement, Levels of Approximation Approach</vt:lpstr>
      <vt:lpstr>Precast girders with thin webs Example: Pont de la Tuffière sur la Sarine, Arconciel (FR), Switzerland</vt:lpstr>
      <vt:lpstr>Precast girders with thin webs Example: Pont de la Tuffière sur la Sarine, Arconciel (FR), Switzerland</vt:lpstr>
      <vt:lpstr>Half joints (Gerber hinges) and diaphragms,       Levels of Approximation Approach</vt:lpstr>
      <vt:lpstr>Half joints (Gerber hinges), Example LoA I and II:  Pont des Grand Crêts, Vallorbe (VD), Switzerland</vt:lpstr>
      <vt:lpstr>Half joints (Gerber hinges), Example LoA I and II:  Pont des Grand Crêts, Vallorbe (VD), Switzerland</vt:lpstr>
      <vt:lpstr>Half joints (Gerber hinges), Example LoA III:  Pont de la Chocolatière,  built 1964, Lausanne (VD), Switzerland</vt:lpstr>
      <vt:lpstr>Half joints (Gerber hinges), Example LoA III:  Pont de la Chocolatière, 1964, Lausanne (VD), Switzerland</vt:lpstr>
      <vt:lpstr>Main conclusions based on the personal experience of the last four decades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Aurelio Muttoni</dc:creator>
  <cp:lastModifiedBy>Aurelio Muttoni</cp:lastModifiedBy>
  <cp:revision>54</cp:revision>
  <dcterms:created xsi:type="dcterms:W3CDTF">2025-03-23T12:01:35Z</dcterms:created>
  <dcterms:modified xsi:type="dcterms:W3CDTF">2025-05-13T13:15:32Z</dcterms:modified>
</cp:coreProperties>
</file>