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322" r:id="rId5"/>
    <p:sldId id="358" r:id="rId6"/>
    <p:sldId id="324" r:id="rId7"/>
    <p:sldId id="359" r:id="rId8"/>
    <p:sldId id="328" r:id="rId9"/>
    <p:sldId id="329" r:id="rId10"/>
    <p:sldId id="331" r:id="rId11"/>
    <p:sldId id="330" r:id="rId12"/>
    <p:sldId id="332" r:id="rId13"/>
    <p:sldId id="338" r:id="rId14"/>
    <p:sldId id="333" r:id="rId15"/>
    <p:sldId id="334" r:id="rId16"/>
    <p:sldId id="335" r:id="rId17"/>
    <p:sldId id="360" r:id="rId18"/>
    <p:sldId id="336" r:id="rId19"/>
    <p:sldId id="341" r:id="rId20"/>
    <p:sldId id="339" r:id="rId21"/>
    <p:sldId id="337" r:id="rId22"/>
    <p:sldId id="342" r:id="rId23"/>
    <p:sldId id="356" r:id="rId24"/>
    <p:sldId id="344" r:id="rId25"/>
    <p:sldId id="345" r:id="rId26"/>
    <p:sldId id="346" r:id="rId27"/>
    <p:sldId id="349" r:id="rId28"/>
    <p:sldId id="347" r:id="rId29"/>
    <p:sldId id="350" r:id="rId30"/>
    <p:sldId id="348" r:id="rId31"/>
    <p:sldId id="354" r:id="rId32"/>
    <p:sldId id="353" r:id="rId33"/>
    <p:sldId id="352" r:id="rId34"/>
    <p:sldId id="343" r:id="rId35"/>
    <p:sldId id="355" r:id="rId36"/>
    <p:sldId id="357" r:id="rId37"/>
    <p:sldId id="277" r:id="rId38"/>
    <p:sldId id="318" r:id="rId39"/>
    <p:sldId id="319" r:id="rId40"/>
    <p:sldId id="320" r:id="rId41"/>
    <p:sldId id="321" r:id="rId42"/>
  </p:sldIdLst>
  <p:sldSz cx="18288000" cy="10287000"/>
  <p:notesSz cx="6858000" cy="9144000"/>
  <p:embeddedFontLst>
    <p:embeddedFont>
      <p:font typeface="Arimo Bold" panose="020B0604020202020204" charset="0"/>
      <p:regular r:id="rId44"/>
    </p:embeddedFont>
    <p:embeddedFont>
      <p:font typeface="Montserrat" panose="020F0502020204030204" pitchFamily="2" charset="0"/>
      <p:regular r:id="rId45"/>
    </p:embeddedFont>
    <p:embeddedFont>
      <p:font typeface="Montserrat Bold" panose="020B0604020202020204" charset="0"/>
      <p:regular r:id="rId46"/>
    </p:embeddedFont>
    <p:embeddedFont>
      <p:font typeface="Montserrat Classic" panose="020B0604020202020204" charset="0"/>
      <p:regular r:id="rId47"/>
    </p:embeddedFont>
    <p:embeddedFont>
      <p:font typeface="Montserrat Classic Bold" panose="020B0604020202020204" charset="0"/>
      <p:regular r:id="rId48"/>
    </p:embeddedFont>
    <p:embeddedFont>
      <p:font typeface="TT Hoves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7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https://protendeabs-my.sharepoint.com/:f:/g/personal/carlos_joventino_protendeabs_com_br/Eub71uClf5xOmhcIEjZc5yIBThUkIdXGA3HrsczUO2i52w?e=X1gcNR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6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jpe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6.sv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5.pn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5.png"/><Relationship Id="rId7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8.jpeg"/><Relationship Id="rId10" Type="http://schemas.openxmlformats.org/officeDocument/2006/relationships/image" Target="../media/image31.jpg"/><Relationship Id="rId4" Type="http://schemas.openxmlformats.org/officeDocument/2006/relationships/image" Target="../media/image6.sv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99008" y="-205420"/>
            <a:ext cx="18562305" cy="8696083"/>
            <a:chOff x="0" y="0"/>
            <a:chExt cx="406400" cy="190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90391"/>
            </a:xfrm>
            <a:custGeom>
              <a:avLst/>
              <a:gdLst/>
              <a:ahLst/>
              <a:cxnLst/>
              <a:rect l="l" t="t" r="r" b="b"/>
              <a:pathLst>
                <a:path w="406400" h="190391">
                  <a:moveTo>
                    <a:pt x="203200" y="0"/>
                  </a:moveTo>
                  <a:lnTo>
                    <a:pt x="203200" y="0"/>
                  </a:lnTo>
                  <a:lnTo>
                    <a:pt x="406400" y="190391"/>
                  </a:lnTo>
                  <a:lnTo>
                    <a:pt x="0" y="19039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8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599008" y="1005334"/>
            <a:ext cx="13887905" cy="11426372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3"/>
              <a:stretch>
                <a:fillRect l="-2834" t="-11591" r="-3488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06848" y="6804594"/>
            <a:ext cx="7555842" cy="3482406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1028700"/>
            <a:ext cx="4322680" cy="896608"/>
          </a:xfrm>
          <a:custGeom>
            <a:avLst/>
            <a:gdLst/>
            <a:ahLst/>
            <a:cxnLst/>
            <a:rect l="l" t="t" r="r" b="b"/>
            <a:pathLst>
              <a:path w="4322680" h="896608">
                <a:moveTo>
                  <a:pt x="0" y="0"/>
                </a:moveTo>
                <a:lnTo>
                  <a:pt x="4322680" y="0"/>
                </a:lnTo>
                <a:lnTo>
                  <a:pt x="4322680" y="896608"/>
                </a:lnTo>
                <a:lnTo>
                  <a:pt x="0" y="89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028700" y="2858498"/>
            <a:ext cx="4322680" cy="78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73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XVI </a:t>
            </a:r>
            <a:r>
              <a:rPr lang="en-US" sz="2733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Congresso</a:t>
            </a:r>
            <a:r>
              <a:rPr lang="en-US" sz="2733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Brasileiro de Pontes  e </a:t>
            </a:r>
            <a:r>
              <a:rPr lang="en-US" sz="2733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Estruturas</a:t>
            </a:r>
            <a:endParaRPr lang="en-US" sz="2733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813895"/>
            <a:ext cx="7161269" cy="135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Cristiano Ferreira de Sá</a:t>
            </a:r>
          </a:p>
          <a:p>
            <a:pPr algn="l">
              <a:lnSpc>
                <a:spcPct val="114000"/>
              </a:lnSpc>
            </a:pPr>
            <a:r>
              <a:rPr lang="en-US" sz="39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Rodrigo Affonso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548926"/>
            <a:ext cx="797814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60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Pontes </a:t>
            </a:r>
            <a:r>
              <a:rPr lang="en-US" sz="6000" b="1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Extradorso</a:t>
            </a:r>
            <a:endParaRPr lang="en-US" sz="6000" b="1" dirty="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algn="l">
              <a:spcAft>
                <a:spcPts val="1200"/>
              </a:spcAft>
            </a:pP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Possibilidades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no mercado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nacional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D7032E5-FF6B-BB1C-E294-E92471CE2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22243"/>
            <a:ext cx="2627369" cy="1280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D212C-E7C1-DE62-1026-3D6060EEF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742BE3A-3F7E-51A0-6639-1B92AA099DB0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55553EA-B3EE-0038-BAFC-2A1600DAA732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46544E8-0A49-4647-175F-AFC23283537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FAB843E-447D-81F1-D513-8764CA282A2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D81EC0B-62AE-C806-01CF-F1111B6A99D3}"/>
              </a:ext>
            </a:extLst>
          </p:cNvPr>
          <p:cNvSpPr txBox="1"/>
          <p:nvPr/>
        </p:nvSpPr>
        <p:spPr>
          <a:xfrm>
            <a:off x="1028700" y="872169"/>
            <a:ext cx="10553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Definição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B4333E0-DABD-9DF0-B58B-395F2B8A6FB2}"/>
              </a:ext>
            </a:extLst>
          </p:cNvPr>
          <p:cNvSpPr txBox="1"/>
          <p:nvPr/>
        </p:nvSpPr>
        <p:spPr>
          <a:xfrm>
            <a:off x="11963400" y="2733312"/>
            <a:ext cx="5815250" cy="2922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81075">
              <a:lnSpc>
                <a:spcPct val="114000"/>
              </a:lnSpc>
              <a:spcAft>
                <a:spcPts val="1200"/>
              </a:spcAft>
            </a:pP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“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acima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viga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adotados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buscando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aumentar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altura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efetiva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viga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acima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dos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pilares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Se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estão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dispostos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ponte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estaiada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[CSB], mas com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baixos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elas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chamadas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“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Extradorso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” [EDB].</a:t>
            </a:r>
          </a:p>
          <a:p>
            <a:pPr algn="just" defTabSz="981075">
              <a:lnSpc>
                <a:spcPct val="114000"/>
              </a:lnSpc>
              <a:spcAft>
                <a:spcPts val="1200"/>
              </a:spcAft>
            </a:pP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distinguem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CSB’s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usuais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terem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com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altura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inferior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20% dos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vãos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adjacentes</a:t>
            </a:r>
            <a:r>
              <a:rPr lang="en-US" sz="20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”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C8B6DC8-0C91-88C2-23B9-BAE63E68D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03C941E-5439-D424-7FA0-DCCBAD421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866669"/>
            <a:ext cx="6007522" cy="49907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26EC143-121D-C703-644B-3BBC76781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50" y="2733312"/>
            <a:ext cx="5073911" cy="69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7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9921-563A-D24A-82C8-B3AB492A7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0BD755-72B6-6F38-ECE4-5A93AA0A3E0D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AD36DB-BDD1-A326-84DB-0909501D2E52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4FB5D65-057B-65B1-E0F1-E97FE419591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4C8CED4-7667-803D-0F96-E8F0E118A9EC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3A284C9-18B3-5351-FEFB-D81FFC3ACCF8}"/>
              </a:ext>
            </a:extLst>
          </p:cNvPr>
          <p:cNvSpPr txBox="1"/>
          <p:nvPr/>
        </p:nvSpPr>
        <p:spPr>
          <a:xfrm>
            <a:off x="1028700" y="872169"/>
            <a:ext cx="104775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Definição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55CB88-03C4-68AF-8187-0FDBD7ACB5C6}"/>
              </a:ext>
            </a:extLst>
          </p:cNvPr>
          <p:cNvSpPr txBox="1"/>
          <p:nvPr/>
        </p:nvSpPr>
        <p:spPr>
          <a:xfrm>
            <a:off x="6248400" y="7274367"/>
            <a:ext cx="11277600" cy="204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81075">
              <a:lnSpc>
                <a:spcPct val="114000"/>
              </a:lnSpc>
              <a:spcAft>
                <a:spcPts val="1200"/>
              </a:spcAft>
            </a:pP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“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pontes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consideradas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um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híbrido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caixões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protendidos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estaiadas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embora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distinção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técnica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EDB e CSB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seja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clara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  <a:p>
            <a:pPr algn="just" defTabSz="981075">
              <a:lnSpc>
                <a:spcPct val="114000"/>
              </a:lnSpc>
              <a:spcAft>
                <a:spcPts val="1200"/>
              </a:spcAft>
            </a:pP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Atualmente, o PTI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faz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nítida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distinção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as duas, mas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vez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disso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permite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um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aumento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phi para ELU à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medida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que a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flutuação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tensões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devido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às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cargas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móveis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diminui</a:t>
            </a:r>
            <a:r>
              <a:rPr lang="en-US" sz="2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.”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544C1A-0B06-D850-8996-C50D008C5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66030D-735E-B65F-87A9-0C243AB7E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857" y="2719982"/>
            <a:ext cx="11382143" cy="41657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0C3556C-0B69-E575-DE4D-75D2CEE9A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98" y="2705100"/>
            <a:ext cx="5389503" cy="69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2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83ED-9DC3-A4AB-84E5-875CEEECC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ADA670-A9BB-0F00-AA3B-95E5490DC332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6418892-27DD-5D97-4A41-3EAB6CB1CD8B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0C7DB35-6FA9-7480-29DD-631F4E4206CC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87FF930-751C-7E42-8775-785A420623EF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2DC784B-7754-A38E-03B5-47447FB77DDA}"/>
              </a:ext>
            </a:extLst>
          </p:cNvPr>
          <p:cNvSpPr txBox="1"/>
          <p:nvPr/>
        </p:nvSpPr>
        <p:spPr>
          <a:xfrm>
            <a:off x="5890411" y="3162300"/>
            <a:ext cx="10496549" cy="4857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 EDB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considerada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um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conceito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híbrido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faixa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transição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pontes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vigas/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caixão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CSB;</a:t>
            </a:r>
          </a:p>
          <a:p>
            <a:pPr marL="342900" indent="-3429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EDB’s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consideradas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intermediária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pontes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viga/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caixão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CSB. Nas CSB’s, as cargas (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permanentes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sobrecargas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suportados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predominantemente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pelos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342900" indent="-3429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partir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associação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um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rígido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muito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abatidos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EDB se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comporta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viga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protendida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embora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assemelhe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visualmente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CSB; </a:t>
            </a:r>
          </a:p>
          <a:p>
            <a:pPr marL="342900" indent="-3429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 EDB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tem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seu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parcialmente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suspenso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um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sistema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cabos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estes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conectados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reduzida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altura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53E4003-D4AB-B7F4-945E-AAC23E52A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E08F012-AA3C-1282-A571-554E7A142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2737892"/>
            <a:ext cx="4953000" cy="719934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593674F-A769-E843-8F6D-EA6FE3890D08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Definição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177144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0C97-DD75-765B-EE31-9B8730C17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52BD8E-2EE3-67CB-88D9-75EEB21D80E3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72D6362-EF8D-B4AF-BE84-4BF91B290127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E9DF950-26C7-F2C7-A75B-83561025702A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E459D6D-3E55-A5EE-3395-FE2FF888995A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7BFC2F1-CAAB-0537-0A6D-E2A939724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6924294-9F36-61A8-09BA-E5AFCE2CB72C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Regulação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internacional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42091C5-03CA-7644-AFBD-187F01557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35" y="2791205"/>
            <a:ext cx="5048521" cy="71288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9C52EAA-72AA-2019-589E-641C7B9B9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461" y="2732705"/>
            <a:ext cx="5072812" cy="719934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404C7C7-296F-7301-FA92-5D52FC8EB6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85" b="2781"/>
          <a:stretch/>
        </p:blipFill>
        <p:spPr>
          <a:xfrm>
            <a:off x="5456293" y="2755939"/>
            <a:ext cx="5103751" cy="719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0F4CD46-DAD0-D207-837A-CF87F2426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6983" y="2755939"/>
            <a:ext cx="5563133" cy="719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3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D1F93-A0BA-56E6-96FD-58DEA3055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E256D66-0D21-84A7-D26C-9AE2ABAF0A2D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AB73FD-59E5-EDB7-2940-9215057AA5DE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7BC7991-BF54-1233-B4C6-6A202AF582D5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F9D99FD-76A8-625E-3A9A-E4644DED9EA7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B3AA89B-452A-D7FD-66A4-5F0B8F611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B295D420-65CF-C759-BB4A-2F94A7F96CA4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Proporções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gerais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741B7A0-0ED1-54FC-0C0E-E706D75BF398}"/>
              </a:ext>
            </a:extLst>
          </p:cNvPr>
          <p:cNvGrpSpPr/>
          <p:nvPr/>
        </p:nvGrpSpPr>
        <p:grpSpPr>
          <a:xfrm>
            <a:off x="501650" y="3238500"/>
            <a:ext cx="14471651" cy="1410703"/>
            <a:chOff x="501650" y="4189997"/>
            <a:chExt cx="14471651" cy="1410703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2D3DABB-BC9E-0C7E-E441-803B25E361BD}"/>
                </a:ext>
              </a:extLst>
            </p:cNvPr>
            <p:cNvGrpSpPr/>
            <p:nvPr/>
          </p:nvGrpSpPr>
          <p:grpSpPr>
            <a:xfrm>
              <a:off x="501650" y="4189997"/>
              <a:ext cx="8915399" cy="1410703"/>
              <a:chOff x="501650" y="4097847"/>
              <a:chExt cx="8915399" cy="1410703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46DB59BF-5710-6507-30E5-BA826E4E7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74010"/>
              <a:stretch/>
            </p:blipFill>
            <p:spPr>
              <a:xfrm>
                <a:off x="501650" y="4097847"/>
                <a:ext cx="8915399" cy="1371600"/>
              </a:xfrm>
              <a:prstGeom prst="rect">
                <a:avLst/>
              </a:prstGeom>
            </p:spPr>
          </p:pic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092D4BDC-FE65-0531-01D3-ABD2300344FB}"/>
                  </a:ext>
                </a:extLst>
              </p:cNvPr>
              <p:cNvSpPr/>
              <p:nvPr/>
            </p:nvSpPr>
            <p:spPr>
              <a:xfrm>
                <a:off x="1524001" y="5203750"/>
                <a:ext cx="8381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11CBDA14-748E-1887-CF4D-CE75F4B4365E}"/>
                </a:ext>
              </a:extLst>
            </p:cNvPr>
            <p:cNvSpPr txBox="1"/>
            <p:nvPr/>
          </p:nvSpPr>
          <p:spPr>
            <a:xfrm>
              <a:off x="10134600" y="4385304"/>
              <a:ext cx="4838701" cy="500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81075">
                <a:lnSpc>
                  <a:spcPct val="114000"/>
                </a:lnSpc>
                <a:spcAft>
                  <a:spcPts val="3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Balanços</a:t>
              </a:r>
              <a:r>
                <a:rPr lang="en-US" sz="32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sucessivos</a:t>
              </a:r>
              <a:endPara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E51410B7-6FB8-DE16-3A06-D22C4F772E5D}"/>
              </a:ext>
            </a:extLst>
          </p:cNvPr>
          <p:cNvGrpSpPr/>
          <p:nvPr/>
        </p:nvGrpSpPr>
        <p:grpSpPr>
          <a:xfrm>
            <a:off x="1043939" y="4991100"/>
            <a:ext cx="13929362" cy="2462752"/>
            <a:chOff x="1043939" y="5524500"/>
            <a:chExt cx="13929362" cy="2462752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0CB7FC0-9550-7EFF-68D2-B62F75F81D12}"/>
                </a:ext>
              </a:extLst>
            </p:cNvPr>
            <p:cNvGrpSpPr/>
            <p:nvPr/>
          </p:nvGrpSpPr>
          <p:grpSpPr>
            <a:xfrm>
              <a:off x="1043939" y="5524500"/>
              <a:ext cx="7848600" cy="2462752"/>
              <a:chOff x="1043939" y="4942397"/>
              <a:chExt cx="7848600" cy="2462752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68A77237-76A0-2031-D136-7D97C7463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22118" b="34137"/>
              <a:stretch/>
            </p:blipFill>
            <p:spPr>
              <a:xfrm>
                <a:off x="1043939" y="4995901"/>
                <a:ext cx="7848600" cy="2308695"/>
              </a:xfrm>
              <a:prstGeom prst="rect">
                <a:avLst/>
              </a:prstGeom>
            </p:spPr>
          </p:pic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CEEBC76D-06A1-EC58-9630-F94838789759}"/>
                  </a:ext>
                </a:extLst>
              </p:cNvPr>
              <p:cNvSpPr/>
              <p:nvPr/>
            </p:nvSpPr>
            <p:spPr>
              <a:xfrm>
                <a:off x="1981199" y="7100349"/>
                <a:ext cx="914401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07B33DB-A943-7472-E563-73F809CE7B4D}"/>
                  </a:ext>
                </a:extLst>
              </p:cNvPr>
              <p:cNvSpPr/>
              <p:nvPr/>
            </p:nvSpPr>
            <p:spPr>
              <a:xfrm>
                <a:off x="4491037" y="4942397"/>
                <a:ext cx="914401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5A358FAC-6666-F48A-803D-5B13DF0BDF59}"/>
                </a:ext>
              </a:extLst>
            </p:cNvPr>
            <p:cNvSpPr txBox="1"/>
            <p:nvPr/>
          </p:nvSpPr>
          <p:spPr>
            <a:xfrm>
              <a:off x="10134600" y="6178594"/>
              <a:ext cx="4838701" cy="500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81075">
                <a:lnSpc>
                  <a:spcPct val="114000"/>
                </a:lnSpc>
                <a:spcAft>
                  <a:spcPts val="3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Extradorso</a:t>
              </a:r>
              <a:r>
                <a:rPr lang="en-US" sz="32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[EDB]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BD10DC-44B4-3CC8-BF1C-6CC33BF6BFBE}"/>
              </a:ext>
            </a:extLst>
          </p:cNvPr>
          <p:cNvGrpSpPr/>
          <p:nvPr/>
        </p:nvGrpSpPr>
        <p:grpSpPr>
          <a:xfrm>
            <a:off x="1295400" y="7734300"/>
            <a:ext cx="13677901" cy="2066500"/>
            <a:chOff x="1295400" y="7877600"/>
            <a:chExt cx="13677901" cy="2066500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F1D23587-8705-466D-2DD8-474F76534B9D}"/>
                </a:ext>
              </a:extLst>
            </p:cNvPr>
            <p:cNvGrpSpPr/>
            <p:nvPr/>
          </p:nvGrpSpPr>
          <p:grpSpPr>
            <a:xfrm>
              <a:off x="1295400" y="7877600"/>
              <a:ext cx="7315200" cy="2066500"/>
              <a:chOff x="1295400" y="7429500"/>
              <a:chExt cx="7315200" cy="2066500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D4463CE0-B251-725B-E3AB-F2713E2F3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2287"/>
              <a:stretch/>
            </p:blipFill>
            <p:spPr>
              <a:xfrm>
                <a:off x="1295400" y="7505700"/>
                <a:ext cx="7315200" cy="1990300"/>
              </a:xfrm>
              <a:prstGeom prst="rect">
                <a:avLst/>
              </a:prstGeom>
            </p:spPr>
          </p:pic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ACB78DEB-0012-52EC-463F-3263346EBFC9}"/>
                  </a:ext>
                </a:extLst>
              </p:cNvPr>
              <p:cNvSpPr/>
              <p:nvPr/>
            </p:nvSpPr>
            <p:spPr>
              <a:xfrm>
                <a:off x="4191000" y="7429500"/>
                <a:ext cx="15239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CB47BA60-FB9F-9573-B55E-B3F10284B67F}"/>
                </a:ext>
              </a:extLst>
            </p:cNvPr>
            <p:cNvSpPr txBox="1"/>
            <p:nvPr/>
          </p:nvSpPr>
          <p:spPr>
            <a:xfrm>
              <a:off x="10134600" y="8448235"/>
              <a:ext cx="4838701" cy="500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81075">
                <a:lnSpc>
                  <a:spcPct val="114000"/>
                </a:lnSpc>
                <a:spcAft>
                  <a:spcPts val="360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Estaiada</a:t>
              </a:r>
              <a:r>
                <a:rPr lang="en-US" sz="32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[CSB]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0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70A7-4B26-F151-A7A7-A1043DF7F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F8C0933-7A1A-17F3-B669-15D698FC9C8D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99855F-AA36-560F-A1D1-3F019771EFB7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1928972-9E0F-720F-9258-96AF34344A10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4478809-9842-438F-D830-8FDA81E0FD98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A71D5E9-1EB4-34B6-21CC-F23DE14FC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B2ED0990-26E7-5133-2EBE-408AC27CD722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Características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gerais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B65F916-0A41-B5B8-FAE6-5DF29BB22B44}"/>
              </a:ext>
            </a:extLst>
          </p:cNvPr>
          <p:cNvSpPr txBox="1"/>
          <p:nvPr/>
        </p:nvSpPr>
        <p:spPr>
          <a:xfrm>
            <a:off x="1028699" y="2781300"/>
            <a:ext cx="14211301" cy="5723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competitiva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economicamente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faixa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vãos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100 e 250 m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Viável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OAE’s com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curvatura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planta;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Tipologia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empregada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múltiplos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vãos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válida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obras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rodoviárias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ferroviárias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Possibilidade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1, 2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múltiplos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planos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constituído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protendido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misto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aço-concreto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tranversal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deck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formada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vigas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celular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46C04FA-F2AD-4095-B817-A84490E1C929}"/>
              </a:ext>
            </a:extLst>
          </p:cNvPr>
          <p:cNvSpPr txBox="1"/>
          <p:nvPr/>
        </p:nvSpPr>
        <p:spPr>
          <a:xfrm>
            <a:off x="11277600" y="4270800"/>
            <a:ext cx="6163093" cy="796500"/>
          </a:xfrm>
          <a:prstGeom prst="rect">
            <a:avLst/>
          </a:prstGeom>
          <a:ln w="25400">
            <a:solidFill>
              <a:srgbClr val="2776BC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defTabSz="981075">
              <a:lnSpc>
                <a:spcPct val="114000"/>
              </a:lnSpc>
              <a:spcBef>
                <a:spcPts val="600"/>
              </a:spcBef>
              <a:spcAft>
                <a:spcPts val="3600"/>
              </a:spcAft>
            </a:pP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 </a:t>
            </a:r>
            <a:r>
              <a:rPr lang="en-US" sz="24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Índia</a:t>
            </a: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temos</a:t>
            </a: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obras</a:t>
            </a: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com 15 </a:t>
            </a:r>
            <a:r>
              <a:rPr lang="en-US" sz="24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vãos</a:t>
            </a: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[Ponte Arrah-</a:t>
            </a:r>
            <a:r>
              <a:rPr lang="en-US" sz="24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Chhapra</a:t>
            </a:r>
            <a:r>
              <a:rPr lang="en-US" sz="24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no Bihar]</a:t>
            </a:r>
          </a:p>
        </p:txBody>
      </p:sp>
    </p:spTree>
    <p:extLst>
      <p:ext uri="{BB962C8B-B14F-4D97-AF65-F5344CB8AC3E}">
        <p14:creationId xmlns:p14="http://schemas.microsoft.com/office/powerpoint/2010/main" val="875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E8B3-3FA7-72BA-D6AB-B4D4CB98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CE36F9A-9B94-14B3-82D2-0A219D9E899F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B85789-1BC8-B2B5-13EF-FD0B21DC547F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55FE10D-EFE8-9599-8AF3-AD1C8FA3AA2F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C26D1B-8AEF-5F91-2115-BB6CC4B1DE41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C1E4-86D8-6D92-CF11-F497F908E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54F9183-905F-D888-BE18-01C62AAA6458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Características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gerais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5414BE1-8DD6-B3D9-B753-9CF2FFF8096E}"/>
              </a:ext>
            </a:extLst>
          </p:cNvPr>
          <p:cNvSpPr txBox="1"/>
          <p:nvPr/>
        </p:nvSpPr>
        <p:spPr>
          <a:xfrm>
            <a:off x="1028699" y="2781300"/>
            <a:ext cx="14287501" cy="646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Várias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possibilidades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ligação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pilar-deck-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1371600" lvl="2" indent="-457200" algn="just" defTabSz="981075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Pilar e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</a:t>
            </a: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monolíticos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com 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repousando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sobre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aparelhos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apoio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1371600" lvl="2" indent="-457200" algn="just" defTabSz="981075">
              <a:lnSpc>
                <a:spcPct val="114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 e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monolíticos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apoiados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sobre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apoios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cabeça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pilar;</a:t>
            </a:r>
          </a:p>
          <a:p>
            <a:pPr marL="1371600" lvl="2" indent="-457200" algn="just" defTabSz="981075">
              <a:lnSpc>
                <a:spcPct val="114000"/>
              </a:lnSpc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Pilar,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</a:t>
            </a:r>
            <a:r>
              <a:rPr lang="en-US" sz="28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monolíticos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Pilares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comumente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realizados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realizados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aço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misto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aço-concreto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distribuídos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harpa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paralelos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leque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ancoragem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pilone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feita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através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ancoragens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selas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atrito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selas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3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60DE8-F259-6A98-0B3E-F17BAB62D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291FEDB-55D9-6D84-A614-5AD38EE3B923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95E393F-26B8-3522-2596-001F08FF210D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81387BA-EBA6-2FAA-B0C4-0B36808B00F7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4E96687-4663-701A-E459-86784BF1B9EA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65A4B0A-EE9D-0146-9BF9-5304D0A61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E20E876-697F-FEBD-DC4D-8A4239672BC0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Características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gerais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5AF21CB-7076-BF27-F2E9-5412EB627D9A}"/>
              </a:ext>
            </a:extLst>
          </p:cNvPr>
          <p:cNvSpPr txBox="1"/>
          <p:nvPr/>
        </p:nvSpPr>
        <p:spPr>
          <a:xfrm>
            <a:off x="1028699" y="2781300"/>
            <a:ext cx="14287501" cy="929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Tensão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admissível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cordoalhas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para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verificações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serviço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alta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quando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comparada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com CSB.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C8FC4FF-23D9-C4F8-BDBB-0E6F1E864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223" y="4282069"/>
            <a:ext cx="7472452" cy="541770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AD04EF00-CB40-2BE0-6752-53F00A15F012}"/>
              </a:ext>
            </a:extLst>
          </p:cNvPr>
          <p:cNvSpPr txBox="1"/>
          <p:nvPr/>
        </p:nvSpPr>
        <p:spPr>
          <a:xfrm>
            <a:off x="242717" y="9955288"/>
            <a:ext cx="11662149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Bulletin 89. fib, 2019.</a:t>
            </a:r>
          </a:p>
        </p:txBody>
      </p:sp>
    </p:spTree>
    <p:extLst>
      <p:ext uri="{BB962C8B-B14F-4D97-AF65-F5344CB8AC3E}">
        <p14:creationId xmlns:p14="http://schemas.microsoft.com/office/powerpoint/2010/main" val="21665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F2582-3C51-1D66-DA01-7E5A2990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CAAD31B-33E5-86AD-9D90-6B9A796B63FA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24526B-FA10-D3CB-370D-77085CAE3134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B3D255E-9A47-96C4-FCD9-ED693623A936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12FA070-B891-7CEE-5690-2F15B48932B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F2529C6-83B5-37F2-C319-613277666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E6B981C-83F7-F99B-80A4-B783A134F775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Aspectos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econômicos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0B6B355-40CC-C222-CFCB-075EEBFF0806}"/>
              </a:ext>
            </a:extLst>
          </p:cNvPr>
          <p:cNvSpPr txBox="1"/>
          <p:nvPr/>
        </p:nvSpPr>
        <p:spPr>
          <a:xfrm>
            <a:off x="1028699" y="3319900"/>
            <a:ext cx="15838471" cy="5598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comparação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entre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soluções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construtivas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deve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levar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conta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somente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custos dos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materiais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mas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também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equipamentos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recursos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envolvidos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Aspectos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econômicos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intimamente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ligados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às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culturas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construtivas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locais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</a:p>
          <a:p>
            <a:pPr marL="914400" lvl="1" indent="-457200" algn="just" defTabSz="981075">
              <a:lnSpc>
                <a:spcPct val="114000"/>
              </a:lnSpc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Paraguai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constroem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pontes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metálicas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mistas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aço-concreto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914400" lvl="1" indent="-457200" algn="just" defTabSz="981075">
              <a:lnSpc>
                <a:spcPct val="114000"/>
              </a:lnSpc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preço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insumos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Brasil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varia entre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regiões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também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dentro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mesmo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Estado [PA e AM];</a:t>
            </a:r>
          </a:p>
          <a:p>
            <a:pPr lvl="1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Custos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insumos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equipamentos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obra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sujeitos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à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relação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oferta-demanda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680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116AC-C5A8-BF8F-CECE-EF086D0F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4DE79AB-395B-43DB-B89B-580D5EF8143A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D892F88-0EB1-50BC-F492-5C7B5B41C10A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B6B6231-38EA-B06B-7288-8AA54CB7D268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76BE18-7991-CD91-A85D-8D9344CA426D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D6CEDC3-7882-A3AD-8E60-1CCD6FCAE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887A453-9DAF-3134-E130-CBD904C931E3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Aspectos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econômicos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04EAE15-079D-9BB4-C5EF-3800A2CC5A30}"/>
              </a:ext>
            </a:extLst>
          </p:cNvPr>
          <p:cNvSpPr txBox="1"/>
          <p:nvPr/>
        </p:nvSpPr>
        <p:spPr>
          <a:xfrm>
            <a:off x="1028699" y="3261583"/>
            <a:ext cx="15838471" cy="5715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custos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normalmente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passa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pela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peso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próprio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peso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próprio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impacta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diretamente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</a:p>
          <a:p>
            <a:pPr marL="914400" lvl="1" indent="-457200" algn="just" defTabSz="981075">
              <a:lnSpc>
                <a:spcPct val="114000"/>
              </a:lnSpc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sym typeface="Montserrat Classic"/>
              </a:rPr>
              <a:t>Fundações</a:t>
            </a:r>
            <a:endParaRPr lang="en-US" sz="3200" dirty="0">
              <a:solidFill>
                <a:srgbClr val="000000"/>
              </a:solidFill>
              <a:latin typeface="Montserrat Classic"/>
              <a:sym typeface="Montserrat Classic"/>
            </a:endParaRPr>
          </a:p>
          <a:p>
            <a:pPr marL="914400" lvl="1" indent="-457200" algn="just" defTabSz="981075">
              <a:lnSpc>
                <a:spcPct val="114000"/>
              </a:lnSpc>
              <a:spcAft>
                <a:spcPts val="240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Equipamentos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acessórios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</a:p>
          <a:p>
            <a:pPr marL="1828800" lvl="3" indent="-457200" algn="just" defTabSz="981075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carros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avanço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1828800" lvl="3" indent="-457200" algn="just" defTabSz="981075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treliças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lançadeiras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1828800" lvl="3" indent="-457200" algn="just" defTabSz="981075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guindastes</a:t>
            </a:r>
            <a:endParaRPr lang="en-US" sz="32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1583330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9940" y="3015783"/>
            <a:ext cx="15140579" cy="659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Histórico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bibliográfico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Histórico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construtivo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Pontes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Extradorso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Definição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Regulação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internacional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Características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gerais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Aspectos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econômicos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Taxas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referência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Realizações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 Brasileiras;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Obras a </a:t>
            </a: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realizar</a:t>
            </a:r>
            <a:r>
              <a:rPr lang="en-US" sz="3000" dirty="0">
                <a:solidFill>
                  <a:srgbClr val="000000"/>
                </a:solidFill>
                <a:latin typeface="Montserrat Classic"/>
                <a:sym typeface="Montserrat Classic Bold"/>
              </a:rPr>
              <a:t>;</a:t>
            </a:r>
          </a:p>
          <a:p>
            <a:pPr marL="647700" lvl="1" indent="-323850">
              <a:lnSpc>
                <a:spcPct val="114000"/>
              </a:lnSpc>
              <a:spcAft>
                <a:spcPts val="1200"/>
              </a:spcAft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Montserrat Classic"/>
                <a:sym typeface="Montserrat Classic Bold"/>
              </a:rPr>
              <a:t>Conclusões</a:t>
            </a:r>
            <a:endParaRPr lang="en-US" sz="3000" dirty="0">
              <a:solidFill>
                <a:srgbClr val="000000"/>
              </a:solidFill>
              <a:latin typeface="Montserrat Classic"/>
              <a:sym typeface="Montserrat Class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08182"/>
            <a:ext cx="6675987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5499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Agenda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4688B-E072-94E4-A8EF-C44883E2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44C4A5-ED74-7E00-E860-0ED1B752394F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413F0DD-AE4F-2E82-0D24-BBE49E59F1C8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C0304D9-F9F8-3F6E-3E73-58B339C1CF05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6C62ECE-CF05-389D-1F9E-B925EDF23560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1C58B1C-7CCE-AA93-78C7-6F9F58D05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B28E32ED-4EE6-EA3C-BE5F-8E48C8714274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Aspectos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econômicos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2540C71-2BFF-A2B8-DE3C-51F69727EBE2}"/>
              </a:ext>
            </a:extLst>
          </p:cNvPr>
          <p:cNvSpPr txBox="1"/>
          <p:nvPr/>
        </p:nvSpPr>
        <p:spPr>
          <a:xfrm>
            <a:off x="1028700" y="3417989"/>
            <a:ext cx="7048501" cy="500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peso </a:t>
            </a: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próprio</a:t>
            </a: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dos </a:t>
            </a: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materiais</a:t>
            </a: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custos DIRETOS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C0B4E-B2B1-780F-CA21-8A76141942D8}"/>
              </a:ext>
            </a:extLst>
          </p:cNvPr>
          <p:cNvSpPr txBox="1"/>
          <p:nvPr/>
        </p:nvSpPr>
        <p:spPr>
          <a:xfrm>
            <a:off x="9149991" y="3439362"/>
            <a:ext cx="7711758" cy="500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cronograma</a:t>
            </a:r>
            <a:endParaRPr lang="en-US" sz="4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</a:p>
          <a:p>
            <a:pPr marL="0" lvl="3" algn="ctr" defTabSz="981075">
              <a:lnSpc>
                <a:spcPct val="114000"/>
              </a:lnSpc>
              <a:spcAft>
                <a:spcPts val="2400"/>
              </a:spcAft>
            </a:pPr>
            <a:r>
              <a:rPr lang="en-US" sz="4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Redução</a:t>
            </a:r>
            <a:r>
              <a:rPr lang="en-US" sz="4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custos INDIRETOS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F2BF87F5-B294-6276-75E3-424CD9572830}"/>
              </a:ext>
            </a:extLst>
          </p:cNvPr>
          <p:cNvSpPr/>
          <p:nvPr/>
        </p:nvSpPr>
        <p:spPr>
          <a:xfrm>
            <a:off x="4101739" y="4317363"/>
            <a:ext cx="914400" cy="1143000"/>
          </a:xfrm>
          <a:prstGeom prst="downArrow">
            <a:avLst>
              <a:gd name="adj1" fmla="val 50000"/>
              <a:gd name="adj2" fmla="val 6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FEEFBAD5-6ECD-B7E0-8409-79D6E5217496}"/>
              </a:ext>
            </a:extLst>
          </p:cNvPr>
          <p:cNvSpPr/>
          <p:nvPr/>
        </p:nvSpPr>
        <p:spPr>
          <a:xfrm>
            <a:off x="4101739" y="6563562"/>
            <a:ext cx="914400" cy="1143000"/>
          </a:xfrm>
          <a:prstGeom prst="downArrow">
            <a:avLst>
              <a:gd name="adj1" fmla="val 50000"/>
              <a:gd name="adj2" fmla="val 6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59DCC80B-DA96-9867-FEE4-CFDDC7897FD8}"/>
              </a:ext>
            </a:extLst>
          </p:cNvPr>
          <p:cNvSpPr/>
          <p:nvPr/>
        </p:nvSpPr>
        <p:spPr>
          <a:xfrm rot="16200000">
            <a:off x="8692790" y="5488399"/>
            <a:ext cx="533400" cy="1143000"/>
          </a:xfrm>
          <a:prstGeom prst="downArrow">
            <a:avLst>
              <a:gd name="adj1" fmla="val 50000"/>
              <a:gd name="adj2" fmla="val 6319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6E74FF4E-356D-ED3F-5B9D-2C1C10AA190E}"/>
              </a:ext>
            </a:extLst>
          </p:cNvPr>
          <p:cNvSpPr/>
          <p:nvPr/>
        </p:nvSpPr>
        <p:spPr>
          <a:xfrm>
            <a:off x="12880298" y="6563562"/>
            <a:ext cx="914400" cy="1143000"/>
          </a:xfrm>
          <a:prstGeom prst="downArrow">
            <a:avLst>
              <a:gd name="adj1" fmla="val 50000"/>
              <a:gd name="adj2" fmla="val 6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07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B7AAE-B0E7-4C8D-4CE8-441EC0087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633069-A27F-9034-660C-15638DECB825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268EC4-CA68-0E03-6E41-C5ED396D5935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792B6C4-CEFB-EC36-DD66-8527A2B062AF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7D0F4E3-5921-3724-5E13-98D72BBE7CBF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A973FAF-92A0-580D-52BB-688B835E8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3ED2667-D14C-EF82-4904-AFB974EB5313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Taxas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de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referência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C89C476-105A-92EA-5F93-4273C79511DF}"/>
              </a:ext>
            </a:extLst>
          </p:cNvPr>
          <p:cNvSpPr txBox="1"/>
          <p:nvPr/>
        </p:nvSpPr>
        <p:spPr>
          <a:xfrm>
            <a:off x="1028699" y="2781300"/>
            <a:ext cx="11772901" cy="1013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Custo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médio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por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m²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</a:p>
          <a:p>
            <a:pPr algn="just" defTabSz="981075">
              <a:lnSpc>
                <a:spcPct val="114000"/>
              </a:lnSpc>
              <a:spcAft>
                <a:spcPts val="2400"/>
              </a:spcAft>
            </a:pP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Dimensionamento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segundo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AASHTO //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preços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unitários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Flórida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2019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87E8F03-23F4-182B-314F-6D1CE269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4070996"/>
            <a:ext cx="9905875" cy="5074994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76E828C-F4C5-711E-F49A-30899240B629}"/>
              </a:ext>
            </a:extLst>
          </p:cNvPr>
          <p:cNvSpPr txBox="1"/>
          <p:nvPr/>
        </p:nvSpPr>
        <p:spPr>
          <a:xfrm>
            <a:off x="242717" y="9955288"/>
            <a:ext cx="11662149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SED 17. IABSE, 2019.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8E4FA4B-B6A3-E910-B711-564A93D97A17}"/>
              </a:ext>
            </a:extLst>
          </p:cNvPr>
          <p:cNvGrpSpPr/>
          <p:nvPr/>
        </p:nvGrpSpPr>
        <p:grpSpPr>
          <a:xfrm>
            <a:off x="3843459" y="6972300"/>
            <a:ext cx="1457081" cy="2553410"/>
            <a:chOff x="3843459" y="6972300"/>
            <a:chExt cx="1457081" cy="2553410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96EA6D73-A57D-75C2-BD17-76FBE479B0E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6972300"/>
              <a:ext cx="0" cy="2173690"/>
            </a:xfrm>
            <a:prstGeom prst="line">
              <a:avLst/>
            </a:prstGeom>
            <a:ln w="22225">
              <a:solidFill>
                <a:srgbClr val="2776BC"/>
              </a:solidFill>
              <a:headEnd type="oval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C9761F3F-4B15-3BA2-9867-9E26CB2E9058}"/>
                </a:ext>
              </a:extLst>
            </p:cNvPr>
            <p:cNvSpPr txBox="1"/>
            <p:nvPr/>
          </p:nvSpPr>
          <p:spPr>
            <a:xfrm>
              <a:off x="3843459" y="9150223"/>
              <a:ext cx="1457081" cy="375487"/>
            </a:xfrm>
            <a:prstGeom prst="rect">
              <a:avLst/>
            </a:prstGeom>
            <a:ln w="25400">
              <a:solidFill>
                <a:srgbClr val="2776BC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81075">
                <a:lnSpc>
                  <a:spcPct val="114000"/>
                </a:lnSpc>
                <a:spcBef>
                  <a:spcPts val="600"/>
                </a:spcBef>
                <a:spcAft>
                  <a:spcPts val="3600"/>
                </a:spcAft>
              </a:pPr>
              <a:r>
                <a:rPr lang="en-US" sz="2400" dirty="0">
                  <a:solidFill>
                    <a:srgbClr val="2776BC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~130 m</a:t>
              </a: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69475C72-36E0-325C-9F18-9DB6CCEFA7CD}"/>
              </a:ext>
            </a:extLst>
          </p:cNvPr>
          <p:cNvSpPr txBox="1"/>
          <p:nvPr/>
        </p:nvSpPr>
        <p:spPr>
          <a:xfrm>
            <a:off x="12496800" y="5299234"/>
            <a:ext cx="5334000" cy="1623458"/>
          </a:xfrm>
          <a:prstGeom prst="rect">
            <a:avLst/>
          </a:prstGeom>
          <a:ln w="25400">
            <a:solidFill>
              <a:srgbClr val="2776BC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81075">
              <a:lnSpc>
                <a:spcPct val="114000"/>
              </a:lnSpc>
              <a:spcBef>
                <a:spcPts val="600"/>
              </a:spcBef>
              <a:spcAft>
                <a:spcPts val="3600"/>
              </a:spcAft>
            </a:pP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Esses custos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compatíveis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com a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nossa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cultura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construtiva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?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3802040-EAAC-1A75-53F2-B556175A35D6}"/>
              </a:ext>
            </a:extLst>
          </p:cNvPr>
          <p:cNvSpPr txBox="1"/>
          <p:nvPr/>
        </p:nvSpPr>
        <p:spPr>
          <a:xfrm>
            <a:off x="12268201" y="7247416"/>
            <a:ext cx="5562599" cy="1292918"/>
          </a:xfrm>
          <a:prstGeom prst="rect">
            <a:avLst/>
          </a:prstGeom>
          <a:ln w="254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81075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 valor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absoluto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-&gt; NÃO</a:t>
            </a:r>
          </a:p>
          <a:p>
            <a:pPr algn="ctr" defTabSz="981075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 valor </a:t>
            </a:r>
            <a:r>
              <a:rPr lang="en-US" sz="3200" dirty="0" err="1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relativo</a:t>
            </a:r>
            <a:r>
              <a:rPr lang="en-US" sz="3200" dirty="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-&gt; SIM</a:t>
            </a:r>
          </a:p>
        </p:txBody>
      </p:sp>
    </p:spTree>
    <p:extLst>
      <p:ext uri="{BB962C8B-B14F-4D97-AF65-F5344CB8AC3E}">
        <p14:creationId xmlns:p14="http://schemas.microsoft.com/office/powerpoint/2010/main" val="40824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4683-9AF5-095E-7607-D3FDCE07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F6433A-6638-5BF3-8FCE-2E8BF68ED896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9A0E52-345B-85D2-7340-ED3F7067F6E1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A50B9AE-7BEE-BB45-8695-BC3EE7FCDAD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236C6E3-968D-EE2D-8C48-89E5BBADCBE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2A96D6A-5778-A850-E28C-E67A120ED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B59F832-7672-BB73-0E1C-1CC4BBE0CF48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Taxas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de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referência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45B7FB2-A724-5E40-2F66-EE39CD68047E}"/>
              </a:ext>
            </a:extLst>
          </p:cNvPr>
          <p:cNvSpPr txBox="1"/>
          <p:nvPr/>
        </p:nvSpPr>
        <p:spPr>
          <a:xfrm>
            <a:off x="1028699" y="2781300"/>
            <a:ext cx="11772901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Espessura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média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tabuleiro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2761ABE-1F9F-386C-1D78-AD5C960D1236}"/>
              </a:ext>
            </a:extLst>
          </p:cNvPr>
          <p:cNvSpPr txBox="1"/>
          <p:nvPr/>
        </p:nvSpPr>
        <p:spPr>
          <a:xfrm>
            <a:off x="685800" y="9699775"/>
            <a:ext cx="9434683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Mathivat</a:t>
            </a: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J. The cantilever construction of prestressed concrete bridges. John &amp; Wiley, 1983.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B591F8-1C15-F857-7419-51840768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65" y="3280755"/>
            <a:ext cx="10147574" cy="6328249"/>
          </a:xfrm>
          <a:prstGeom prst="rect">
            <a:avLst/>
          </a:prstGeo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3365981D-4F37-98A3-8CB7-D24F5BD5BF58}"/>
              </a:ext>
            </a:extLst>
          </p:cNvPr>
          <p:cNvSpPr/>
          <p:nvPr/>
        </p:nvSpPr>
        <p:spPr>
          <a:xfrm>
            <a:off x="1344336" y="4321743"/>
            <a:ext cx="7767587" cy="4071486"/>
          </a:xfrm>
          <a:custGeom>
            <a:avLst/>
            <a:gdLst>
              <a:gd name="connsiteX0" fmla="*/ 7767587 w 7767587"/>
              <a:gd name="connsiteY0" fmla="*/ 4071486 h 4071486"/>
              <a:gd name="connsiteX1" fmla="*/ 7767587 w 7767587"/>
              <a:gd name="connsiteY1" fmla="*/ 0 h 4071486"/>
              <a:gd name="connsiteX2" fmla="*/ 0 w 7767587"/>
              <a:gd name="connsiteY2" fmla="*/ 0 h 407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7587" h="4071486">
                <a:moveTo>
                  <a:pt x="7767587" y="4071486"/>
                </a:moveTo>
                <a:lnTo>
                  <a:pt x="7767587" y="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headEnd type="oval" w="lg" len="lg"/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7F9FAE6-B2F2-C9CF-6728-40CA7C5EC1AF}"/>
              </a:ext>
            </a:extLst>
          </p:cNvPr>
          <p:cNvSpPr txBox="1"/>
          <p:nvPr/>
        </p:nvSpPr>
        <p:spPr>
          <a:xfrm>
            <a:off x="2438400" y="3730257"/>
            <a:ext cx="4175362" cy="500715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81075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Balanço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// E ~100 cm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FE95006-D90F-AA31-BD48-5A0E8DCE30A3}"/>
              </a:ext>
            </a:extLst>
          </p:cNvPr>
          <p:cNvGrpSpPr/>
          <p:nvPr/>
        </p:nvGrpSpPr>
        <p:grpSpPr>
          <a:xfrm>
            <a:off x="10480944" y="3822410"/>
            <a:ext cx="7546861" cy="5651512"/>
            <a:chOff x="10480944" y="3822410"/>
            <a:chExt cx="7546861" cy="565151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25AEA368-FED5-8A8D-8A29-6B7B7DFD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80944" y="3822410"/>
              <a:ext cx="7546861" cy="5311246"/>
            </a:xfrm>
            <a:prstGeom prst="rect">
              <a:avLst/>
            </a:prstGeom>
          </p:spPr>
        </p:pic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02AD23C5-A659-5233-8563-42067A473FB0}"/>
                </a:ext>
              </a:extLst>
            </p:cNvPr>
            <p:cNvSpPr txBox="1"/>
            <p:nvPr/>
          </p:nvSpPr>
          <p:spPr>
            <a:xfrm>
              <a:off x="13315561" y="9268738"/>
              <a:ext cx="3048000" cy="2051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575"/>
                </a:lnSpc>
              </a:pPr>
              <a:r>
                <a:rPr lang="en-US" sz="15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Fonte: SED 17. IABSE, 2019.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F2FE4D6-21E0-8AA0-9875-69CE45483A71}"/>
              </a:ext>
            </a:extLst>
          </p:cNvPr>
          <p:cNvGrpSpPr/>
          <p:nvPr/>
        </p:nvGrpSpPr>
        <p:grpSpPr>
          <a:xfrm>
            <a:off x="11353800" y="6357486"/>
            <a:ext cx="4953000" cy="1986414"/>
            <a:chOff x="11353800" y="6357486"/>
            <a:chExt cx="4953000" cy="1986414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CB824FAD-18BB-2E61-8619-33C7A3F9B4B5}"/>
                </a:ext>
              </a:extLst>
            </p:cNvPr>
            <p:cNvSpPr/>
            <p:nvPr/>
          </p:nvSpPr>
          <p:spPr>
            <a:xfrm>
              <a:off x="11353800" y="6667500"/>
              <a:ext cx="2819400" cy="1676400"/>
            </a:xfrm>
            <a:custGeom>
              <a:avLst/>
              <a:gdLst>
                <a:gd name="connsiteX0" fmla="*/ 7767587 w 7767587"/>
                <a:gd name="connsiteY0" fmla="*/ 4071486 h 4071486"/>
                <a:gd name="connsiteX1" fmla="*/ 7767587 w 7767587"/>
                <a:gd name="connsiteY1" fmla="*/ 0 h 4071486"/>
                <a:gd name="connsiteX2" fmla="*/ 0 w 7767587"/>
                <a:gd name="connsiteY2" fmla="*/ 0 h 40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67587" h="4071486">
                  <a:moveTo>
                    <a:pt x="7767587" y="4071486"/>
                  </a:moveTo>
                  <a:lnTo>
                    <a:pt x="776758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headEnd type="oval" w="lg" len="lg"/>
              <a:tailEnd type="arrow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4A4DAE9-2CDC-6BF6-3DA9-9F5E91092FCA}"/>
                </a:ext>
              </a:extLst>
            </p:cNvPr>
            <p:cNvCxnSpPr/>
            <p:nvPr/>
          </p:nvCxnSpPr>
          <p:spPr>
            <a:xfrm flipV="1">
              <a:off x="13487400" y="6357486"/>
              <a:ext cx="2819400" cy="462414"/>
            </a:xfrm>
            <a:prstGeom prst="line">
              <a:avLst/>
            </a:prstGeom>
            <a:ln w="317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1477CA18-6936-0AD5-B9D6-260C189B81C0}"/>
              </a:ext>
            </a:extLst>
          </p:cNvPr>
          <p:cNvSpPr txBox="1"/>
          <p:nvPr/>
        </p:nvSpPr>
        <p:spPr>
          <a:xfrm>
            <a:off x="12060021" y="4176835"/>
            <a:ext cx="3560979" cy="500715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81075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EDB // E ~100 cm</a:t>
            </a:r>
          </a:p>
        </p:txBody>
      </p:sp>
    </p:spTree>
    <p:extLst>
      <p:ext uri="{BB962C8B-B14F-4D97-AF65-F5344CB8AC3E}">
        <p14:creationId xmlns:p14="http://schemas.microsoft.com/office/powerpoint/2010/main" val="36912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9A97E-C112-0D5D-C157-6A150226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064E0E-F847-2339-8DB4-1AA41C4D2CDB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A80713-9C5B-6BDA-1522-94A18EEE0EAE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6B9D21-D040-0567-123D-1556751AF6D8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A107C2C-11B3-4E41-5449-6E9D9F6EEC26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D7EDDEF-378A-9210-ACD0-56EA92B0F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BD78DD4-78E7-6E02-C27A-A9196993B31C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Taxas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de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referência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2F0558-2480-E3C8-9C89-32D78F5D46C8}"/>
              </a:ext>
            </a:extLst>
          </p:cNvPr>
          <p:cNvSpPr txBox="1"/>
          <p:nvPr/>
        </p:nvSpPr>
        <p:spPr>
          <a:xfrm>
            <a:off x="1028699" y="2781300"/>
            <a:ext cx="13677901" cy="3271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81075">
              <a:lnSpc>
                <a:spcPct val="114000"/>
              </a:lnSpc>
              <a:spcAft>
                <a:spcPts val="1800"/>
              </a:spcAft>
            </a:pP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Quais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outras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taxas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relevantes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avaliar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viabilidade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?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Taxa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armadura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lenta?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Taxa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armadura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protensão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? 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Taxa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aço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estaiamento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?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4B89712-3FE0-D635-1FA5-53A6B1ABAD0A}"/>
              </a:ext>
            </a:extLst>
          </p:cNvPr>
          <p:cNvGrpSpPr/>
          <p:nvPr/>
        </p:nvGrpSpPr>
        <p:grpSpPr>
          <a:xfrm>
            <a:off x="1371600" y="4840878"/>
            <a:ext cx="12687301" cy="1268901"/>
            <a:chOff x="1371600" y="4840878"/>
            <a:chExt cx="12687301" cy="1268901"/>
          </a:xfrm>
        </p:grpSpPr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5BAF2DC-D3C5-CB89-15CD-AEFD1BA43381}"/>
                </a:ext>
              </a:extLst>
            </p:cNvPr>
            <p:cNvSpPr txBox="1"/>
            <p:nvPr/>
          </p:nvSpPr>
          <p:spPr>
            <a:xfrm>
              <a:off x="9525000" y="4840878"/>
              <a:ext cx="4533901" cy="1194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81075">
                <a:lnSpc>
                  <a:spcPct val="114000"/>
                </a:lnSpc>
                <a:spcAft>
                  <a:spcPts val="1800"/>
                </a:spcAft>
              </a:pP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Quantidade</a:t>
              </a:r>
              <a:r>
                <a:rPr lang="en-US" sz="36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e </a:t>
              </a: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tipo</a:t>
              </a:r>
              <a:r>
                <a:rPr lang="en-US" sz="36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de </a:t>
              </a: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ancoragem</a:t>
              </a:r>
              <a:endPara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  <p:sp>
          <p:nvSpPr>
            <p:cNvPr id="18" name="Texto Explicativo: Seta para a Direita 17">
              <a:extLst>
                <a:ext uri="{FF2B5EF4-FFF2-40B4-BE49-F238E27FC236}">
                  <a16:creationId xmlns:a16="http://schemas.microsoft.com/office/drawing/2014/main" id="{4F899CF9-5444-EA93-C0FB-DD12BDA84661}"/>
                </a:ext>
              </a:extLst>
            </p:cNvPr>
            <p:cNvSpPr/>
            <p:nvPr/>
          </p:nvSpPr>
          <p:spPr>
            <a:xfrm>
              <a:off x="1371600" y="4914900"/>
              <a:ext cx="7924800" cy="1194879"/>
            </a:xfrm>
            <a:prstGeom prst="rightArrowCallout">
              <a:avLst>
                <a:gd name="adj1" fmla="val 26611"/>
                <a:gd name="adj2" fmla="val 25000"/>
                <a:gd name="adj3" fmla="val 51583"/>
                <a:gd name="adj4" fmla="val 80766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5B84E8F-E299-44AC-209A-6D51E8416C4B}"/>
              </a:ext>
            </a:extLst>
          </p:cNvPr>
          <p:cNvGrpSpPr/>
          <p:nvPr/>
        </p:nvGrpSpPr>
        <p:grpSpPr>
          <a:xfrm>
            <a:off x="1065561" y="6543710"/>
            <a:ext cx="16156877" cy="2871121"/>
            <a:chOff x="1065561" y="6543710"/>
            <a:chExt cx="16156877" cy="2871121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4E76C2AB-F1D2-FDDE-4E40-6F2537FA3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561" y="7219128"/>
              <a:ext cx="16156877" cy="2195703"/>
            </a:xfrm>
            <a:prstGeom prst="rect">
              <a:avLst/>
            </a:prstGeom>
          </p:spPr>
        </p:pic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96BECE17-8DBF-891A-79FD-06C40AB17C2B}"/>
                </a:ext>
              </a:extLst>
            </p:cNvPr>
            <p:cNvSpPr txBox="1"/>
            <p:nvPr/>
          </p:nvSpPr>
          <p:spPr>
            <a:xfrm>
              <a:off x="4999263" y="6543710"/>
              <a:ext cx="8289472" cy="5632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81075">
                <a:lnSpc>
                  <a:spcPct val="114000"/>
                </a:lnSpc>
                <a:spcAft>
                  <a:spcPts val="1800"/>
                </a:spcAft>
              </a:pP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Quantidades</a:t>
              </a:r>
              <a:r>
                <a:rPr lang="en-US" sz="36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consolidadas</a:t>
              </a:r>
              <a:r>
                <a:rPr lang="en-US" sz="3600" dirty="0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Brasil</a:t>
              </a:r>
              <a:endPara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3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813F-D563-988B-FF97-2EDDB0EB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5D48413-89D3-6CA4-2891-32C5C57E7027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D599369-45C6-8DB8-7BEA-2EBB14D0915B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C3085A9-4B71-FEC8-27A9-4FD32F885117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0D74ECE-78FA-318F-A495-5782B30E3171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EA92C8F-EA29-3885-4933-8DD2FC38D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78B1BE1-29E9-6578-8D72-5AAF6B8318A7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E093379-9014-6C3A-AD74-89DC494BA06C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3ª ponte sobre o Rio Acre // Construtora Cidade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Outec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9" name="Imagem 8" descr="Rio com ponte ao fundo&#10;&#10;O conteúdo gerado por IA pode estar incorreto.">
            <a:extLst>
              <a:ext uri="{FF2B5EF4-FFF2-40B4-BE49-F238E27FC236}">
                <a16:creationId xmlns:a16="http://schemas.microsoft.com/office/drawing/2014/main" id="{0D5C61CD-9A7F-B01A-27D2-949A0A659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3380604"/>
            <a:ext cx="9296400" cy="61762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519FAF-B241-965E-B97B-F80F198D2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3380604"/>
            <a:ext cx="6781800" cy="1381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922F-5B16-0CAF-AAB0-3CFADDC4B033}"/>
              </a:ext>
            </a:extLst>
          </p:cNvPr>
          <p:cNvSpPr txBox="1"/>
          <p:nvPr/>
        </p:nvSpPr>
        <p:spPr>
          <a:xfrm>
            <a:off x="10668000" y="5040908"/>
            <a:ext cx="7162800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Construtora</a:t>
            </a: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Cidade</a:t>
            </a:r>
            <a:endParaRPr lang="en-US" sz="15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2867578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46E2-F51F-1001-54B2-2AE078BD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11F0789-D015-6C0A-DCB9-5E7C52C1910C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05AB44-14A7-0D86-3900-6505C4D3C609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4C70C0C-97E6-A1AE-DBFC-D3728F26F458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EFBE04B-5496-82D7-AEC5-6F00C0004FC5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F41C29A-4973-C13B-3CA1-D93ABD9AD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BDB6DBB6-CE92-F811-86A2-9F3CE9A4322B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B519065-6E91-3C90-18BE-B85196737053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Brasil-Peru // Construtora Cidade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Outec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9" name="Imagem 8" descr="Ponte sobre a grama&#10;&#10;O conteúdo gerado por IA pode estar incorreto.">
            <a:extLst>
              <a:ext uri="{FF2B5EF4-FFF2-40B4-BE49-F238E27FC236}">
                <a16:creationId xmlns:a16="http://schemas.microsoft.com/office/drawing/2014/main" id="{7EE2D570-EB55-850D-2E18-FE067D3E0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3581850"/>
            <a:ext cx="7757394" cy="5872544"/>
          </a:xfrm>
          <a:prstGeom prst="rect">
            <a:avLst/>
          </a:prstGeom>
        </p:spPr>
      </p:pic>
      <p:pic>
        <p:nvPicPr>
          <p:cNvPr id="15" name="Imagem 14" descr="Fogos de artifício à noite&#10;&#10;O conteúdo gerado por IA pode estar incorreto.">
            <a:extLst>
              <a:ext uri="{FF2B5EF4-FFF2-40B4-BE49-F238E27FC236}">
                <a16:creationId xmlns:a16="http://schemas.microsoft.com/office/drawing/2014/main" id="{09B20CE5-ECE5-AD30-611B-A091BEAC2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590176"/>
            <a:ext cx="7953374" cy="5864218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3ED38A9-B5C3-CA47-8E57-10AE65D27FFF}"/>
              </a:ext>
            </a:extLst>
          </p:cNvPr>
          <p:cNvGrpSpPr/>
          <p:nvPr/>
        </p:nvGrpSpPr>
        <p:grpSpPr>
          <a:xfrm>
            <a:off x="9136865" y="3771900"/>
            <a:ext cx="7476173" cy="1733884"/>
            <a:chOff x="10668000" y="1106534"/>
            <a:chExt cx="7476173" cy="1733884"/>
          </a:xfrm>
          <a:solidFill>
            <a:schemeClr val="bg1"/>
          </a:solidFill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04EAB62-CF0E-2C56-FB66-C63A29CB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8000" y="1106534"/>
              <a:ext cx="7476173" cy="1378585"/>
            </a:xfrm>
            <a:prstGeom prst="rect">
              <a:avLst/>
            </a:prstGeom>
            <a:grp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D10459-796D-6ADF-4356-34B593D268AD}"/>
                </a:ext>
              </a:extLst>
            </p:cNvPr>
            <p:cNvSpPr txBox="1"/>
            <p:nvPr/>
          </p:nvSpPr>
          <p:spPr>
            <a:xfrm>
              <a:off x="10668000" y="2635234"/>
              <a:ext cx="2874053" cy="2051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575"/>
                </a:lnSpc>
              </a:pPr>
              <a:r>
                <a:rPr lang="en-US" sz="1500" dirty="0">
                  <a:solidFill>
                    <a:schemeClr val="bg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Fonte: </a:t>
              </a:r>
              <a:r>
                <a:rPr lang="en-US" sz="1500" dirty="0" err="1">
                  <a:solidFill>
                    <a:schemeClr val="bg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Construtora</a:t>
              </a:r>
              <a:r>
                <a:rPr lang="en-US" sz="1500" dirty="0">
                  <a:solidFill>
                    <a:schemeClr val="bg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 </a:t>
              </a:r>
              <a:r>
                <a:rPr lang="en-US" sz="1500" dirty="0" err="1">
                  <a:solidFill>
                    <a:schemeClr val="bg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Cidade</a:t>
              </a:r>
              <a:endParaRPr lang="en-US" sz="1500" dirty="0">
                <a:solidFill>
                  <a:schemeClr val="bg1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CC97D-B37B-FA6D-B1A3-1DC59FD6E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A64080-BDD5-F190-2F60-F1F33413B2E4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6BA171F-BDAC-100B-BB4F-353EB3034EC2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EC383AD-DA56-1E77-D6B2-4E9FC8749E65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6B20FBA-ADB9-8DF7-1F9B-969F271C2B75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1677C44-99E2-A746-CEA6-531792E7B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E577165F-4A8F-5B4E-E049-BE469BEC3D5F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86A497-DC15-C429-E266-662EA2425ABB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sobre Rio Envira // Construtora Cidade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Outec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471683-8D36-57B1-936D-D2736A18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3449265"/>
            <a:ext cx="8763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C07EFA-C9BD-C3EB-470A-E563CE24D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1412" y="3449265"/>
            <a:ext cx="7476173" cy="137858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E8F4AE83-0A7B-594D-3AE3-73DF819418B9}"/>
              </a:ext>
            </a:extLst>
          </p:cNvPr>
          <p:cNvSpPr txBox="1"/>
          <p:nvPr/>
        </p:nvSpPr>
        <p:spPr>
          <a:xfrm>
            <a:off x="10101412" y="5143500"/>
            <a:ext cx="7162800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Construtora</a:t>
            </a: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Cidade</a:t>
            </a:r>
            <a:endParaRPr lang="en-US" sz="15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2218222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85BB0-D81E-1EF8-22CE-F0F14E0A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5FCB8A-61DB-15E9-FF8D-02A1B2A200D6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3FB04DB-3F74-BECD-77B5-EB871867840C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840DA46-5BD5-D475-4935-9B9DEB9A2592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5E3AD1E-E6FE-93CF-7311-9726EE996626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9159D92-0114-04AE-1B84-7E4D28F9B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885A06C-5CE9-D4CB-53E8-92CC84BC53E7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427BAAA-9152-5C01-8560-82B723BAC3E7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Viaduto UNISINOS // Construtora Cidade // Projetista Carlos Fuganti</a:t>
            </a:r>
          </a:p>
        </p:txBody>
      </p:sp>
      <p:pic>
        <p:nvPicPr>
          <p:cNvPr id="11266" name="Picture 2" descr="Viaduto da Unisinos na BR-116/RS será liberado ao tráfego nesta terça-feira">
            <a:extLst>
              <a:ext uri="{FF2B5EF4-FFF2-40B4-BE49-F238E27FC236}">
                <a16:creationId xmlns:a16="http://schemas.microsoft.com/office/drawing/2014/main" id="{BF3821A3-2D8F-4DB7-20F0-22D286FA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51" y="3563805"/>
            <a:ext cx="90678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28E196-E071-2216-81FC-10EE97D08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1" y="3576505"/>
            <a:ext cx="7315200" cy="137858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F4A11AA4-ED5B-F873-CC91-25F9EB793FD3}"/>
              </a:ext>
            </a:extLst>
          </p:cNvPr>
          <p:cNvSpPr txBox="1"/>
          <p:nvPr/>
        </p:nvSpPr>
        <p:spPr>
          <a:xfrm>
            <a:off x="10363200" y="5241693"/>
            <a:ext cx="7162800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Construtora</a:t>
            </a: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Cidade</a:t>
            </a:r>
            <a:endParaRPr lang="en-US" sz="15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3125156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B377-C324-A3E3-B8FD-451FA561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F95635-433A-B3F3-DEF5-DA5F7A3F9100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8A20BE-98F6-2137-3341-E0E8D39E112E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D61E386-B49A-BE71-5E26-F65146510726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BE4602E-599E-15A4-2108-BC3D3B744482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90797B8-1827-14F5-BB4B-C2520B281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942EE85-1606-0AA9-CBF2-D972C961D106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141B687-A9A0-1F6E-03B8-FD7D7DBF255E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sobre Rio Tarauacá // JM Terraplanagem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Outec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9" name="Imagem 8" descr="Ponte de metal sobre gramado e árvores ao fundo&#10;&#10;O conteúdo gerado por IA pode estar incorreto.">
            <a:extLst>
              <a:ext uri="{FF2B5EF4-FFF2-40B4-BE49-F238E27FC236}">
                <a16:creationId xmlns:a16="http://schemas.microsoft.com/office/drawing/2014/main" id="{F99B9C9B-175D-D2EE-C6FA-3802ABF3A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527974"/>
            <a:ext cx="9559608" cy="610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33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4F09A-ACD7-398A-9E31-5EDA203D0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05527D-2D63-CF9E-1CDB-CEFDE47DB056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138E774-61A3-E318-5699-2363ED98613E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172922-73A5-18C6-0D25-6696D63009C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1CD9809-55D5-4326-8823-62B89908D13C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E162877-F43D-7410-D8ED-955978D02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57E153B-0B5E-EA80-3E1F-06D948E8689D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FC2B446-1489-4B91-DB83-00F9834E3B56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Viaduto Bento Gonçalves // Construtora Cidade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Deltacon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BEBF1A9-DB5E-7537-1F9E-102C254F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13" y="3449265"/>
            <a:ext cx="10870973" cy="60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6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bibliográfico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781300"/>
            <a:ext cx="13982700" cy="1455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0950" indent="-1250950" algn="just" defTabSz="981075">
              <a:lnSpc>
                <a:spcPts val="3920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1987:	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Artigo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“</a:t>
            </a:r>
            <a:r>
              <a:rPr lang="en-US" sz="3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recent evolution of prestressed concrete bridges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”,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escrito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pelo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Eng. Jacques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Mathivat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contém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termo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“</a:t>
            </a:r>
            <a:r>
              <a:rPr lang="en-US" sz="3200" i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extrados prestressed cables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”.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2717" y="9955288"/>
            <a:ext cx="11662149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Walther, R. Cable-stayed bridges. Thomas Telford, 1999.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9EA6F8-92ED-C6BD-D445-2C81BFAC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/>
          <a:stretch/>
        </p:blipFill>
        <p:spPr>
          <a:xfrm>
            <a:off x="1028700" y="4621871"/>
            <a:ext cx="7810500" cy="38779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AF33B9D-945C-A32F-F93C-256E1F962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2FC8C3F0-7407-1AB0-8A39-BA0965665B7C}"/>
              </a:ext>
            </a:extLst>
          </p:cNvPr>
          <p:cNvSpPr txBox="1"/>
          <p:nvPr/>
        </p:nvSpPr>
        <p:spPr>
          <a:xfrm>
            <a:off x="10210800" y="4621871"/>
            <a:ext cx="4876800" cy="94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1075" indent="-981075" algn="ctr" defTabSz="981075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Ideia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central:</a:t>
            </a:r>
          </a:p>
          <a:p>
            <a:pPr algn="ctr" defTabSz="981075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Protensão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externa à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seção</a:t>
            </a:r>
            <a:endParaRPr lang="en-US" sz="28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56209AB-50A2-6575-2474-5E69768EFAB6}"/>
              </a:ext>
            </a:extLst>
          </p:cNvPr>
          <p:cNvSpPr txBox="1"/>
          <p:nvPr/>
        </p:nvSpPr>
        <p:spPr>
          <a:xfrm>
            <a:off x="10210800" y="7054771"/>
            <a:ext cx="5257800" cy="144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81075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Aumento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excentricidade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Possibilidade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substituição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cabos</a:t>
            </a:r>
            <a:endParaRPr lang="en-US" sz="28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8C0AC928-4B0C-37CB-806D-7C0129C93F0C}"/>
              </a:ext>
            </a:extLst>
          </p:cNvPr>
          <p:cNvSpPr/>
          <p:nvPr/>
        </p:nvSpPr>
        <p:spPr>
          <a:xfrm>
            <a:off x="12344400" y="5747690"/>
            <a:ext cx="914400" cy="1143000"/>
          </a:xfrm>
          <a:prstGeom prst="downArrow">
            <a:avLst>
              <a:gd name="adj1" fmla="val 50000"/>
              <a:gd name="adj2" fmla="val 6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1E707DF1-F894-AE6C-A9DC-4B9C2905A310}"/>
              </a:ext>
            </a:extLst>
          </p:cNvPr>
          <p:cNvSpPr txBox="1"/>
          <p:nvPr/>
        </p:nvSpPr>
        <p:spPr>
          <a:xfrm>
            <a:off x="1028700" y="8501992"/>
            <a:ext cx="7810500" cy="43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1075" indent="-981075" algn="ctr" defTabSz="981075">
              <a:lnSpc>
                <a:spcPts val="3920"/>
              </a:lnSpc>
            </a:pP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Proposta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ponte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Arrêt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Darré</a:t>
            </a:r>
            <a:r>
              <a:rPr lang="en-US" sz="24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 França / </a:t>
            </a:r>
            <a:r>
              <a:rPr lang="en-US" sz="24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Mathivat</a:t>
            </a:r>
            <a:endParaRPr lang="en-US" sz="24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A7489-C63C-5E6F-B4DF-319FB90D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502141-C135-2610-39CB-69683972FBBB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EB599A0-4801-855B-38A1-3D1EE895CAB9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8E27491-9C33-996C-5A15-B9A594485A3D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D8C5433-0636-433D-3E8A-99204B142F1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85BA2FE-947A-2D54-57FA-D5ACFEFD7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5121CD9-8C0F-F91F-8FE5-E874073265BF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C79EB49-A15F-E426-7981-E15C532F0317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sobre Rio Parnaíba // Construtora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Arteleste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58ED20B-1073-5CAF-6660-B0B425A2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3" y="3353983"/>
            <a:ext cx="8250035" cy="61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A14ACCB-929C-3B3C-EB85-D2391F31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90" y="3353164"/>
            <a:ext cx="8250035" cy="61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onte Rio Paranaíba">
            <a:extLst>
              <a:ext uri="{FF2B5EF4-FFF2-40B4-BE49-F238E27FC236}">
                <a16:creationId xmlns:a16="http://schemas.microsoft.com/office/drawing/2014/main" id="{6116587B-A18F-4ADB-C3C7-E2763CF7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3" y="3353164"/>
            <a:ext cx="8250035" cy="62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0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8F01-1255-5CFE-A489-3409EA94D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3942E0-EF8E-BCE5-970D-82ABFAE9C509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253C87-6502-9CF9-D876-BB014E66D21B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7F42703-7299-9E30-4AD5-17C94330754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5DB8002-B98F-C4A5-9AF6-950F3B288630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D225741-9945-F70E-FA6B-DEC11E4A6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89764EE3-FB9A-A70A-C119-93AD368197A4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B4F5FE1-F0D7-201A-9412-5BA6D901D589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sobre o Rio Piauí // Construtora Heleno Fonseca // Projetista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Enescil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2AEC370-A902-8CA6-77B7-7B13ED644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8971740" cy="472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C52904A-A946-596E-427A-B726FD41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88" y="3924299"/>
            <a:ext cx="7414063" cy="47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56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4A998-1922-0B4C-A435-80F9DF7B7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E3AB509-98E7-9419-E0D4-00058962AF08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1E5B72-CE4B-7152-A692-FFE6FEBD5193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F0ADBE0-1410-4A80-9D38-3F9B0EB84B7E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996EBCB-44D4-9F24-9CCF-77F58FF8E6D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E767F6F-45D4-B3F7-3C5A-A769096B3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36AF8CA4-1421-0C9C-E30F-EA8031FC845A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3ADEB6F-FF8F-C589-5AE4-154D06EE26EB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dos Imigrantes Nordestinos // Construtora CMT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5C3C30E-262F-9E8E-FFBD-FAC7DF4EEDA8}"/>
              </a:ext>
            </a:extLst>
          </p:cNvPr>
          <p:cNvGrpSpPr/>
          <p:nvPr/>
        </p:nvGrpSpPr>
        <p:grpSpPr>
          <a:xfrm>
            <a:off x="685800" y="3592586"/>
            <a:ext cx="16916400" cy="5360515"/>
            <a:chOff x="533400" y="3704778"/>
            <a:chExt cx="17685459" cy="5503837"/>
          </a:xfrm>
        </p:grpSpPr>
        <p:pic>
          <p:nvPicPr>
            <p:cNvPr id="14338" name="Picture 2" descr="Inauguração da ponte que liga os municípios de Lajeado e Miracema está prevista para o próximo dia 20 de outubro, data pré-agendada pelo Ministério da Integração Nacional">
              <a:extLst>
                <a:ext uri="{FF2B5EF4-FFF2-40B4-BE49-F238E27FC236}">
                  <a16:creationId xmlns:a16="http://schemas.microsoft.com/office/drawing/2014/main" id="{32CA70A1-9121-EAE3-DBFC-C301BB6C9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704779"/>
              <a:ext cx="8784567" cy="5503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A Ponte dos Imigrantes Nordestinos Padre Cícero José de Souza, que liga Miracema e Lajeado será inaugurada nesta sexta-feira, 21, às 14h">
              <a:extLst>
                <a:ext uri="{FF2B5EF4-FFF2-40B4-BE49-F238E27FC236}">
                  <a16:creationId xmlns:a16="http://schemas.microsoft.com/office/drawing/2014/main" id="{5917FAEC-A4F1-6CC5-8A17-0BE806350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7967" y="3704778"/>
              <a:ext cx="8900892" cy="5503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6024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42C4-BF1C-515D-5A8E-1CBE3791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B24B67-CC7F-A7EB-30E4-40CEFB1009FD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4D671B4-9115-32C2-13F3-19F74BD7950B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EE54BE3-5BDA-D2C5-76D4-73936C8AECFA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1B6CEB8-4E7F-2F60-249A-722107387DEE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1ED61D1-C2DA-28F7-0A84-77020325B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5C15757C-0C3B-52FC-59AC-3F09F4F189EF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Realizações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brasileiras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528445B-17ED-4510-3080-6966761FA3D8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sobre o Rio Araguaia // Construtora Sanches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Tripoloni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15362" name="Picture 2" descr="Obras do Anel Viário de Barra do Garças continuam a todo vapor">
            <a:extLst>
              <a:ext uri="{FF2B5EF4-FFF2-40B4-BE49-F238E27FC236}">
                <a16:creationId xmlns:a16="http://schemas.microsoft.com/office/drawing/2014/main" id="{D94FAA7B-079B-0472-1B8C-465137BB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436565"/>
            <a:ext cx="11201400" cy="61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02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35E4-67CA-A92A-CD09-FF0C2AEF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20299E7-98CC-4195-0C49-BD0A96153D59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B58378-4029-7B8A-DA7D-571913532492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9ED4341-6BB6-469F-B112-E755EE067427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555C1DC-FAF5-EEBF-B494-83A92BA890D5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7AB1126-6504-E8C8-A7AC-82098A12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E873191-79EA-4D2B-5ED4-24C0BC8F7D10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Obras a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realizar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D110A17-5167-17BD-AF0F-08435A4F99DE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</a:t>
            </a:r>
            <a:r>
              <a:rPr lang="pt-BR" sz="3200" dirty="0" err="1">
                <a:solidFill>
                  <a:srgbClr val="000000"/>
                </a:solidFill>
                <a:latin typeface="Montserrat Classic"/>
              </a:rPr>
              <a:t>Brasil-Uruguai</a:t>
            </a:r>
            <a:endParaRPr lang="pt-BR" sz="32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906C291-1C2D-3F32-33CA-2DC4415092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69"/>
          <a:stretch/>
        </p:blipFill>
        <p:spPr>
          <a:xfrm>
            <a:off x="3733800" y="3527974"/>
            <a:ext cx="10820400" cy="60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5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9F458-5D3E-CC90-481A-EEEFF721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1B67783-0EE3-CDC1-ABCB-894E84341DEF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64D8CFE-9E6F-A604-1A8E-5AD73E2A5042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EC851D-F0AC-F3DB-DBC3-AFDBF3FFE9C9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3953579-2739-E4D0-BD6F-6FC32D4CB5E6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0448782-FEC2-33BD-5D73-384CF6F96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8C217A8-B4F4-4E8A-7274-AA99F569108E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Obras a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realizar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D4085FCB-8FDF-354B-7509-80D7B928C9B5}"/>
              </a:ext>
            </a:extLst>
          </p:cNvPr>
          <p:cNvSpPr txBox="1"/>
          <p:nvPr/>
        </p:nvSpPr>
        <p:spPr>
          <a:xfrm>
            <a:off x="1028699" y="2781300"/>
            <a:ext cx="16421101" cy="5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dirty="0">
                <a:solidFill>
                  <a:srgbClr val="000000"/>
                </a:solidFill>
                <a:latin typeface="Montserrat Classic"/>
              </a:rPr>
              <a:t>Ponte Brasil-Bolívia</a:t>
            </a:r>
          </a:p>
        </p:txBody>
      </p:sp>
      <p:pic>
        <p:nvPicPr>
          <p:cNvPr id="16386" name="Picture 2" descr="Ponte Binacional sobre o Rio Mamoré - DNIT avança após aprovação ...">
            <a:extLst>
              <a:ext uri="{FF2B5EF4-FFF2-40B4-BE49-F238E27FC236}">
                <a16:creationId xmlns:a16="http://schemas.microsoft.com/office/drawing/2014/main" id="{FB3B4918-7874-68E4-906B-2FE7A17E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662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56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E46F1-2B4D-39D1-B763-6D16EA80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DAD26B-5C74-19DA-A268-C47B5CF3EBEE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6A56FC-C38C-A936-68B3-7BB30FB3BFB7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C48B3FF-3698-02C8-7263-2A6E81D117DE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7815F39-2556-16B5-CB5C-B513392BF86E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370A61F-2016-ABC0-3C1E-867D05458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8BBF81D-D614-C991-A58F-8E51A34C3568}"/>
              </a:ext>
            </a:extLst>
          </p:cNvPr>
          <p:cNvSpPr txBox="1"/>
          <p:nvPr/>
        </p:nvSpPr>
        <p:spPr>
          <a:xfrm>
            <a:off x="1028700" y="872169"/>
            <a:ext cx="109347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4"/>
              </a:lnSpc>
            </a:pP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Conclusões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9075FD4-B67F-CD71-4D26-0978DF57656D}"/>
              </a:ext>
            </a:extLst>
          </p:cNvPr>
          <p:cNvSpPr txBox="1"/>
          <p:nvPr/>
        </p:nvSpPr>
        <p:spPr>
          <a:xfrm>
            <a:off x="1028699" y="2781300"/>
            <a:ext cx="15838471" cy="6222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partido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estrutural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Extradorso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mostra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-se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competitivo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economicamente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quando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comparado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com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outras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tipologias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estruturais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[BS’s e CSB]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dentro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um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espectro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vãos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[100-250 m];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Seu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projeto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já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realidade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dentro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do mercado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nacional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concepção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qualquer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OAE leva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consideração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variáveis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complexas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regionais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tais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topografia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acessos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disponibilidade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recursos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condições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climáticas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prazo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execução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obra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elegante 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menos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intrusiva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contexto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implantação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requer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nenhuma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tecnologia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exclusiva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construção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098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181715" y="-1870414"/>
            <a:ext cx="15080946" cy="10271459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2153161" y="3729384"/>
                  </a:moveTo>
                  <a:lnTo>
                    <a:pt x="5475623" y="3729384"/>
                  </a:lnTo>
                  <a:lnTo>
                    <a:pt x="3322462" y="0"/>
                  </a:lnTo>
                  <a:lnTo>
                    <a:pt x="0" y="0"/>
                  </a:lnTo>
                  <a:lnTo>
                    <a:pt x="2153161" y="3729384"/>
                  </a:lnTo>
                  <a:close/>
                </a:path>
              </a:pathLst>
            </a:custGeom>
            <a:blipFill>
              <a:blip r:embed="rId2"/>
              <a:stretch>
                <a:fillRect r="-216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90350" y="1680216"/>
            <a:ext cx="15080946" cy="10271459"/>
            <a:chOff x="0" y="0"/>
            <a:chExt cx="5475623" cy="3729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2153161" y="3729384"/>
                  </a:moveTo>
                  <a:lnTo>
                    <a:pt x="5475623" y="3729384"/>
                  </a:lnTo>
                  <a:lnTo>
                    <a:pt x="3322462" y="0"/>
                  </a:lnTo>
                  <a:lnTo>
                    <a:pt x="0" y="0"/>
                  </a:lnTo>
                  <a:lnTo>
                    <a:pt x="2153161" y="3729384"/>
                  </a:lnTo>
                  <a:close/>
                </a:path>
              </a:pathLst>
            </a:custGeom>
            <a:blipFill>
              <a:blip r:embed="rId3"/>
              <a:stretch>
                <a:fillRect t="-4725" b="-539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4447117" y="-90005"/>
            <a:ext cx="7681766" cy="3540443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401703" y="6370171"/>
            <a:ext cx="12113278" cy="5260917"/>
            <a:chOff x="0" y="0"/>
            <a:chExt cx="406400" cy="1765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6400" cy="176504"/>
            </a:xfrm>
            <a:custGeom>
              <a:avLst/>
              <a:gdLst/>
              <a:ahLst/>
              <a:cxnLst/>
              <a:rect l="l" t="t" r="r" b="b"/>
              <a:pathLst>
                <a:path w="406400" h="176504">
                  <a:moveTo>
                    <a:pt x="203200" y="0"/>
                  </a:moveTo>
                  <a:lnTo>
                    <a:pt x="203200" y="0"/>
                  </a:lnTo>
                  <a:lnTo>
                    <a:pt x="406400" y="176504"/>
                  </a:lnTo>
                  <a:lnTo>
                    <a:pt x="0" y="1765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-38100"/>
              <a:ext cx="152400" cy="214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731840" y="2804056"/>
            <a:ext cx="8249910" cy="1711191"/>
          </a:xfrm>
          <a:custGeom>
            <a:avLst/>
            <a:gdLst/>
            <a:ahLst/>
            <a:cxnLst/>
            <a:rect l="l" t="t" r="r" b="b"/>
            <a:pathLst>
              <a:path w="8249910" h="1711191">
                <a:moveTo>
                  <a:pt x="0" y="0"/>
                </a:moveTo>
                <a:lnTo>
                  <a:pt x="8249910" y="0"/>
                </a:lnTo>
                <a:lnTo>
                  <a:pt x="8249910" y="1711191"/>
                </a:lnTo>
                <a:lnTo>
                  <a:pt x="0" y="1711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B647DA16-9B03-A831-F108-B4E835CD48E3}"/>
              </a:ext>
            </a:extLst>
          </p:cNvPr>
          <p:cNvSpPr txBox="1"/>
          <p:nvPr/>
        </p:nvSpPr>
        <p:spPr>
          <a:xfrm>
            <a:off x="5676900" y="4984015"/>
            <a:ext cx="69342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4"/>
              </a:lnSpc>
            </a:pPr>
            <a:r>
              <a:rPr lang="en-US" sz="5499" dirty="0" err="1">
                <a:latin typeface="Montserrat Classic" panose="020B0604020202020204" charset="0"/>
                <a:ea typeface="Montserrat Classic Bold"/>
                <a:cs typeface="Montserrat Classic Bold"/>
                <a:sym typeface="Montserrat Classic Bold"/>
              </a:rPr>
              <a:t>Provemos</a:t>
            </a:r>
            <a:r>
              <a:rPr lang="en-US" sz="5499" dirty="0">
                <a:latin typeface="Montserrat Classic" panose="020B0604020202020204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99" dirty="0" err="1">
                <a:latin typeface="Montserrat Classic" panose="020B0604020202020204" charset="0"/>
                <a:ea typeface="Montserrat Classic Bold"/>
                <a:cs typeface="Montserrat Classic Bold"/>
                <a:sym typeface="Montserrat Classic Bold"/>
              </a:rPr>
              <a:t>soluções</a:t>
            </a:r>
            <a:endParaRPr lang="en-US" sz="5499" dirty="0">
              <a:latin typeface="Montserrat Classic" panose="020B0604020202020204" charset="0"/>
              <a:ea typeface="Montserrat Classic Bold"/>
              <a:cs typeface="Montserrat Classic Bold"/>
              <a:sym typeface="Montserrat Classic Bo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600016" y="-28575"/>
            <a:ext cx="20340536" cy="2577094"/>
            <a:chOff x="0" y="0"/>
            <a:chExt cx="1072327" cy="135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21142" y="9775976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874210"/>
            <a:ext cx="1215857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Protende ABS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0711" y="2898077"/>
            <a:ext cx="7529512" cy="4715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9"/>
              </a:lnSpc>
            </a:pPr>
            <a:endParaRPr dirty="0"/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sistemas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métodos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construtivos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sistemas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protensão;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bainhas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metálicas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aparelhos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apoio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luvas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emenda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CA 50;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juntas de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dilatação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706267" lvl="1" indent="-353133" algn="l">
              <a:lnSpc>
                <a:spcPts val="4579"/>
              </a:lnSpc>
              <a:buFont typeface="Arial"/>
              <a:buChar char="•"/>
            </a:pP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macaqueamento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71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estruturas</a:t>
            </a:r>
            <a:r>
              <a:rPr lang="en-US" sz="327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43753" y="3587053"/>
            <a:ext cx="8773537" cy="347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132" lvl="1" indent="-351566" algn="l">
              <a:lnSpc>
                <a:spcPts val="4559"/>
              </a:lnSpc>
              <a:buFont typeface="Arial"/>
              <a:buChar char="•"/>
            </a:pPr>
            <a:r>
              <a:rPr lang="en-US" sz="325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içamento e movimentação de grandes cargas através de strand jacks;</a:t>
            </a:r>
          </a:p>
          <a:p>
            <a:pPr marL="703132" lvl="1" indent="-351566" algn="l">
              <a:lnSpc>
                <a:spcPts val="4559"/>
              </a:lnSpc>
              <a:buFont typeface="Arial"/>
              <a:buChar char="•"/>
            </a:pPr>
            <a:r>
              <a:rPr lang="en-US" sz="325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balanço sucessivo;</a:t>
            </a:r>
          </a:p>
          <a:p>
            <a:pPr marL="703132" lvl="1" indent="-351566" algn="l">
              <a:lnSpc>
                <a:spcPts val="4559"/>
              </a:lnSpc>
              <a:buFont typeface="Arial"/>
              <a:buChar char="•"/>
            </a:pPr>
            <a:r>
              <a:rPr lang="en-US" sz="325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barras de protensão;</a:t>
            </a:r>
          </a:p>
          <a:p>
            <a:pPr marL="703132" lvl="1" indent="-351566" algn="l">
              <a:lnSpc>
                <a:spcPts val="4559"/>
              </a:lnSpc>
              <a:buFont typeface="Arial"/>
              <a:buChar char="•"/>
            </a:pPr>
            <a:r>
              <a:rPr lang="en-US" sz="325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fabricação e instalação de estais;</a:t>
            </a:r>
          </a:p>
          <a:p>
            <a:pPr marL="703132" lvl="1" indent="-351566" algn="l">
              <a:lnSpc>
                <a:spcPts val="4559"/>
              </a:lnSpc>
              <a:buFont typeface="Arial"/>
              <a:buChar char="•"/>
            </a:pPr>
            <a:r>
              <a:rPr lang="en-US" sz="3256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monitoramento de estruturas.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600016" y="-47625"/>
            <a:ext cx="20340536" cy="2577094"/>
            <a:chOff x="0" y="0"/>
            <a:chExt cx="1072327" cy="135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8728" y="2824324"/>
            <a:ext cx="16210544" cy="7264314"/>
            <a:chOff x="0" y="0"/>
            <a:chExt cx="21614058" cy="9685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08538" cy="9685752"/>
            </a:xfrm>
            <a:custGeom>
              <a:avLst/>
              <a:gdLst/>
              <a:ahLst/>
              <a:cxnLst/>
              <a:rect l="l" t="t" r="r" b="b"/>
              <a:pathLst>
                <a:path w="14908538" h="9685752">
                  <a:moveTo>
                    <a:pt x="0" y="0"/>
                  </a:moveTo>
                  <a:lnTo>
                    <a:pt x="14908538" y="0"/>
                  </a:lnTo>
                  <a:lnTo>
                    <a:pt x="14908538" y="9685752"/>
                  </a:lnTo>
                  <a:lnTo>
                    <a:pt x="0" y="9685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4619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908538" y="0"/>
              <a:ext cx="6705521" cy="9685752"/>
            </a:xfrm>
            <a:custGeom>
              <a:avLst/>
              <a:gdLst/>
              <a:ahLst/>
              <a:cxnLst/>
              <a:rect l="l" t="t" r="r" b="b"/>
              <a:pathLst>
                <a:path w="6705521" h="9685752">
                  <a:moveTo>
                    <a:pt x="0" y="0"/>
                  </a:moveTo>
                  <a:lnTo>
                    <a:pt x="6705520" y="0"/>
                  </a:lnTo>
                  <a:lnTo>
                    <a:pt x="6705520" y="9685752"/>
                  </a:lnTo>
                  <a:lnTo>
                    <a:pt x="0" y="9685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74210"/>
            <a:ext cx="1215857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Protende ABS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97FB5-E81E-C682-554F-237EC4F7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DDF1BA5-D833-F442-EBB6-18B98F0D0640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397AA9-E4A9-B562-4A73-6A04EB525A23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6C4F150-8CFD-D9E9-FD40-6A391703E881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E7C0331-1826-F454-B63A-08E2425402A7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F24C1EB-DC74-BB91-F460-3306066AD9E8}"/>
              </a:ext>
            </a:extLst>
          </p:cNvPr>
          <p:cNvSpPr txBox="1"/>
          <p:nvPr/>
        </p:nvSpPr>
        <p:spPr>
          <a:xfrm>
            <a:off x="1028700" y="2781300"/>
            <a:ext cx="16230600" cy="45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1075" indent="-981075" algn="just" defTabSz="625475">
              <a:lnSpc>
                <a:spcPts val="3920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1994:	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Conclusão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primeira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Ponte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Extradorso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-&gt;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Odawara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Port Bridge -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Japão</a:t>
            </a:r>
            <a:endParaRPr lang="en-US" sz="32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CC94E45-6685-083E-FDE0-51C402109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9684670-B8C9-56D2-658D-3A2F70427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3716767"/>
            <a:ext cx="8580291" cy="569806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B56D892-E037-B58B-5600-F300A01FD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893" y="3744437"/>
            <a:ext cx="7687209" cy="2720883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0E0C3CFE-AE9F-45B8-75CC-4B42E9EEBE2F}"/>
              </a:ext>
            </a:extLst>
          </p:cNvPr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bibliográfico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4250084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600016" y="-47625"/>
            <a:ext cx="20340536" cy="2577094"/>
            <a:chOff x="0" y="0"/>
            <a:chExt cx="1072327" cy="135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507952" y="2729266"/>
            <a:ext cx="12579053" cy="7138613"/>
          </a:xfrm>
          <a:custGeom>
            <a:avLst/>
            <a:gdLst/>
            <a:ahLst/>
            <a:cxnLst/>
            <a:rect l="l" t="t" r="r" b="b"/>
            <a:pathLst>
              <a:path w="12579053" h="7138613">
                <a:moveTo>
                  <a:pt x="0" y="0"/>
                </a:moveTo>
                <a:lnTo>
                  <a:pt x="12579053" y="0"/>
                </a:lnTo>
                <a:lnTo>
                  <a:pt x="12579053" y="7138613"/>
                </a:lnTo>
                <a:lnTo>
                  <a:pt x="0" y="7138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874210"/>
            <a:ext cx="1215857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Protende ABS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56192" y="7176843"/>
            <a:ext cx="7775224" cy="3376857"/>
            <a:chOff x="0" y="0"/>
            <a:chExt cx="406400" cy="176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76504"/>
            </a:xfrm>
            <a:custGeom>
              <a:avLst/>
              <a:gdLst/>
              <a:ahLst/>
              <a:cxnLst/>
              <a:rect l="l" t="t" r="r" b="b"/>
              <a:pathLst>
                <a:path w="406400" h="176504">
                  <a:moveTo>
                    <a:pt x="203200" y="0"/>
                  </a:moveTo>
                  <a:lnTo>
                    <a:pt x="203200" y="0"/>
                  </a:lnTo>
                  <a:lnTo>
                    <a:pt x="406400" y="176504"/>
                  </a:lnTo>
                  <a:lnTo>
                    <a:pt x="0" y="17650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14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940392">
            <a:off x="13876171" y="-1719621"/>
            <a:ext cx="7775224" cy="4107427"/>
            <a:chOff x="0" y="0"/>
            <a:chExt cx="406400" cy="2146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214689"/>
            </a:xfrm>
            <a:custGeom>
              <a:avLst/>
              <a:gdLst/>
              <a:ahLst/>
              <a:cxnLst/>
              <a:rect l="l" t="t" r="r" b="b"/>
              <a:pathLst>
                <a:path w="406400" h="214689">
                  <a:moveTo>
                    <a:pt x="203200" y="0"/>
                  </a:moveTo>
                  <a:lnTo>
                    <a:pt x="203200" y="0"/>
                  </a:lnTo>
                  <a:lnTo>
                    <a:pt x="406400" y="214689"/>
                  </a:lnTo>
                  <a:lnTo>
                    <a:pt x="0" y="21468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152400" cy="252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37692" y="1533928"/>
            <a:ext cx="8812616" cy="948978"/>
            <a:chOff x="0" y="9525"/>
            <a:chExt cx="11750155" cy="1265304"/>
          </a:xfrm>
        </p:grpSpPr>
        <p:sp>
          <p:nvSpPr>
            <p:cNvPr id="9" name="Freeform 9"/>
            <p:cNvSpPr/>
            <p:nvPr/>
          </p:nvSpPr>
          <p:spPr>
            <a:xfrm>
              <a:off x="0" y="64846"/>
              <a:ext cx="5453711" cy="1131205"/>
            </a:xfrm>
            <a:custGeom>
              <a:avLst/>
              <a:gdLst/>
              <a:ahLst/>
              <a:cxnLst/>
              <a:rect l="l" t="t" r="r" b="b"/>
              <a:pathLst>
                <a:path w="5453711" h="1131205">
                  <a:moveTo>
                    <a:pt x="0" y="0"/>
                  </a:moveTo>
                  <a:lnTo>
                    <a:pt x="5453711" y="0"/>
                  </a:lnTo>
                  <a:lnTo>
                    <a:pt x="5453711" y="1131205"/>
                  </a:lnTo>
                  <a:lnTo>
                    <a:pt x="0" y="1131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932099" y="12635"/>
              <a:ext cx="2909028" cy="1245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9"/>
                </a:lnSpc>
              </a:pPr>
              <a:r>
                <a:rPr lang="en-US" sz="6208" b="1">
                  <a:solidFill>
                    <a:srgbClr val="231F20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CBPE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841127" y="9525"/>
              <a:ext cx="2909028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49"/>
                </a:lnSpc>
              </a:pPr>
              <a:r>
                <a:rPr lang="en-US" sz="6208" b="1" dirty="0">
                  <a:solidFill>
                    <a:srgbClr val="4C475B"/>
                  </a:solidFill>
                  <a:latin typeface="TT Hoves Bold"/>
                  <a:ea typeface="TT Hoves Bold"/>
                  <a:cs typeface="TT Hoves Bold"/>
                  <a:sym typeface="TT Hoves Bold"/>
                </a:rPr>
                <a:t>2025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635252" y="4320307"/>
            <a:ext cx="9017496" cy="225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73"/>
              </a:lnSpc>
              <a:spcBef>
                <a:spcPct val="0"/>
              </a:spcBef>
            </a:pPr>
            <a:r>
              <a:rPr lang="en-US" sz="1290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OBRIGADO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9031" y="8538854"/>
            <a:ext cx="8555980" cy="175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Av. Dr Alberto Jackson Byington, 1681 - Osasco - SP 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CEP 06276-000 -Tel: (11) 3606-5500 e (11) 3833-6111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E-mail: comercial@protendeabs.com.br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Site: www.protendeabs.com.br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15" name="Imagem 14" descr="Código QR">
            <a:extLst>
              <a:ext uri="{FF2B5EF4-FFF2-40B4-BE49-F238E27FC236}">
                <a16:creationId xmlns:a16="http://schemas.microsoft.com/office/drawing/2014/main" id="{4D4C0681-4DC2-6FDF-29F7-4355BFCBB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8538854"/>
            <a:ext cx="1371343" cy="137134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80EE36-1A1D-F6B7-F3E1-C9E80BCFAA55}"/>
              </a:ext>
            </a:extLst>
          </p:cNvPr>
          <p:cNvSpPr txBox="1"/>
          <p:nvPr/>
        </p:nvSpPr>
        <p:spPr>
          <a:xfrm>
            <a:off x="13316021" y="8580366"/>
            <a:ext cx="2914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Montserrat Classic"/>
                <a:sym typeface="Montserrat Classic"/>
              </a:rPr>
              <a:t>Escaneie</a:t>
            </a:r>
            <a:r>
              <a:rPr lang="en-US" dirty="0">
                <a:solidFill>
                  <a:srgbClr val="000000"/>
                </a:solidFill>
                <a:latin typeface="Montserrat Classic"/>
                <a:sym typeface="Montserrat Classic"/>
              </a:rPr>
              <a:t> o QR CODE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12695B8-BE99-9123-02AD-DBB0AD8DF3E1}"/>
              </a:ext>
            </a:extLst>
          </p:cNvPr>
          <p:cNvSpPr txBox="1"/>
          <p:nvPr/>
        </p:nvSpPr>
        <p:spPr>
          <a:xfrm>
            <a:off x="13316020" y="8905235"/>
            <a:ext cx="2499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Acesse</a:t>
            </a:r>
            <a:r>
              <a:rPr lang="en-US" sz="1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nossas</a:t>
            </a:r>
            <a:r>
              <a:rPr lang="en-US" sz="1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redes </a:t>
            </a:r>
            <a:r>
              <a:rPr lang="en-US" sz="1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sociais</a:t>
            </a:r>
            <a:r>
              <a:rPr lang="en-US" sz="1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B828B3A-45FD-F3F3-79CE-829D9B6F19CB}"/>
              </a:ext>
            </a:extLst>
          </p:cNvPr>
          <p:cNvSpPr txBox="1"/>
          <p:nvPr/>
        </p:nvSpPr>
        <p:spPr>
          <a:xfrm>
            <a:off x="13316021" y="9540865"/>
            <a:ext cx="2499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Montserrat Classic"/>
                <a:sym typeface="Montserrat Classic"/>
              </a:rPr>
              <a:t>Protende</a:t>
            </a:r>
            <a:r>
              <a:rPr lang="en-US" dirty="0">
                <a:solidFill>
                  <a:schemeClr val="tx2"/>
                </a:solidFill>
                <a:latin typeface="Montserrat Classic"/>
                <a:sym typeface="Montserrat Classic"/>
              </a:rPr>
              <a:t> ABS</a:t>
            </a:r>
            <a:endParaRPr lang="pt-B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8940-BF6C-544C-F0BA-7C587B15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DE3D47-BC17-8654-DEBF-78A0CFD8F4A8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98D698E-C1C7-DF69-658E-038FF4971DA6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E37B01-302E-D0DF-C08F-AD9AFBBE2FD5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0F89B34-6531-B9C7-9F34-4D5CFEE4FD26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DF6538A-555F-9DFE-EE47-7224E8D36CF2}"/>
              </a:ext>
            </a:extLst>
          </p:cNvPr>
          <p:cNvSpPr txBox="1"/>
          <p:nvPr/>
        </p:nvSpPr>
        <p:spPr>
          <a:xfrm>
            <a:off x="1028700" y="2781300"/>
            <a:ext cx="4457700" cy="45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81075" indent="-981075" algn="just" defTabSz="625475">
              <a:lnSpc>
                <a:spcPts val="3920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~200 pontes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depois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…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F1D893E-15B1-1815-547E-DB07D4AD1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6B6FAB-4C6F-72BB-70C9-9F2584E77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955" r="790" b="686"/>
          <a:stretch/>
        </p:blipFill>
        <p:spPr>
          <a:xfrm>
            <a:off x="1066799" y="3504005"/>
            <a:ext cx="10134601" cy="567809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722F3DEB-453E-6A6B-87E9-21090C7A1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2551"/>
          <a:stretch/>
        </p:blipFill>
        <p:spPr>
          <a:xfrm>
            <a:off x="11379122" y="3469114"/>
            <a:ext cx="5488048" cy="571298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F659EFA-7C2A-FFB7-8C61-87A2A785E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06330"/>
            <a:ext cx="9888341" cy="5562192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2DF10CCA-DFD0-E8F7-30C9-117B9D455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3"/>
          <a:stretch/>
        </p:blipFill>
        <p:spPr>
          <a:xfrm>
            <a:off x="8040118" y="2775332"/>
            <a:ext cx="5250137" cy="6175949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B66093DA-9C0E-66A8-3209-0D35ECE24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7" y="3425979"/>
            <a:ext cx="8343900" cy="5562600"/>
          </a:xfrm>
          <a:prstGeom prst="rect">
            <a:avLst/>
          </a:prstGeom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95720179-3E84-AD24-5F3A-8E0F8677F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35" y="294127"/>
            <a:ext cx="8076615" cy="538441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D7C97E25-19CC-AD62-9899-4F2ED40C1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2"/>
          <a:stretch/>
        </p:blipFill>
        <p:spPr>
          <a:xfrm>
            <a:off x="5591414" y="3578934"/>
            <a:ext cx="11275756" cy="6120840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E584FE88-1204-EE46-C662-220AF490A1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3" y="3441320"/>
            <a:ext cx="8553450" cy="6415088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1AA4E5FE-DB69-A83F-A81C-3603719ACA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80" y="2783753"/>
            <a:ext cx="6654450" cy="7148917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ED7F10ED-C08A-E4B8-03ED-E3AB4F93F2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6" y="3424800"/>
            <a:ext cx="8312734" cy="554182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3660BECC-9780-F56F-F288-943C56C08B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91" y="2840144"/>
            <a:ext cx="8948179" cy="6711134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B13BF5F3-0FC1-1DC7-BE3B-C2FA576F10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6" y="3988597"/>
            <a:ext cx="8711762" cy="5996596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7A39CB13-49D6-9310-A3DA-D196CAD181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3" y="2806856"/>
            <a:ext cx="9623127" cy="639136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5B6F4C6F-56DD-EF59-EC23-12B42779B9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1" y="3373746"/>
            <a:ext cx="8745232" cy="6558924"/>
          </a:xfrm>
          <a:prstGeom prst="rect">
            <a:avLst/>
          </a:prstGeom>
        </p:spPr>
      </p:pic>
      <p:sp>
        <p:nvSpPr>
          <p:cNvPr id="61" name="TextBox 7">
            <a:extLst>
              <a:ext uri="{FF2B5EF4-FFF2-40B4-BE49-F238E27FC236}">
                <a16:creationId xmlns:a16="http://schemas.microsoft.com/office/drawing/2014/main" id="{B5C136F6-8F5C-7D63-B14D-170A4DF3570B}"/>
              </a:ext>
            </a:extLst>
          </p:cNvPr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bibliográfico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41927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B7DF8-8081-C06E-D6DA-FDD0F9BA6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A53467-CC40-50D1-51D5-1504B06AA9A7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AEC9147-B563-6B41-8B91-D108FC41F9A9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10CE8A1-C78D-A356-19B9-10FC692233AE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AA91BA2-ABE3-79E2-99FB-CA8DB1DF59C9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9BF4BDE-D8F7-D7D3-2893-16AAEB40D1C9}"/>
              </a:ext>
            </a:extLst>
          </p:cNvPr>
          <p:cNvSpPr txBox="1"/>
          <p:nvPr/>
        </p:nvSpPr>
        <p:spPr>
          <a:xfrm>
            <a:off x="5886451" y="2781300"/>
            <a:ext cx="10496549" cy="6100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81075">
              <a:lnSpc>
                <a:spcPts val="3920"/>
              </a:lnSpc>
            </a:pP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SED17 // IABSE</a:t>
            </a:r>
          </a:p>
          <a:p>
            <a:pPr algn="just" defTabSz="981075">
              <a:lnSpc>
                <a:spcPts val="3920"/>
              </a:lnSpc>
            </a:pPr>
            <a:endParaRPr lang="en-US" sz="28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981075" indent="-981075"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2014:	Working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Comission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iniciou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elaboração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primeira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publicação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que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tratava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exclusivamente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Pontes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Extradorso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Reuniões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presenciais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Conferências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IABSE</a:t>
            </a:r>
          </a:p>
          <a:p>
            <a:pPr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2015: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Genebra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2016: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Estocolmo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2017: Vancouver;</a:t>
            </a:r>
          </a:p>
          <a:p>
            <a:pPr marL="981075" indent="-981075" algn="just" defTabSz="981075">
              <a:lnSpc>
                <a:spcPts val="3920"/>
              </a:lnSpc>
              <a:spcAft>
                <a:spcPts val="1800"/>
              </a:spcAft>
            </a:pP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2019: </a:t>
            </a:r>
            <a:r>
              <a:rPr lang="en-US" sz="28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Publicação</a:t>
            </a:r>
            <a:r>
              <a:rPr lang="en-US" sz="28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SED 17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0823A58-265C-38E8-C4E2-8E520FC92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15388AB-C31A-8731-15FA-17C3C22E8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2737892"/>
            <a:ext cx="4953000" cy="719934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84B3DDCB-5349-B812-8F5C-65ECFD964067}"/>
              </a:ext>
            </a:extLst>
          </p:cNvPr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bibliográfico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</p:spTree>
    <p:extLst>
      <p:ext uri="{BB962C8B-B14F-4D97-AF65-F5344CB8AC3E}">
        <p14:creationId xmlns:p14="http://schemas.microsoft.com/office/powerpoint/2010/main" val="318405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8E53D-DCAE-2155-7334-08F1F774D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10F7C5D6-2056-C0EE-1F6A-B0D60CC8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5" y="3349541"/>
            <a:ext cx="12986813" cy="608969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F003534-97C5-6819-547D-08CAD4D7A627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3776B38-DDBD-0054-6614-26557E907A40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75C1058-A706-312C-71E1-EF20A451F079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DEAA339-18C9-CE5E-67B7-2C3DEF26CE0C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91ECFFB-5FDC-4AD2-DA7E-172D5A76B340}"/>
              </a:ext>
            </a:extLst>
          </p:cNvPr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construtivo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E592B77-B17A-7B4F-5FF9-DA18CDB5347D}"/>
              </a:ext>
            </a:extLst>
          </p:cNvPr>
          <p:cNvSpPr txBox="1"/>
          <p:nvPr/>
        </p:nvSpPr>
        <p:spPr>
          <a:xfrm>
            <a:off x="1028700" y="2781300"/>
            <a:ext cx="13982700" cy="45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0950" indent="-1250950" algn="just" defTabSz="981075">
              <a:lnSpc>
                <a:spcPts val="3920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1926:	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Aqueduto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Tempul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Espanha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// Eduardo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Torroja</a:t>
            </a:r>
            <a:endParaRPr lang="en-US" sz="32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59D0A5F-36F3-0DF5-BE5D-AA56477E1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D76B1F4-2E65-8C11-1516-509E7128A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377869"/>
            <a:ext cx="7122475" cy="607505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13CDBA1-164F-F079-B640-EB2361A0C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3351555"/>
            <a:ext cx="8769350" cy="611505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6747378-9A81-0772-4E5E-F6771A411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" y="3389046"/>
            <a:ext cx="10139380" cy="565535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7CCB472-8193-B174-2BAB-45546D731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094960"/>
            <a:ext cx="7508909" cy="43392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63A5F9-9829-6193-9AF0-520E9981B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35" y="3351555"/>
            <a:ext cx="7528037" cy="5646028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B9BAE795-CF2A-B381-F04A-4AAD65CE5EC3}"/>
              </a:ext>
            </a:extLst>
          </p:cNvPr>
          <p:cNvSpPr txBox="1"/>
          <p:nvPr/>
        </p:nvSpPr>
        <p:spPr>
          <a:xfrm>
            <a:off x="242717" y="9955288"/>
            <a:ext cx="11662149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5"/>
              </a:lnSpc>
            </a:pPr>
            <a:r>
              <a:rPr lang="en-US" sz="15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Fonte: SED 17. IABSE, 2019.</a:t>
            </a:r>
          </a:p>
        </p:txBody>
      </p:sp>
    </p:spTree>
    <p:extLst>
      <p:ext uri="{BB962C8B-B14F-4D97-AF65-F5344CB8AC3E}">
        <p14:creationId xmlns:p14="http://schemas.microsoft.com/office/powerpoint/2010/main" val="26572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DA82-7067-5A82-6E17-3AF283EA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F6FB510-D7CF-CAB5-078D-F45B41DB9199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F16C8EF-511B-C8E1-9BEA-833E273F21BF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B1517E9-2C51-1178-62B9-8657EB22A4F4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212C4B8-4986-F137-6A3C-46879CA9796B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73AA415-DEED-2EB3-8710-15292B679E2D}"/>
              </a:ext>
            </a:extLst>
          </p:cNvPr>
          <p:cNvSpPr txBox="1"/>
          <p:nvPr/>
        </p:nvSpPr>
        <p:spPr>
          <a:xfrm>
            <a:off x="1028700" y="872169"/>
            <a:ext cx="10248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Histórico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construtivo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3238E2D-C50C-222C-4083-BB5E591BA073}"/>
              </a:ext>
            </a:extLst>
          </p:cNvPr>
          <p:cNvSpPr txBox="1"/>
          <p:nvPr/>
        </p:nvSpPr>
        <p:spPr>
          <a:xfrm>
            <a:off x="1028700" y="2781300"/>
            <a:ext cx="13982700" cy="454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0950" indent="-1250950" algn="just" defTabSz="981075">
              <a:lnSpc>
                <a:spcPts val="3920"/>
              </a:lnSpc>
            </a:pP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1980:	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Ganterbridge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Suíça</a:t>
            </a:r>
            <a:r>
              <a:rPr lang="en-US" sz="32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// Christian Menn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932DEA8-8ADD-499D-41AD-A7EB4C307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9640F2A-39C5-B1B9-8CA3-4C75F50BB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b="5709"/>
          <a:stretch/>
        </p:blipFill>
        <p:spPr>
          <a:xfrm>
            <a:off x="1028700" y="3574548"/>
            <a:ext cx="12839700" cy="602889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1D0B8A39-FC65-989D-B4B2-45B49DA9AC25}"/>
              </a:ext>
            </a:extLst>
          </p:cNvPr>
          <p:cNvSpPr txBox="1"/>
          <p:nvPr/>
        </p:nvSpPr>
        <p:spPr>
          <a:xfrm>
            <a:off x="14089566" y="3574548"/>
            <a:ext cx="4046034" cy="1455014"/>
          </a:xfrm>
          <a:prstGeom prst="rect">
            <a:avLst/>
          </a:prstGeom>
          <a:ln w="25400"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81075">
              <a:lnSpc>
                <a:spcPct val="114000"/>
              </a:lnSpc>
              <a:spcBef>
                <a:spcPts val="600"/>
              </a:spcBef>
              <a:spcAft>
                <a:spcPts val="3600"/>
              </a:spcAft>
              <a:defRPr sz="3200">
                <a:solidFill>
                  <a:srgbClr val="2776BC"/>
                </a:solidFill>
                <a:latin typeface="Montserrat Classic"/>
                <a:ea typeface="Montserrat Classic"/>
                <a:cs typeface="Montserrat Classic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dirty="0">
                <a:sym typeface="Montserrat Classic"/>
              </a:rPr>
              <a:t>NÃO SE TRATA DE UMA EDB VERDADEIRA!</a:t>
            </a:r>
          </a:p>
        </p:txBody>
      </p:sp>
    </p:spTree>
    <p:extLst>
      <p:ext uri="{BB962C8B-B14F-4D97-AF65-F5344CB8AC3E}">
        <p14:creationId xmlns:p14="http://schemas.microsoft.com/office/powerpoint/2010/main" val="219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8173-0034-B18E-E210-E882A25A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37616E-AFAF-20FA-4400-BEC80E305D6E}"/>
              </a:ext>
            </a:extLst>
          </p:cNvPr>
          <p:cNvGrpSpPr/>
          <p:nvPr/>
        </p:nvGrpSpPr>
        <p:grpSpPr>
          <a:xfrm rot="-10800000">
            <a:off x="-4600016" y="-38100"/>
            <a:ext cx="20340536" cy="2577094"/>
            <a:chOff x="0" y="0"/>
            <a:chExt cx="1072327" cy="13586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869A58-4C66-19FB-B7A4-FBA64CA38F28}"/>
                </a:ext>
              </a:extLst>
            </p:cNvPr>
            <p:cNvSpPr/>
            <p:nvPr/>
          </p:nvSpPr>
          <p:spPr>
            <a:xfrm>
              <a:off x="0" y="0"/>
              <a:ext cx="1072327" cy="135861"/>
            </a:xfrm>
            <a:custGeom>
              <a:avLst/>
              <a:gdLst/>
              <a:ahLst/>
              <a:cxnLst/>
              <a:rect l="l" t="t" r="r" b="b"/>
              <a:pathLst>
                <a:path w="1072327" h="135861">
                  <a:moveTo>
                    <a:pt x="203200" y="0"/>
                  </a:moveTo>
                  <a:lnTo>
                    <a:pt x="869127" y="0"/>
                  </a:lnTo>
                  <a:lnTo>
                    <a:pt x="1072327" y="135861"/>
                  </a:lnTo>
                  <a:lnTo>
                    <a:pt x="0" y="13586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76B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D63936E-3C44-324F-AD0E-57000F6EE85A}"/>
                </a:ext>
              </a:extLst>
            </p:cNvPr>
            <p:cNvSpPr txBox="1"/>
            <p:nvPr/>
          </p:nvSpPr>
          <p:spPr>
            <a:xfrm>
              <a:off x="127000" y="-38100"/>
              <a:ext cx="818327" cy="173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2CD2333-D56F-C7D5-6FBB-78CE2BF87E3B}"/>
              </a:ext>
            </a:extLst>
          </p:cNvPr>
          <p:cNvSpPr/>
          <p:nvPr/>
        </p:nvSpPr>
        <p:spPr>
          <a:xfrm>
            <a:off x="14173200" y="9699775"/>
            <a:ext cx="2463722" cy="511024"/>
          </a:xfrm>
          <a:custGeom>
            <a:avLst/>
            <a:gdLst/>
            <a:ahLst/>
            <a:cxnLst/>
            <a:rect l="l" t="t" r="r" b="b"/>
            <a:pathLst>
              <a:path w="2463722" h="511024">
                <a:moveTo>
                  <a:pt x="0" y="0"/>
                </a:moveTo>
                <a:lnTo>
                  <a:pt x="2463722" y="0"/>
                </a:lnTo>
                <a:lnTo>
                  <a:pt x="2463722" y="511024"/>
                </a:lnTo>
                <a:lnTo>
                  <a:pt x="0" y="51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6D098A4-20ED-CA12-8D05-A62EAC656449}"/>
              </a:ext>
            </a:extLst>
          </p:cNvPr>
          <p:cNvSpPr txBox="1"/>
          <p:nvPr/>
        </p:nvSpPr>
        <p:spPr>
          <a:xfrm>
            <a:off x="1028700" y="872169"/>
            <a:ext cx="106299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Pontes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Extradorso</a:t>
            </a:r>
            <a:r>
              <a:rPr lang="en-US" sz="5499" b="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: </a:t>
            </a:r>
            <a:r>
              <a:rPr lang="en-US" sz="5499" b="1" dirty="0" err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Definição</a:t>
            </a:r>
            <a:endParaRPr lang="en-US" sz="5499" b="1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32188CF-3BBA-8E34-E50D-6EA460FF7904}"/>
              </a:ext>
            </a:extLst>
          </p:cNvPr>
          <p:cNvSpPr txBox="1"/>
          <p:nvPr/>
        </p:nvSpPr>
        <p:spPr>
          <a:xfrm>
            <a:off x="1091663" y="3771900"/>
            <a:ext cx="15522513" cy="4012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981075">
              <a:lnSpc>
                <a:spcPct val="114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estrutural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nunca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teve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definição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“compacta”;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Vários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autores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cada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qual à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sua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época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atribuiram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diferentes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definições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tipologia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;</a:t>
            </a:r>
          </a:p>
          <a:p>
            <a:pPr marL="457200" indent="-457200" algn="just" defTabSz="981075">
              <a:lnSpc>
                <a:spcPct val="114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Sempre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foi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referenciada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como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intermediária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e/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híbrida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das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soluções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viga/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caixão</a:t>
            </a:r>
            <a:r>
              <a:rPr lang="en-US" sz="3600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</a:t>
            </a:r>
            <a:r>
              <a:rPr lang="en-US" sz="3600" dirty="0" err="1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estaiada</a:t>
            </a:r>
            <a:endParaRPr lang="en-US" sz="3600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4C3D73A-1A0C-24A1-1714-B2E7A890C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170" y="9609005"/>
            <a:ext cx="1420830" cy="6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60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1422</Words>
  <Application>Microsoft Office PowerPoint</Application>
  <PresentationFormat>Personalizar</PresentationFormat>
  <Paragraphs>194</Paragraphs>
  <Slides>41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2" baseType="lpstr">
      <vt:lpstr>Wingdings</vt:lpstr>
      <vt:lpstr>Montserrat Classic</vt:lpstr>
      <vt:lpstr>Montserrat Classic Bold</vt:lpstr>
      <vt:lpstr>Arial</vt:lpstr>
      <vt:lpstr>Montserrat</vt:lpstr>
      <vt:lpstr>TT Hoves Bold</vt:lpstr>
      <vt:lpstr>Arimo Bold</vt:lpstr>
      <vt:lpstr>Calibri</vt:lpstr>
      <vt:lpstr>Courier New</vt:lpstr>
      <vt:lpstr>Montserrat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CBPE 2023</dc:title>
  <cp:lastModifiedBy>Rodrigo Affonso</cp:lastModifiedBy>
  <cp:revision>84</cp:revision>
  <dcterms:created xsi:type="dcterms:W3CDTF">2006-08-16T00:00:00Z</dcterms:created>
  <dcterms:modified xsi:type="dcterms:W3CDTF">2025-05-13T01:27:35Z</dcterms:modified>
  <dc:identifier>DAFhIg-PklI</dc:identifier>
</cp:coreProperties>
</file>