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  <p:sldMasterId id="2147483751" r:id="rId2"/>
    <p:sldMasterId id="2147483764" r:id="rId3"/>
    <p:sldMasterId id="2147483796" r:id="rId4"/>
    <p:sldMasterId id="2147483808" r:id="rId5"/>
    <p:sldMasterId id="2147483826" r:id="rId6"/>
  </p:sldMasterIdLst>
  <p:notesMasterIdLst>
    <p:notesMasterId r:id="rId62"/>
  </p:notesMasterIdLst>
  <p:sldIdLst>
    <p:sldId id="2147481139" r:id="rId7"/>
    <p:sldId id="214748114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6" r:id="rId18"/>
    <p:sldId id="273" r:id="rId19"/>
    <p:sldId id="270" r:id="rId20"/>
    <p:sldId id="277" r:id="rId21"/>
    <p:sldId id="271" r:id="rId22"/>
    <p:sldId id="272" r:id="rId23"/>
    <p:sldId id="274" r:id="rId24"/>
    <p:sldId id="259" r:id="rId25"/>
    <p:sldId id="260" r:id="rId26"/>
    <p:sldId id="2147481136" r:id="rId27"/>
    <p:sldId id="2147481137" r:id="rId28"/>
    <p:sldId id="2147481138" r:id="rId29"/>
    <p:sldId id="2147481130" r:id="rId30"/>
    <p:sldId id="455" r:id="rId31"/>
    <p:sldId id="2147481133" r:id="rId32"/>
    <p:sldId id="2147471784" r:id="rId33"/>
    <p:sldId id="2147481069" r:id="rId34"/>
    <p:sldId id="2147481072" r:id="rId35"/>
    <p:sldId id="2147481071" r:id="rId36"/>
    <p:sldId id="2147481070" r:id="rId37"/>
    <p:sldId id="288" r:id="rId38"/>
    <p:sldId id="290" r:id="rId39"/>
    <p:sldId id="2147481132" r:id="rId40"/>
    <p:sldId id="2147481134" r:id="rId41"/>
    <p:sldId id="2147481131" r:id="rId42"/>
    <p:sldId id="296" r:id="rId43"/>
    <p:sldId id="421" r:id="rId44"/>
    <p:sldId id="2147481053" r:id="rId45"/>
    <p:sldId id="2147481061" r:id="rId46"/>
    <p:sldId id="2147481063" r:id="rId47"/>
    <p:sldId id="2147472571" r:id="rId48"/>
    <p:sldId id="2147472572" r:id="rId49"/>
    <p:sldId id="2147481057" r:id="rId50"/>
    <p:sldId id="2147481058" r:id="rId51"/>
    <p:sldId id="2147481059" r:id="rId52"/>
    <p:sldId id="2147481060" r:id="rId53"/>
    <p:sldId id="2147481062" r:id="rId54"/>
    <p:sldId id="525" r:id="rId55"/>
    <p:sldId id="515" r:id="rId56"/>
    <p:sldId id="522" r:id="rId57"/>
    <p:sldId id="523" r:id="rId58"/>
    <p:sldId id="524" r:id="rId59"/>
    <p:sldId id="508" r:id="rId60"/>
    <p:sldId id="2147481135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552CF1-7691-4E59-BC62-9927BC1920B5}" v="264" dt="2025-05-13T11:44:19.0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7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7BF12-CB23-4B44-800F-C262F0F4029E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ECA40-C95D-4617-880A-6C6C76B5B4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68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CA13CD-EE9F-4D1F-A4D9-8C72B5F54989}" type="slidenum">
              <a:rPr lang="pt-BR" altLang="pt-BR" smtClean="0"/>
              <a:pPr>
                <a:defRPr/>
              </a:pPr>
              <a:t>25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8395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CA13CD-EE9F-4D1F-A4D9-8C72B5F54989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144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8f92be7fd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28f92be7fd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2860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8f92be7fd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28f92be7fd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3298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8f92be7fd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28f92be7fd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8659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8f92be7fd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28f92be7fd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7861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8f92be7fd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28f92be7fd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4138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CA13CD-EE9F-4D1F-A4D9-8C72B5F54989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080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CA13CD-EE9F-4D1F-A4D9-8C72B5F54989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758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CA13CD-EE9F-4D1F-A4D9-8C72B5F54989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154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370" y="602568"/>
            <a:ext cx="5894962" cy="48940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573" y="1712068"/>
            <a:ext cx="6639053" cy="48832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36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F8A75A-A388-12FB-5E9B-03AF8344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00CFDED-7E11-C55D-3642-8AFD4920E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2160C34-CE35-7F44-B873-E5BE475CB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98E906D-5B01-FB6B-90F1-3A777098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91D4EE-D4E4-8DBA-9F2A-055718FD0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978D18-3573-279E-C20F-83221D9F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63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18B1E7-A5A2-9E54-4982-BDCBE5A2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12DF854-0EAE-3475-1C09-A71BC0FB2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C20406-97DD-C0AB-AE23-5C6794ED1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48B08F-804C-3423-1E37-0FD6AE754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7A7F90-5695-15CC-2E9C-3A2F1C48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3334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9B39B35-CD94-5370-8A66-303831B93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24E728A-883A-7A26-1EE0-B74E3DF9D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08CBE6-376F-BE02-833A-4BF7F9C75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F1EB58-9EEF-AB92-7B47-45355A01A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1E2242F-9498-3F85-1AC4-4393378BE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3746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2" y="1260000"/>
            <a:ext cx="8514009" cy="41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E65D08B-79C9-485D-A876-9F63BA201D0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D7F194B-4125-45EA-9042-E9682F337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D9F456D-96F7-432C-BDF2-58A8B055AD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095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pos="5567">
          <p15:clr>
            <a:srgbClr val="FBAE40"/>
          </p15:clr>
        </p15:guide>
        <p15:guide id="3" orient="horz" pos="599">
          <p15:clr>
            <a:srgbClr val="FBAE40"/>
          </p15:clr>
        </p15:guide>
        <p15:guide id="4" orient="horz" pos="253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360000"/>
            <a:ext cx="8514009" cy="68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2" y="1260000"/>
            <a:ext cx="8514009" cy="41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5703CFA7-A538-4501-859A-21256EBD78A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87C43110-7893-4132-8872-7964F9A4CE7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AA44342B-3089-4622-91B7-14FDB45E4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5E5C279-D9D3-4F4D-A16B-830F2086E5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4659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599">
          <p15:clr>
            <a:srgbClr val="FBAE40"/>
          </p15:clr>
        </p15:guide>
        <p15:guide id="3" orient="horz" pos="2539">
          <p15:clr>
            <a:srgbClr val="FBAE40"/>
          </p15:clr>
        </p15:guide>
        <p15:guide id="4" pos="193">
          <p15:clr>
            <a:srgbClr val="FBAE40"/>
          </p15:clr>
        </p15:guide>
        <p15:guide id="5" pos="556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2" y="1260000"/>
            <a:ext cx="8514009" cy="475200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1D067FA-704F-4565-BD79-FEDF669F1EF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E393F749-AC7C-4FC3-8474-84925B26C13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CDF99922-1635-4F71-88B4-1E28F3F26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13FA47A-9E60-7C45-BAC1-5BB4D7BFA8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2388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67">
          <p15:clr>
            <a:srgbClr val="FBAE40"/>
          </p15:clr>
        </p15:guide>
        <p15:guide id="2" orient="horz" pos="599">
          <p15:clr>
            <a:srgbClr val="FBAE40"/>
          </p15:clr>
        </p15:guide>
        <p15:guide id="3" orient="horz" pos="2845">
          <p15:clr>
            <a:srgbClr val="FBAE40"/>
          </p15:clr>
        </p15:guide>
        <p15:guide id="4" pos="19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 &amp; Lon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360000"/>
            <a:ext cx="8514009" cy="68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2" y="1260000"/>
            <a:ext cx="8514009" cy="475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9A5DEB5-22C5-476C-A468-B2DD9C35F64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21EBDCD7-77A5-4BC7-96F7-DED46AF71ED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83504EB2-1848-44C8-9FAD-B72B04C0D8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54DC2FC-5160-BB48-8152-2941FC5777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2451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>
          <p15:clr>
            <a:srgbClr val="FBAE40"/>
          </p15:clr>
        </p15:guide>
        <p15:guide id="2" pos="193">
          <p15:clr>
            <a:srgbClr val="FBAE40"/>
          </p15:clr>
        </p15:guide>
        <p15:guide id="3" orient="horz" pos="2845">
          <p15:clr>
            <a:srgbClr val="FBAE40"/>
          </p15:clr>
        </p15:guide>
        <p15:guide id="4" pos="556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360000"/>
            <a:ext cx="8514009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91" y="1260000"/>
            <a:ext cx="4050000" cy="4104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0000" y="1260000"/>
            <a:ext cx="4050000" cy="4104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B63F7A3-D2B3-45F4-BD1B-57C8EA14999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8AC47872-D543-4BEF-BA7A-CB53103BE8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EE9AE11-EE74-483E-A73A-9C916D29CA6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31DA9F3-AC85-6A4E-BE52-E8DB763958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7851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599">
          <p15:clr>
            <a:srgbClr val="FBAE40"/>
          </p15:clr>
        </p15:guide>
        <p15:guide id="3" pos="5567">
          <p15:clr>
            <a:srgbClr val="FBAE40"/>
          </p15:clr>
        </p15:guide>
        <p15:guide id="4" orient="horz" pos="253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 Two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360000"/>
            <a:ext cx="8514009" cy="68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3AAC17B3-09B8-46B1-86DA-C442998FCF4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AE7CD3C6-BAEE-46A0-B9A3-D5C64251D7A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5243F8BA-4DDF-4B73-ADD4-92881531B26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C1E16F-74C5-F849-A8D3-197AB67107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5991" y="1260000"/>
            <a:ext cx="4050000" cy="4104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1748EB0-AF6A-954E-80B0-F1F743020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0000" y="1260000"/>
            <a:ext cx="4050000" cy="4104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A8CD73C-7723-E14B-85A6-38A5D52880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71BFF13-D877-F74E-A5B0-A85CEE173C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6098540"/>
            <a:ext cx="893024" cy="6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23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>
          <p15:clr>
            <a:srgbClr val="FBAE40"/>
          </p15:clr>
        </p15:guide>
        <p15:guide id="2" pos="193">
          <p15:clr>
            <a:srgbClr val="FBAE40"/>
          </p15:clr>
        </p15:guide>
        <p15:guide id="3" orient="horz" pos="2539">
          <p15:clr>
            <a:srgbClr val="FBAE40"/>
          </p15:clr>
        </p15:guide>
        <p15:guide id="4" pos="556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Lon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360000"/>
            <a:ext cx="8514009" cy="43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F719EB-2A7D-4C10-A9AD-0BBE86E0A48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CA2E85CE-3AE3-4AA3-A5BD-94D69F59F7A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F37F3403-5329-4785-8644-DEA2BBBC78A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896D6C5-1818-EE46-BC2E-2EB5D5195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5991" y="1260000"/>
            <a:ext cx="4050000" cy="4104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39C7963-93F6-3C4E-8554-C1DB9E01C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0000" y="1260000"/>
            <a:ext cx="4050000" cy="4104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D853B77-D0ED-5E42-8937-A010E9A288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1016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>
          <p15:clr>
            <a:srgbClr val="FBAE40"/>
          </p15:clr>
        </p15:guide>
        <p15:guide id="2" pos="193">
          <p15:clr>
            <a:srgbClr val="FBAE40"/>
          </p15:clr>
        </p15:guide>
        <p15:guide id="3" pos="5567">
          <p15:clr>
            <a:srgbClr val="FBAE40"/>
          </p15:clr>
        </p15:guide>
        <p15:guide id="4" orient="horz" pos="281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B332D-EACE-4A5C-5255-926142D48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390BBE-E8FE-1457-0399-6930EFE47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C243C7-C77D-C0AA-FE91-48B279485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583A6F-65D3-5320-E87F-CCA6DF412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EFA835-2D73-1935-1F5E-23FC2054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4988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 Two-column Lon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360000"/>
            <a:ext cx="8514009" cy="684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AAAA88FF-220D-4AB3-8B0B-A6CD876FFE5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FF182B43-455B-4FEE-A520-1F6EAE41101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4D5B65EE-5102-41C9-B44A-138C2047366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2CAD367-C7CD-7F4E-8AE4-1B9579E3A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5991" y="1260000"/>
            <a:ext cx="4050000" cy="4104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77D866E-2E81-AB4C-9A05-F09D4751D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0000" y="1260000"/>
            <a:ext cx="4050000" cy="4104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9EF25C3-C469-4A4F-8D0F-1D7FB7AEA8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3730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599">
          <p15:clr>
            <a:srgbClr val="FBAE40"/>
          </p15:clr>
        </p15:guide>
        <p15:guide id="3" pos="5567">
          <p15:clr>
            <a:srgbClr val="FBAE40"/>
          </p15:clr>
        </p15:guide>
        <p15:guide id="4" orient="horz" pos="281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360000"/>
            <a:ext cx="8514009" cy="43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100" y="1260000"/>
            <a:ext cx="4050000" cy="648000"/>
          </a:xfrm>
        </p:spPr>
        <p:txBody>
          <a:bodyPr/>
          <a:lstStyle>
            <a:lvl1pPr marL="563" indent="0">
              <a:buNone/>
              <a:defRPr sz="1400" b="1">
                <a:solidFill>
                  <a:schemeClr val="bg2"/>
                </a:solidFill>
              </a:defRPr>
            </a:lvl1pPr>
            <a:lvl2pPr marL="201403" indent="0">
              <a:buNone/>
              <a:defRPr sz="1050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A6E24D0-F3C2-452A-832E-2C6DED5EB0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102" y="2052000"/>
            <a:ext cx="4049687" cy="3888000"/>
          </a:xfrm>
        </p:spPr>
        <p:txBody>
          <a:bodyPr/>
          <a:lstStyle>
            <a:lvl1pPr marL="563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63C149B-0AE5-4517-8928-C3556769A76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70000" y="1260000"/>
            <a:ext cx="4050000" cy="648000"/>
          </a:xfrm>
        </p:spPr>
        <p:txBody>
          <a:bodyPr/>
          <a:lstStyle>
            <a:lvl1pPr marL="563" indent="0">
              <a:buNone/>
              <a:defRPr sz="1400" b="1">
                <a:solidFill>
                  <a:schemeClr val="bg2"/>
                </a:solidFill>
              </a:defRPr>
            </a:lvl1pPr>
            <a:lvl2pPr marL="201403" indent="0">
              <a:buNone/>
              <a:defRPr sz="1050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86F52B1-FDE3-4E14-9986-D219BFDBF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70315" y="2052000"/>
            <a:ext cx="4049687" cy="3888000"/>
          </a:xfrm>
        </p:spPr>
        <p:txBody>
          <a:bodyPr/>
          <a:lstStyle>
            <a:lvl1pPr marL="563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9B239F7-4580-4877-A474-73AB5A8C1A0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D2198827-0937-46D7-814E-35835DBBB39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F4DA6BB4-B5F8-4CFD-A8CC-C91F91FD62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5982340-1903-2B4A-9E4E-2021DF377C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0011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599">
          <p15:clr>
            <a:srgbClr val="FBAE40"/>
          </p15:clr>
        </p15:guide>
        <p15:guide id="3" pos="5567">
          <p15:clr>
            <a:srgbClr val="FBAE40"/>
          </p15:clr>
        </p15:guide>
        <p15:guide id="4" orient="horz" pos="281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101" y="360000"/>
            <a:ext cx="8514009" cy="684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100" y="1260000"/>
            <a:ext cx="4050000" cy="648000"/>
          </a:xfrm>
        </p:spPr>
        <p:txBody>
          <a:bodyPr/>
          <a:lstStyle>
            <a:lvl1pPr marL="563" indent="0">
              <a:buNone/>
              <a:defRPr sz="1400" b="1">
                <a:solidFill>
                  <a:schemeClr val="tx2"/>
                </a:solidFill>
              </a:defRPr>
            </a:lvl1pPr>
            <a:lvl2pPr marL="201403" indent="0">
              <a:buNone/>
              <a:defRPr sz="1050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A6E24D0-F3C2-452A-832E-2C6DED5EB0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102" y="2052000"/>
            <a:ext cx="4049687" cy="3888000"/>
          </a:xfrm>
        </p:spPr>
        <p:txBody>
          <a:bodyPr/>
          <a:lstStyle>
            <a:lvl1pPr marL="563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63C149B-0AE5-4517-8928-C3556769A76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70000" y="1260000"/>
            <a:ext cx="4050000" cy="648000"/>
          </a:xfrm>
        </p:spPr>
        <p:txBody>
          <a:bodyPr/>
          <a:lstStyle>
            <a:lvl1pPr marL="563" indent="0">
              <a:buNone/>
              <a:defRPr sz="1400" b="1">
                <a:solidFill>
                  <a:schemeClr val="tx2"/>
                </a:solidFill>
              </a:defRPr>
            </a:lvl1pPr>
            <a:lvl2pPr marL="201403" indent="0">
              <a:buNone/>
              <a:defRPr sz="1050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86F52B1-FDE3-4E14-9986-D219BFDBF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70315" y="2052000"/>
            <a:ext cx="4049687" cy="3888000"/>
          </a:xfrm>
        </p:spPr>
        <p:txBody>
          <a:bodyPr/>
          <a:lstStyle>
            <a:lvl1pPr marL="563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C0269937-71BB-431E-9FD6-143D300E3E8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54D18F0B-AD1B-4280-9391-E43F6EE6E20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F61CD0A1-F5EF-454F-91DF-8A01F4A3E7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F8FFF5C-1BC2-8D4B-85B4-42B048AB0E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39576AB-B6C8-0848-97E2-44017EC4E3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6098540"/>
            <a:ext cx="893024" cy="6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53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>
          <p15:clr>
            <a:srgbClr val="FBAE40"/>
          </p15:clr>
        </p15:guide>
        <p15:guide id="2" orient="horz" pos="2811">
          <p15:clr>
            <a:srgbClr val="FBAE40"/>
          </p15:clr>
        </p15:guide>
        <p15:guide id="3" pos="193">
          <p15:clr>
            <a:srgbClr val="FBAE40"/>
          </p15:clr>
        </p15:guide>
        <p15:guide id="4" pos="556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360000"/>
            <a:ext cx="8514009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63C149B-0AE5-4517-8928-C3556769A76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70000" y="1260000"/>
            <a:ext cx="4050000" cy="648000"/>
          </a:xfrm>
        </p:spPr>
        <p:txBody>
          <a:bodyPr/>
          <a:lstStyle>
            <a:lvl1pPr marL="563" indent="0">
              <a:buNone/>
              <a:defRPr sz="1400" b="1">
                <a:solidFill>
                  <a:schemeClr val="bg2"/>
                </a:solidFill>
              </a:defRPr>
            </a:lvl1pPr>
            <a:lvl2pPr marL="201403" indent="0">
              <a:buNone/>
              <a:defRPr sz="1050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86F52B1-FDE3-4E14-9986-D219BFDBF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70315" y="2052000"/>
            <a:ext cx="4049687" cy="3888000"/>
          </a:xfrm>
        </p:spPr>
        <p:txBody>
          <a:bodyPr/>
          <a:lstStyle>
            <a:lvl1pPr marL="563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0C06F53-3CC1-4031-A3A6-25EFE8BFF45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05991" y="1260000"/>
            <a:ext cx="4050000" cy="4680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E3679C8-D7F6-42B6-A820-69300FFA830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C89FDE3E-96D4-4AD1-9713-69A9346A80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4849DF84-F6E7-4FC4-BE68-958DE9AB19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09E86CD-F177-9C47-B9E0-ED1CACFA12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6642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11">
          <p15:clr>
            <a:srgbClr val="FBAE40"/>
          </p15:clr>
        </p15:guide>
        <p15:guide id="2" orient="horz" pos="599">
          <p15:clr>
            <a:srgbClr val="FBAE40"/>
          </p15:clr>
        </p15:guide>
        <p15:guide id="3" pos="193">
          <p15:clr>
            <a:srgbClr val="FBAE40"/>
          </p15:clr>
        </p15:guide>
        <p15:guide id="4" pos="556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360000"/>
            <a:ext cx="8514009" cy="68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63C149B-0AE5-4517-8928-C3556769A76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70000" y="1260000"/>
            <a:ext cx="4050000" cy="648000"/>
          </a:xfrm>
        </p:spPr>
        <p:txBody>
          <a:bodyPr/>
          <a:lstStyle>
            <a:lvl1pPr marL="563" indent="0">
              <a:buNone/>
              <a:defRPr sz="1400" b="1">
                <a:solidFill>
                  <a:schemeClr val="tx2"/>
                </a:solidFill>
              </a:defRPr>
            </a:lvl1pPr>
            <a:lvl2pPr marL="201403" indent="0">
              <a:buNone/>
              <a:defRPr sz="1050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86F52B1-FDE3-4E14-9986-D219BFDBF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70315" y="2052000"/>
            <a:ext cx="4049687" cy="3888000"/>
          </a:xfrm>
        </p:spPr>
        <p:txBody>
          <a:bodyPr/>
          <a:lstStyle>
            <a:lvl1pPr marL="563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B9A679CA-26BE-4AEB-AE86-9549F8207E2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D92FE2F2-12F1-48D8-B264-6B2C7808A9F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676097A1-4426-4925-8ED0-37212128E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0499720-C445-D94C-A2E8-033061F5E06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05991" y="1260000"/>
            <a:ext cx="4050000" cy="468000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C93D6FB-A976-0D42-A7E1-B7FC0FEC77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46ECE55-60D8-1D42-B1F2-A7147B7F66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6098540"/>
            <a:ext cx="893024" cy="6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76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11">
          <p15:clr>
            <a:srgbClr val="FBAE40"/>
          </p15:clr>
        </p15:guide>
        <p15:guide id="2" orient="horz" pos="599">
          <p15:clr>
            <a:srgbClr val="FBAE40"/>
          </p15:clr>
        </p15:guide>
        <p15:guide id="3" pos="193">
          <p15:clr>
            <a:srgbClr val="FBAE40"/>
          </p15:clr>
        </p15:guide>
        <p15:guide id="4" pos="556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6E4E9AD-2161-43DE-9632-5D104F87BD7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770000" y="1260000"/>
            <a:ext cx="4050000" cy="4104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360000"/>
            <a:ext cx="8514009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100" y="1260000"/>
            <a:ext cx="4050000" cy="648000"/>
          </a:xfrm>
        </p:spPr>
        <p:txBody>
          <a:bodyPr/>
          <a:lstStyle>
            <a:lvl1pPr marL="563" indent="0">
              <a:buNone/>
              <a:defRPr sz="1400" b="1">
                <a:solidFill>
                  <a:schemeClr val="bg2"/>
                </a:solidFill>
              </a:defRPr>
            </a:lvl1pPr>
            <a:lvl2pPr marL="201403" indent="0">
              <a:buNone/>
              <a:defRPr sz="1050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A6E24D0-F3C2-452A-832E-2C6DED5EB0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102" y="2052000"/>
            <a:ext cx="4049687" cy="3312000"/>
          </a:xfrm>
        </p:spPr>
        <p:txBody>
          <a:bodyPr/>
          <a:lstStyle>
            <a:lvl1pPr marL="563" indent="0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0ABBE-577D-4E00-9DB0-45362722D6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5992" y="5508000"/>
            <a:ext cx="8514009" cy="414000"/>
          </a:xfrm>
          <a:solidFill>
            <a:schemeClr val="accent6"/>
          </a:solidFill>
        </p:spPr>
        <p:txBody>
          <a:bodyPr lIns="90000" rIns="90000" anchor="ctr"/>
          <a:lstStyle>
            <a:lvl1pPr marL="563" indent="0">
              <a:buNone/>
              <a:defRPr sz="1200" b="1">
                <a:solidFill>
                  <a:schemeClr val="tx1"/>
                </a:solidFill>
              </a:defRPr>
            </a:lvl1pPr>
            <a:lvl2pPr marL="201403" indent="0">
              <a:buNone/>
              <a:defRPr sz="1200" b="1">
                <a:solidFill>
                  <a:schemeClr val="bg1"/>
                </a:solidFill>
              </a:defRPr>
            </a:lvl2pPr>
            <a:lvl3pPr marL="408384" indent="0">
              <a:buNone/>
              <a:defRPr sz="1200" b="1">
                <a:solidFill>
                  <a:schemeClr val="bg1"/>
                </a:solidFill>
              </a:defRPr>
            </a:lvl3pPr>
            <a:lvl4pPr marL="608410" indent="0">
              <a:buNone/>
              <a:defRPr sz="1200" b="1">
                <a:solidFill>
                  <a:schemeClr val="bg1"/>
                </a:solidFill>
              </a:defRPr>
            </a:lvl4pPr>
            <a:lvl5pPr marL="812006" indent="0">
              <a:buNone/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899AAB31-0C28-4F5C-8211-6792AD6BAEB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73E5C5B2-229A-4AE8-80AE-98482FD293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CD79415E-1EEA-4ABA-9894-961154D561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3261DD9-017C-BC45-B9E9-4A289EB4EE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4994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>
          <p15:clr>
            <a:srgbClr val="FBAE40"/>
          </p15:clr>
        </p15:guide>
        <p15:guide id="2" pos="193">
          <p15:clr>
            <a:srgbClr val="FBAE40"/>
          </p15:clr>
        </p15:guide>
        <p15:guide id="3" pos="5567">
          <p15:clr>
            <a:srgbClr val="FBAE40"/>
          </p15:clr>
        </p15:guide>
        <p15:guide id="4" orient="horz" pos="253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, Diagram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6E4E9AD-2161-43DE-9632-5D104F87BD7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770000" y="1260000"/>
            <a:ext cx="4050000" cy="41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360000"/>
            <a:ext cx="8514009" cy="68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5991" y="1260000"/>
            <a:ext cx="4050000" cy="648000"/>
          </a:xfrm>
        </p:spPr>
        <p:txBody>
          <a:bodyPr/>
          <a:lstStyle>
            <a:lvl1pPr marL="563" indent="0">
              <a:buNone/>
              <a:defRPr sz="1400" b="1">
                <a:solidFill>
                  <a:schemeClr val="tx2"/>
                </a:solidFill>
              </a:defRPr>
            </a:lvl1pPr>
            <a:lvl2pPr marL="201403" indent="0">
              <a:buNone/>
              <a:defRPr sz="1050"/>
            </a:lvl2pPr>
            <a:lvl3pPr>
              <a:defRPr sz="825"/>
            </a:lvl3pPr>
            <a:lvl4pPr>
              <a:defRPr sz="825"/>
            </a:lvl4pPr>
            <a:lvl5pPr>
              <a:defRPr sz="825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A6E24D0-F3C2-452A-832E-2C6DED5EB0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06" y="2052000"/>
            <a:ext cx="4049687" cy="3312000"/>
          </a:xfrm>
        </p:spPr>
        <p:txBody>
          <a:bodyPr/>
          <a:lstStyle>
            <a:lvl1pPr marL="563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0ABBE-577D-4E00-9DB0-45362722D6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5992" y="5508000"/>
            <a:ext cx="8514009" cy="414000"/>
          </a:xfrm>
          <a:solidFill>
            <a:schemeClr val="accent6"/>
          </a:solidFill>
        </p:spPr>
        <p:txBody>
          <a:bodyPr lIns="90000" rIns="90000" anchor="ctr"/>
          <a:lstStyle>
            <a:lvl1pPr marL="563" indent="0">
              <a:buNone/>
              <a:defRPr sz="1200" b="1">
                <a:solidFill>
                  <a:schemeClr val="tx1"/>
                </a:solidFill>
              </a:defRPr>
            </a:lvl1pPr>
            <a:lvl2pPr marL="201403" indent="0">
              <a:buNone/>
              <a:defRPr sz="1200" b="1">
                <a:solidFill>
                  <a:schemeClr val="bg1"/>
                </a:solidFill>
              </a:defRPr>
            </a:lvl2pPr>
            <a:lvl3pPr marL="408384" indent="0">
              <a:buNone/>
              <a:defRPr sz="1200" b="1">
                <a:solidFill>
                  <a:schemeClr val="bg1"/>
                </a:solidFill>
              </a:defRPr>
            </a:lvl3pPr>
            <a:lvl4pPr marL="608410" indent="0">
              <a:buNone/>
              <a:defRPr sz="1200" b="1">
                <a:solidFill>
                  <a:schemeClr val="bg1"/>
                </a:solidFill>
              </a:defRPr>
            </a:lvl4pPr>
            <a:lvl5pPr marL="812006" indent="0">
              <a:buNone/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73669A0-0EBD-4456-867A-A9328E8289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01D65FF6-D640-4BF1-BF72-8E43AE10D45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E6EF7406-C576-4848-97C7-AAA7FC1757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C582A0E-9430-634A-9419-DFBA800AEC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A29E133-93B4-2F44-87CD-5B71EE62D0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6098540"/>
            <a:ext cx="893024" cy="6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33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39">
          <p15:clr>
            <a:srgbClr val="FBAE40"/>
          </p15:clr>
        </p15:guide>
        <p15:guide id="2" orient="horz" pos="599">
          <p15:clr>
            <a:srgbClr val="FBAE40"/>
          </p15:clr>
        </p15:guide>
        <p15:guide id="3" pos="193">
          <p15:clr>
            <a:srgbClr val="FBAE40"/>
          </p15:clr>
        </p15:guide>
        <p15:guide id="4" pos="556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2" y="1260000"/>
            <a:ext cx="8514009" cy="1620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FBEFD6C2-91B4-4CD4-9A79-D05CB40D8D0D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05992" y="2988000"/>
            <a:ext cx="8514009" cy="2988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table</a:t>
            </a:r>
            <a:endParaRPr lang="en-GB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D5AA67F-D774-4717-932C-F0B29822B90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FBA5458A-D52A-4182-9D4F-B733461BD03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B4092C3-EE46-4DDC-9B63-41F7B0856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A7F938-8874-D547-8D0E-7CDD13CA79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1270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>
          <p15:clr>
            <a:srgbClr val="FBAE40"/>
          </p15:clr>
        </p15:guide>
        <p15:guide id="2" orient="horz" pos="2828">
          <p15:clr>
            <a:srgbClr val="FBAE40"/>
          </p15:clr>
        </p15:guide>
        <p15:guide id="3" pos="193">
          <p15:clr>
            <a:srgbClr val="FBAE40"/>
          </p15:clr>
        </p15:guide>
        <p15:guide id="4" pos="556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2" y="1260000"/>
            <a:ext cx="8514009" cy="162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339FEA5C-F0F7-4DC8-A3CB-4F59CD62336D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05992" y="2988000"/>
            <a:ext cx="8514009" cy="2988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A284587B-1CDA-4876-A793-514BF8C6E91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A34C3E2D-DFBD-4199-9925-A48E0A0840B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53F276A-A474-4D15-B610-649F7439C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D49E691-BB78-AD4F-9E18-1D3065F2A3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3117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>
          <p15:clr>
            <a:srgbClr val="FBAE40"/>
          </p15:clr>
        </p15:guide>
        <p15:guide id="2" orient="horz" pos="2828">
          <p15:clr>
            <a:srgbClr val="FBAE40"/>
          </p15:clr>
        </p15:guide>
        <p15:guide id="3" pos="193">
          <p15:clr>
            <a:srgbClr val="FBAE40"/>
          </p15:clr>
        </p15:guide>
        <p15:guide id="4" pos="556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, Text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360000"/>
            <a:ext cx="8514009" cy="68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2" y="1260000"/>
            <a:ext cx="8514009" cy="162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FBEFD6C2-91B4-4CD4-9A79-D05CB40D8D0D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05992" y="2988000"/>
            <a:ext cx="8514009" cy="2988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C864E540-FF59-4025-8314-E98F695F930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A6C897A3-6BB6-4DE3-A141-15C36C89E8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81B1DC07-E33B-4ABF-8144-061A20796F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988E372-5EE9-7642-AB53-E7282EA4F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DCA48CE-0CC7-7246-AC4A-F253A445FC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6098540"/>
            <a:ext cx="893024" cy="6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89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>
          <p15:clr>
            <a:srgbClr val="FBAE40"/>
          </p15:clr>
        </p15:guide>
        <p15:guide id="2" orient="horz" pos="2828">
          <p15:clr>
            <a:srgbClr val="FBAE40"/>
          </p15:clr>
        </p15:guide>
        <p15:guide id="3" pos="193">
          <p15:clr>
            <a:srgbClr val="FBAE40"/>
          </p15:clr>
        </p15:guide>
        <p15:guide id="4" pos="556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C49F58-9D51-AA3F-DE16-F252E0BF8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8B148D-213F-5E99-36DF-E3A47AD0F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7AA2B51-AE0E-9859-E163-6CE9D961A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032388-9B52-D060-9261-888922314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60027E6-B389-8DAB-6F51-DEB9B2A4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44603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, 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360000"/>
            <a:ext cx="8514009" cy="68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2" y="1260000"/>
            <a:ext cx="8514009" cy="162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339FEA5C-F0F7-4DC8-A3CB-4F59CD62336D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05992" y="2988000"/>
            <a:ext cx="8514009" cy="2988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1D130F5-5749-41B7-83E7-606999E8164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CDEA80CA-6343-47F9-8111-C0231C91CB7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8B6BF80E-F726-4844-9E12-485EE1B551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5062487-7D01-E446-ABAA-916EA77702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D7CC6F3-F341-3943-BBB4-4F6FB87458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6098540"/>
            <a:ext cx="893024" cy="6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81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pos="5567">
          <p15:clr>
            <a:srgbClr val="FBAE40"/>
          </p15:clr>
        </p15:guide>
        <p15:guide id="3" orient="horz" pos="2828">
          <p15:clr>
            <a:srgbClr val="FBAE40"/>
          </p15:clr>
        </p15:guide>
        <p15:guide id="4" orient="horz" pos="59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339FEA5C-F0F7-4DC8-A3CB-4F59CD62336D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05992" y="1800000"/>
            <a:ext cx="8514009" cy="3816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83CBA1-C6E0-4CB0-8A5A-295EFEC839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5992" y="1260000"/>
            <a:ext cx="8514009" cy="324000"/>
          </a:xfrm>
        </p:spPr>
        <p:txBody>
          <a:bodyPr/>
          <a:lstStyle>
            <a:lvl1pPr marL="563" indent="0">
              <a:buNone/>
              <a:defRPr sz="1000"/>
            </a:lvl1pPr>
            <a:lvl2pPr marL="201403" indent="0">
              <a:buNone/>
              <a:defRPr/>
            </a:lvl2pPr>
            <a:lvl3pPr marL="408384" indent="0">
              <a:buNone/>
              <a:defRPr/>
            </a:lvl3pPr>
            <a:lvl4pPr marL="608410" indent="0">
              <a:buNone/>
              <a:defRPr/>
            </a:lvl4pPr>
            <a:lvl5pPr marL="812006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B089D0-2AB9-4B3B-B3F0-FBDDC33A8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991" y="5688000"/>
            <a:ext cx="7041600" cy="360000"/>
          </a:xfrm>
        </p:spPr>
        <p:txBody>
          <a:bodyPr/>
          <a:lstStyle>
            <a:lvl1pPr marL="563" indent="0">
              <a:buNone/>
              <a:defRPr sz="600"/>
            </a:lvl1pPr>
            <a:lvl2pPr marL="201403" indent="0">
              <a:buNone/>
              <a:defRPr sz="600"/>
            </a:lvl2pPr>
            <a:lvl3pPr marL="408384" indent="0">
              <a:buNone/>
              <a:defRPr sz="600"/>
            </a:lvl3pPr>
            <a:lvl4pPr marL="608410" indent="0">
              <a:buNone/>
              <a:defRPr sz="600"/>
            </a:lvl4pPr>
            <a:lvl5pPr marL="812006" indent="0">
              <a:buNone/>
              <a:defRPr sz="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F33A73F-A895-4C94-95A9-FA03D023DC8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C3854CEC-8BEC-4939-A1B8-8CF3140192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89176665-5609-4739-99EF-C6DD9E6EE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2714CB-08FE-0E43-B4B6-AF59CE0D60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136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pos="5551">
          <p15:clr>
            <a:srgbClr val="FBAE40"/>
          </p15:clr>
        </p15:guide>
        <p15:guide id="3" orient="horz" pos="583">
          <p15:clr>
            <a:srgbClr val="FBAE40"/>
          </p15:clr>
        </p15:guide>
        <p15:guide id="4" orient="horz" pos="265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360000"/>
            <a:ext cx="8514009" cy="68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339FEA5C-F0F7-4DC8-A3CB-4F59CD62336D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05992" y="1800000"/>
            <a:ext cx="8514009" cy="3816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83CBA1-C6E0-4CB0-8A5A-295EFEC839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5992" y="1260000"/>
            <a:ext cx="8514009" cy="324000"/>
          </a:xfrm>
        </p:spPr>
        <p:txBody>
          <a:bodyPr/>
          <a:lstStyle>
            <a:lvl1pPr marL="563" indent="0">
              <a:buNone/>
              <a:defRPr sz="1000"/>
            </a:lvl1pPr>
            <a:lvl2pPr marL="201403" indent="0">
              <a:buNone/>
              <a:defRPr/>
            </a:lvl2pPr>
            <a:lvl3pPr marL="408384" indent="0">
              <a:buNone/>
              <a:defRPr/>
            </a:lvl3pPr>
            <a:lvl4pPr marL="608410" indent="0">
              <a:buNone/>
              <a:defRPr/>
            </a:lvl4pPr>
            <a:lvl5pPr marL="812006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B089D0-2AB9-4B3B-B3F0-FBDDC33A8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991" y="5688000"/>
            <a:ext cx="7041600" cy="360000"/>
          </a:xfrm>
        </p:spPr>
        <p:txBody>
          <a:bodyPr/>
          <a:lstStyle>
            <a:lvl1pPr marL="563" indent="0">
              <a:buNone/>
              <a:defRPr sz="600"/>
            </a:lvl1pPr>
            <a:lvl2pPr marL="201403" indent="0">
              <a:buNone/>
              <a:defRPr sz="600"/>
            </a:lvl2pPr>
            <a:lvl3pPr marL="408384" indent="0">
              <a:buNone/>
              <a:defRPr sz="600"/>
            </a:lvl3pPr>
            <a:lvl4pPr marL="608410" indent="0">
              <a:buNone/>
              <a:defRPr sz="600"/>
            </a:lvl4pPr>
            <a:lvl5pPr marL="812006" indent="0">
              <a:buNone/>
              <a:defRPr sz="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81CF5AC5-B762-40BA-8D84-8B53B1913B7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19275034-B9ED-4823-909A-12B30A9F76D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688FE6AD-0E6A-4DFF-968C-8FA51A583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CE05C8B-8078-CA41-9702-0441C6AE5C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582F237-FB01-4B47-8BC9-C65B951971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6098540"/>
            <a:ext cx="893024" cy="6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36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>
          <p15:clr>
            <a:srgbClr val="FBAE40"/>
          </p15:clr>
        </p15:guide>
        <p15:guide id="2" orient="horz" pos="2657">
          <p15:clr>
            <a:srgbClr val="FBAE40"/>
          </p15:clr>
        </p15:guide>
        <p15:guide id="3" pos="5567">
          <p15:clr>
            <a:srgbClr val="FBAE40"/>
          </p15:clr>
        </p15:guide>
        <p15:guide id="4" pos="193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75AC73C6-6E18-46C5-88C8-50B136E794A2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306306" y="1260475"/>
            <a:ext cx="8531705" cy="4356100"/>
          </a:xfrm>
        </p:spPr>
        <p:txBody>
          <a:bodyPr/>
          <a:lstStyle>
            <a:lvl1pPr marL="563" indent="0">
              <a:buNone/>
              <a:defRPr/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B089D0-2AB9-4B3B-B3F0-FBDDC33A8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991" y="5688000"/>
            <a:ext cx="7041600" cy="360000"/>
          </a:xfrm>
        </p:spPr>
        <p:txBody>
          <a:bodyPr/>
          <a:lstStyle>
            <a:lvl1pPr marL="563" indent="0">
              <a:buNone/>
              <a:defRPr sz="600"/>
            </a:lvl1pPr>
            <a:lvl2pPr marL="201403" indent="0">
              <a:buNone/>
              <a:defRPr sz="600"/>
            </a:lvl2pPr>
            <a:lvl3pPr marL="408384" indent="0">
              <a:buNone/>
              <a:defRPr sz="600"/>
            </a:lvl3pPr>
            <a:lvl4pPr marL="608410" indent="0">
              <a:buNone/>
              <a:defRPr sz="600"/>
            </a:lvl4pPr>
            <a:lvl5pPr marL="812006" indent="0">
              <a:buNone/>
              <a:defRPr sz="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0C41700-2D2A-45F9-9EDA-9C15BE259D2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F9146766-47FE-4CE2-AE7C-090A18DDE4A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0BDAAD77-6F4E-44AE-B736-747FA11E60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036206-DB40-0946-90A7-F57B72D471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7072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>
          <p15:clr>
            <a:srgbClr val="FBAE40"/>
          </p15:clr>
        </p15:guide>
        <p15:guide id="2" orient="horz" pos="2657">
          <p15:clr>
            <a:srgbClr val="FBAE40"/>
          </p15:clr>
        </p15:guide>
        <p15:guide id="3" pos="193">
          <p15:clr>
            <a:srgbClr val="FBAE40"/>
          </p15:clr>
        </p15:guide>
        <p15:guide id="4" pos="556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75AC73C6-6E18-46C5-88C8-50B136E794A2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305991" y="1260475"/>
            <a:ext cx="8514160" cy="4356100"/>
          </a:xfrm>
        </p:spPr>
        <p:txBody>
          <a:bodyPr/>
          <a:lstStyle>
            <a:lvl1pPr marL="563" indent="0">
              <a:buNone/>
              <a:defRPr/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674" y="360000"/>
            <a:ext cx="8514326" cy="68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B089D0-2AB9-4B3B-B3F0-FBDDC33A8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991" y="5688000"/>
            <a:ext cx="7041600" cy="360000"/>
          </a:xfrm>
        </p:spPr>
        <p:txBody>
          <a:bodyPr/>
          <a:lstStyle>
            <a:lvl1pPr marL="563" indent="0">
              <a:buNone/>
              <a:defRPr sz="600"/>
            </a:lvl1pPr>
            <a:lvl2pPr marL="201403" indent="0">
              <a:buNone/>
              <a:defRPr sz="600"/>
            </a:lvl2pPr>
            <a:lvl3pPr marL="408384" indent="0">
              <a:buNone/>
              <a:defRPr sz="600"/>
            </a:lvl3pPr>
            <a:lvl4pPr marL="608410" indent="0">
              <a:buNone/>
              <a:defRPr sz="600"/>
            </a:lvl4pPr>
            <a:lvl5pPr marL="812006" indent="0">
              <a:buNone/>
              <a:defRPr sz="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EC811AB3-08A2-42D8-BAD1-10F430F806C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101D9CA6-E7A6-4F8E-BCDC-92FD8C517F8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51CFB748-A719-4D85-A6DD-3352DA8AD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4FCE512-B788-2743-B24C-33F98E72A0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0632BB2-6CFF-5A4D-A38F-68125D8B4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6098540"/>
            <a:ext cx="893024" cy="6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95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orient="horz" pos="599">
          <p15:clr>
            <a:srgbClr val="FBAE40"/>
          </p15:clr>
        </p15:guide>
        <p15:guide id="3" orient="horz" pos="2657">
          <p15:clr>
            <a:srgbClr val="FBAE40"/>
          </p15:clr>
        </p15:guide>
        <p15:guide id="4" pos="556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wo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2" y="1260000"/>
            <a:ext cx="8514009" cy="1620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FBEFD6C2-91B4-4CD4-9A79-D05CB40D8D0D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05991" y="2988000"/>
            <a:ext cx="4050000" cy="2988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9" name="Table Placeholder 5">
            <a:extLst>
              <a:ext uri="{FF2B5EF4-FFF2-40B4-BE49-F238E27FC236}">
                <a16:creationId xmlns:a16="http://schemas.microsoft.com/office/drawing/2014/main" id="{FF7CB893-ACDD-4BB0-BC38-42EE020F3CA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70000" y="2988000"/>
            <a:ext cx="4050000" cy="2988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AD34DC55-E80B-49CF-A9E7-E92A3344AB0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F817B644-46E0-4874-8B2A-29A19663A0D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F727A25-77B3-467E-80AA-72599073E3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8FB3978-8071-6A4A-BCD0-E327E9870B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5454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>
          <p15:clr>
            <a:srgbClr val="FBAE40"/>
          </p15:clr>
        </p15:guide>
        <p15:guide id="2" pos="193">
          <p15:clr>
            <a:srgbClr val="FBAE40"/>
          </p15:clr>
        </p15:guide>
        <p15:guide id="3" orient="horz" pos="2828">
          <p15:clr>
            <a:srgbClr val="FBAE40"/>
          </p15:clr>
        </p15:guide>
        <p15:guide id="4" pos="556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2" y="1260000"/>
            <a:ext cx="8514009" cy="162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339FEA5C-F0F7-4DC8-A3CB-4F59CD62336D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05991" y="2988000"/>
            <a:ext cx="4050000" cy="2988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1" name="Chart Placeholder 8">
            <a:extLst>
              <a:ext uri="{FF2B5EF4-FFF2-40B4-BE49-F238E27FC236}">
                <a16:creationId xmlns:a16="http://schemas.microsoft.com/office/drawing/2014/main" id="{B54D2430-5E30-4831-9D2C-A3ABFEB23AE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770000" y="2988000"/>
            <a:ext cx="4050000" cy="2988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2C232D2C-F4B9-45D5-AD68-A4F18419188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96571FD5-A86C-4B93-BC84-347668B986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CBBF4B1A-5C5F-4934-A0FE-ABF3029C3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A61384-CC6B-8D49-862E-AFC7F823E3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5329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>
          <p15:clr>
            <a:srgbClr val="FBAE40"/>
          </p15:clr>
        </p15:guide>
        <p15:guide id="2" orient="horz" pos="2828">
          <p15:clr>
            <a:srgbClr val="FBAE40"/>
          </p15:clr>
        </p15:guide>
        <p15:guide id="3" pos="193">
          <p15:clr>
            <a:srgbClr val="FBAE40"/>
          </p15:clr>
        </p15:guide>
        <p15:guide id="4" pos="5567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, Text &amp; Two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360000"/>
            <a:ext cx="8514009" cy="68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2" y="1260000"/>
            <a:ext cx="8514009" cy="162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FBEFD6C2-91B4-4CD4-9A79-D05CB40D8D0D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305991" y="2988000"/>
            <a:ext cx="4050000" cy="2988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9" name="Table Placeholder 5">
            <a:extLst>
              <a:ext uri="{FF2B5EF4-FFF2-40B4-BE49-F238E27FC236}">
                <a16:creationId xmlns:a16="http://schemas.microsoft.com/office/drawing/2014/main" id="{FF7CB893-ACDD-4BB0-BC38-42EE020F3CA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70000" y="2988000"/>
            <a:ext cx="4050000" cy="2988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7FD265D2-2064-42AD-838B-312D03F08D0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7EE3BA67-9DF6-413F-A0AA-4A4C9D1C000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3BE80059-ABCE-424A-BF38-C05EF8156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64D043F-8789-0248-A98A-F359DBA723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EF6FA21-336A-F647-B102-51992C59DF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6098540"/>
            <a:ext cx="893024" cy="6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69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>
          <p15:clr>
            <a:srgbClr val="FBAE40"/>
          </p15:clr>
        </p15:guide>
        <p15:guide id="2" orient="horz" pos="2828">
          <p15:clr>
            <a:srgbClr val="FBAE40"/>
          </p15:clr>
        </p15:guide>
        <p15:guide id="3" pos="193">
          <p15:clr>
            <a:srgbClr val="FBAE40"/>
          </p15:clr>
        </p15:guide>
        <p15:guide id="4" pos="556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, Text &amp;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360000"/>
            <a:ext cx="8514009" cy="68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2" y="1260000"/>
            <a:ext cx="8514009" cy="162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339FEA5C-F0F7-4DC8-A3CB-4F59CD62336D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05991" y="2988000"/>
            <a:ext cx="4050000" cy="2988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1" name="Chart Placeholder 8">
            <a:extLst>
              <a:ext uri="{FF2B5EF4-FFF2-40B4-BE49-F238E27FC236}">
                <a16:creationId xmlns:a16="http://schemas.microsoft.com/office/drawing/2014/main" id="{B54D2430-5E30-4831-9D2C-A3ABFEB23AE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770000" y="2988000"/>
            <a:ext cx="4050000" cy="2988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D647285-0A70-4B0F-A4C8-541863FDE5C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77D9EE39-E56E-4D83-99EB-1D9D8F3A42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B70ECA8-6881-4CCD-BC17-AE4B79470A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4C3CA4E-7F21-304D-9F4A-8B07248A6B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7F40858-2CD7-FE45-A2F8-0FDCC2F29C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6098540"/>
            <a:ext cx="893024" cy="6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59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pos="5567">
          <p15:clr>
            <a:srgbClr val="FBAE40"/>
          </p15:clr>
        </p15:guide>
        <p15:guide id="3" orient="horz" pos="599">
          <p15:clr>
            <a:srgbClr val="FBAE40"/>
          </p15:clr>
        </p15:guide>
        <p15:guide id="4" orient="horz" pos="282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-line Title, Text &amp;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360000"/>
            <a:ext cx="8514009" cy="68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2" y="1260000"/>
            <a:ext cx="8514009" cy="162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D647285-0A70-4B0F-A4C8-541863FDE5C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77D9EE39-E56E-4D83-99EB-1D9D8F3A42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B70ECA8-6881-4CCD-BC17-AE4B79470A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44E4E7-45AA-3E4A-95AB-894672A419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6389" y="2989384"/>
            <a:ext cx="4049603" cy="298661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415DFC-9328-B14E-A285-03ABEF15552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70438" y="2989382"/>
            <a:ext cx="4049712" cy="29866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90044A0-A316-E247-A000-7A157FEF2E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7099E3C-EACD-DE47-9BC7-99AC4CB61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6098540"/>
            <a:ext cx="893024" cy="6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59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pos="5567">
          <p15:clr>
            <a:srgbClr val="FBAE40"/>
          </p15:clr>
        </p15:guide>
        <p15:guide id="3" orient="horz" pos="599">
          <p15:clr>
            <a:srgbClr val="FBAE40"/>
          </p15:clr>
        </p15:guide>
        <p15:guide id="4" orient="horz" pos="282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7EBDDC-FA54-25E8-5A3C-A43EF673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829C1D-AA4C-D77E-947B-833FF4433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B823A0-3C21-045D-47C4-6F309DAC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DE2A5CF-B450-6449-2691-1A31F8FF4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D78193-C7ED-E958-2C2E-7D649B62C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623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F3E35-7BAC-4DAC-BF73-B39646774A9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4E0521D8-6A60-4405-94E6-87B45B43D5A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F3790A2-3ED4-476F-AF15-FF864ED228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A1B33D0-BDFD-A646-8606-99083F58B0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768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pos="5567">
          <p15:clr>
            <a:srgbClr val="FBAE40"/>
          </p15:clr>
        </p15:guide>
        <p15:guide id="3" orient="horz" pos="599">
          <p15:clr>
            <a:srgbClr val="FBAE40"/>
          </p15:clr>
        </p15:guide>
        <p15:guide id="4" orient="horz" pos="282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360000"/>
            <a:ext cx="8514009" cy="68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D8D745-A917-4544-B52C-C167B938FC8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18736158-736B-4C99-AE3E-5DE67DF6BB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B403315-6CB3-4D1B-932F-9111D4E0A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7EA66CC-1E16-FA43-950B-42C28BA0C1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1501E54-557F-9B4F-AA23-CC2DB54C46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6098540"/>
            <a:ext cx="893024" cy="6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92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>
          <p15:clr>
            <a:srgbClr val="FBAE40"/>
          </p15:clr>
        </p15:guide>
        <p15:guide id="2" pos="5567">
          <p15:clr>
            <a:srgbClr val="FBAE40"/>
          </p15:clr>
        </p15:guide>
        <p15:guide id="3" orient="horz" pos="599">
          <p15:clr>
            <a:srgbClr val="FBAE40"/>
          </p15:clr>
        </p15:guide>
        <p15:guide id="4" orient="horz" pos="282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919A1E-AF03-4E65-AB90-7B16340F5AF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D93099D-53F9-451B-BF59-BB728B4000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CD7FB87-9E67-43F8-AAED-2A70B2777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20018B4-4626-1A4B-9344-746CC8AD38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8" indent="0">
              <a:buNone/>
              <a:defRPr sz="450">
                <a:solidFill>
                  <a:schemeClr val="tx1"/>
                </a:solidFill>
              </a:defRPr>
            </a:lvl2pPr>
            <a:lvl3pPr marL="408384" indent="0">
              <a:buNone/>
              <a:defRPr sz="450">
                <a:solidFill>
                  <a:schemeClr val="tx1"/>
                </a:solidFill>
              </a:defRPr>
            </a:lvl3pPr>
            <a:lvl4pPr marL="608410" indent="0">
              <a:buNone/>
              <a:defRPr sz="450">
                <a:solidFill>
                  <a:schemeClr val="tx1"/>
                </a:solidFill>
              </a:defRPr>
            </a:lvl4pPr>
            <a:lvl5pPr marL="81200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125F03B-012D-5B4A-BC3C-5084689584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650" y="6098540"/>
            <a:ext cx="893024" cy="6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418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1CB7B1-A2B9-495B-979A-A7CE1C65D2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444FFC-10EB-4073-9D6C-AF250590B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00519B-8878-4CD6-85EE-CB6D3C4E3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406D-1D86-411A-8DE8-AD930F848244}" type="datetime1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CF84FE4-7CE5-4D2D-A0F3-C3EFD4683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E86A0C-ED4A-45E7-8D8F-5144156A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E5C7-39ED-49A0-8A85-32874FDEE9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76599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DE86C3-8BAF-42C8-B4F4-9B1B2BA61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FB3062-DBF4-4168-A140-97932122E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646AF2-71C8-4C4C-B7C4-9CDCD23BF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C94EC-88FF-4F19-8789-5F6671609C8C}" type="datetime1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4309A2-E682-4B52-8029-69327AF5B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764C23-3D18-438A-A8FC-29970F5F6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E5C7-39ED-49A0-8A85-32874FDEE9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20878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A7B348-AC6B-4674-88B8-74AAA1A13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12A28B2-18CA-4839-A64A-1AAA619D0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133A3C-6573-4F6A-8D2A-3BE1476E3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9547-8B40-43F0-A623-6750C4D06AA8}" type="datetime1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3DE941-8297-49AB-8FA2-445FE27D6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629B26-408A-4E00-A1CF-8A5CA90F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E5C7-39ED-49A0-8A85-32874FDEE9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5906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17E6CA-024A-427B-8D02-BD4D33F2F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76200F-9E3F-4ABE-8727-191E9026C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96CD2FE-3F10-4096-AE03-0B5F708C3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EC751F5-B711-4B6C-95D2-9DC988892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3DB95-B61D-4D74-808D-59DE1D47DA56}" type="datetime1">
              <a:rPr lang="pt-BR" smtClean="0"/>
              <a:t>13/05/2025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883244B-4F3D-480B-9177-0A18A5DD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AB633FF-816D-448B-BA9C-FBEE2884A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E5C7-39ED-49A0-8A85-32874FDEE9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6556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DFF3A1-26EA-4C47-9510-B73B90753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6C37429-31B9-4B04-8B63-DE17EDD5A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3C35B98-B21B-47BD-918F-2988263FA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E287477-DFA4-4CD4-9D75-7A42A02B6F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F39698B-F932-48BC-BD66-CDF09EE0F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061CC25-FD78-4AF4-BBDC-777F19FCD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F7F95-5EC5-4F27-B421-7930309DF909}" type="datetime1">
              <a:rPr lang="pt-BR" smtClean="0"/>
              <a:t>13/05/2025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280D030-C89B-4FA1-B7AA-D403312E9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6683211-40C6-4965-BD51-0897A7F93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E5C7-39ED-49A0-8A85-32874FDEE9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24987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D7440C-032B-4CC0-8F6A-DE528D69A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A382B3E-5CB1-4EFF-B23C-FAF4E3AAE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38E1-B45F-4342-92ED-249719CBBB26}" type="datetime1">
              <a:rPr lang="pt-BR" smtClean="0"/>
              <a:t>13/05/2025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DA0C410-272C-46DF-A67B-AC99040BF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BE97070-3F57-4F28-98F3-1E740425D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E5C7-39ED-49A0-8A85-32874FDEE9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2202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224B389-635D-4C14-8075-C9ADFB551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9A0F0-AE16-4C9C-8B5F-A228091D9609}" type="datetime1">
              <a:rPr lang="pt-BR" smtClean="0"/>
              <a:t>13/05/2025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7B77C1F-4BCB-4A3B-A21A-A9354C616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E5513BD-3F40-42EB-BD05-59CC75BD7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E5C7-39ED-49A0-8A85-32874FDEE9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1937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F4AFCD-E52C-74C1-14D6-5334F9259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211A76-1D07-B975-7BF0-EC23D3663D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00FA156-E9C1-52DE-23F5-8C4390233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8BEB2C2-DCB0-EA65-AF23-080F287C2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59BF4F8-3ADA-2207-40BA-4746C339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985976A-383D-E071-FB80-5BFAA23D9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11200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C04E3B-C743-44B2-84A8-3A2D5275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1334C2-FDAF-4697-82E1-20C99187E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1A8BA73-AE71-46E0-B017-E25386F67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AA6DAB-5726-4FAC-93EE-752F62A79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BC95-780A-48B7-AE20-54EC221DD17B}" type="datetime1">
              <a:rPr lang="pt-BR" smtClean="0"/>
              <a:t>13/05/2025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B68C9AF-4DC0-41FD-BA7D-39394F185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F4F867C-301F-47BF-82A6-93C2EFA54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E5C7-39ED-49A0-8A85-32874FDEE9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21109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F93158-ABE8-40CD-B94A-E02A582E5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E009313-453C-4021-A78E-CEA1E7AC73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8C9C02E-CACF-4244-B112-1176EC5E3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BB1CE5C-79F7-411A-A6BE-61C9445BE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5A94A-0AC3-4481-A311-29FB541D862B}" type="datetime1">
              <a:rPr lang="pt-BR" smtClean="0"/>
              <a:t>13/05/2025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8D0B2D6-BA7E-44B7-A933-460755711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CF6310-8D88-4A45-B3C6-0CD9362AC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E5C7-39ED-49A0-8A85-32874FDEE9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70461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CAEA93-183B-4EDD-9646-F499B3C42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3115776-E37D-4996-B7CC-6B93A550A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500DB4-9A03-4EE2-A921-48C083A8A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6CC4-4C87-4DA7-AA1C-915909994C29}" type="datetime1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650CD9-D8F5-41D6-9EFE-558796A54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98B8C6-20C9-46B8-AA5B-189C538F5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E5C7-39ED-49A0-8A85-32874FDEE9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4724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78CEB70-7D11-4557-8DDF-9BE25480FD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36C468-C5A7-46EE-9572-E0C50A45F3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BAAA86-1220-41D6-AF96-18B339D6E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54EDC-A3B7-4F38-AC13-D73AA7ED9EDD}" type="datetime1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1F10E6-6354-4B18-8881-A585B3E6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7848E0-0948-4D86-8A4E-5BA87183A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E5C7-39ED-49A0-8A85-32874FDEE9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81635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3" y="1260000"/>
            <a:ext cx="8514009" cy="162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339FEA5C-F0F7-4DC8-A3CB-4F59CD62336D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05991" y="2988000"/>
            <a:ext cx="4050000" cy="2988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1" name="Chart Placeholder 8">
            <a:extLst>
              <a:ext uri="{FF2B5EF4-FFF2-40B4-BE49-F238E27FC236}">
                <a16:creationId xmlns:a16="http://schemas.microsoft.com/office/drawing/2014/main" id="{B54D2430-5E30-4831-9D2C-A3ABFEB23AE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770000" y="2988000"/>
            <a:ext cx="4050000" cy="2988000"/>
          </a:xfrm>
        </p:spPr>
        <p:txBody>
          <a:bodyPr/>
          <a:lstStyle>
            <a:lvl1pPr marL="563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2C232D2C-F4B9-45D5-AD68-A4F18419188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96571FD5-A86C-4B93-BC84-347668B986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CBBF4B1A-5C5F-4934-A0FE-ABF3029C3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1A61384-CC6B-8D49-862E-AFC7F823E3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3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18" indent="0">
              <a:buNone/>
              <a:defRPr sz="450">
                <a:solidFill>
                  <a:schemeClr val="tx1"/>
                </a:solidFill>
              </a:defRPr>
            </a:lvl2pPr>
            <a:lvl3pPr marL="408364" indent="0">
              <a:buNone/>
              <a:defRPr sz="450">
                <a:solidFill>
                  <a:schemeClr val="tx1"/>
                </a:solidFill>
              </a:defRPr>
            </a:lvl3pPr>
            <a:lvl4pPr marL="608380" indent="0">
              <a:buNone/>
              <a:defRPr sz="450">
                <a:solidFill>
                  <a:schemeClr val="tx1"/>
                </a:solidFill>
              </a:defRPr>
            </a:lvl4pPr>
            <a:lvl5pPr marL="81196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1856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9">
          <p15:clr>
            <a:srgbClr val="FBAE40"/>
          </p15:clr>
        </p15:guide>
        <p15:guide id="2" orient="horz" pos="2828">
          <p15:clr>
            <a:srgbClr val="FBAE40"/>
          </p15:clr>
        </p15:guide>
        <p15:guide id="3" pos="193">
          <p15:clr>
            <a:srgbClr val="FBAE40"/>
          </p15:clr>
        </p15:guide>
        <p15:guide id="4" pos="556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-line 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92" y="360000"/>
            <a:ext cx="8514009" cy="68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2" y="1260000"/>
            <a:ext cx="8514009" cy="410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5703CFA7-A538-4501-859A-21256EBD78A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87C43110-7893-4132-8872-7964F9A4CE7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AA44342B-3089-4622-91B7-14FDB45E4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5E5C279-D9D3-4F4D-A16B-830F2086E5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3" indent="0">
              <a:buNone/>
              <a:defRPr sz="450">
                <a:solidFill>
                  <a:schemeClr val="tx1"/>
                </a:solidFill>
              </a:defRPr>
            </a:lvl2pPr>
            <a:lvl3pPr marL="408374" indent="0">
              <a:buNone/>
              <a:defRPr sz="450">
                <a:solidFill>
                  <a:schemeClr val="tx1"/>
                </a:solidFill>
              </a:defRPr>
            </a:lvl3pPr>
            <a:lvl4pPr marL="608395" indent="0">
              <a:buNone/>
              <a:defRPr sz="450">
                <a:solidFill>
                  <a:schemeClr val="tx1"/>
                </a:solidFill>
              </a:defRPr>
            </a:lvl4pPr>
            <a:lvl5pPr marL="81198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1345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599">
          <p15:clr>
            <a:srgbClr val="FBAE40"/>
          </p15:clr>
        </p15:guide>
        <p15:guide id="3" orient="horz" pos="2539">
          <p15:clr>
            <a:srgbClr val="FBAE40"/>
          </p15:clr>
        </p15:guide>
        <p15:guide id="4" pos="193">
          <p15:clr>
            <a:srgbClr val="FBAE40"/>
          </p15:clr>
        </p15:guide>
        <p15:guide id="5" pos="5567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919A1E-AF03-4E65-AB90-7B16340F5AF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D93099D-53F9-451B-BF59-BB728B4000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CD7FB87-9E67-43F8-AAED-2A70B2777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20018B4-4626-1A4B-9344-746CC8AD38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3" indent="0">
              <a:buNone/>
              <a:defRPr sz="450">
                <a:solidFill>
                  <a:schemeClr val="tx1"/>
                </a:solidFill>
              </a:defRPr>
            </a:lvl2pPr>
            <a:lvl3pPr marL="408374" indent="0">
              <a:buNone/>
              <a:defRPr sz="450">
                <a:solidFill>
                  <a:schemeClr val="tx1"/>
                </a:solidFill>
              </a:defRPr>
            </a:lvl3pPr>
            <a:lvl4pPr marL="608395" indent="0">
              <a:buNone/>
              <a:defRPr sz="450">
                <a:solidFill>
                  <a:schemeClr val="tx1"/>
                </a:solidFill>
              </a:defRPr>
            </a:lvl4pPr>
            <a:lvl5pPr marL="81198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65184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n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2" y="1260000"/>
            <a:ext cx="8514009" cy="475200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1D067FA-704F-4565-BD79-FEDF669F1EF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E393F749-AC7C-4FC3-8474-84925B26C13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CDF99922-1635-4F71-88B4-1E28F3F26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13FA47A-9E60-7C45-BAC1-5BB4D7BFA8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3" indent="0">
              <a:buNone/>
              <a:defRPr sz="450">
                <a:solidFill>
                  <a:schemeClr val="tx1"/>
                </a:solidFill>
              </a:defRPr>
            </a:lvl2pPr>
            <a:lvl3pPr marL="408374" indent="0">
              <a:buNone/>
              <a:defRPr sz="450">
                <a:solidFill>
                  <a:schemeClr val="tx1"/>
                </a:solidFill>
              </a:defRPr>
            </a:lvl3pPr>
            <a:lvl4pPr marL="608395" indent="0">
              <a:buNone/>
              <a:defRPr sz="450">
                <a:solidFill>
                  <a:schemeClr val="tx1"/>
                </a:solidFill>
              </a:defRPr>
            </a:lvl4pPr>
            <a:lvl5pPr marL="81198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8045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67">
          <p15:clr>
            <a:srgbClr val="FBAE40"/>
          </p15:clr>
        </p15:guide>
        <p15:guide id="2" orient="horz" pos="599">
          <p15:clr>
            <a:srgbClr val="FBAE40"/>
          </p15:clr>
        </p15:guide>
        <p15:guide id="3" orient="horz" pos="2845">
          <p15:clr>
            <a:srgbClr val="FBAE40"/>
          </p15:clr>
        </p15:guide>
        <p15:guide id="4" pos="193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919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47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69088-7E59-10D7-DB8C-9B0D2696F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AB33B5-50EB-E96C-DCC9-A29FAC4F4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221E2F2-0AE3-4AFB-FB81-4961F13ED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9815118-C0E3-B275-8D96-3FB04F305C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72C6C8D-9884-D81D-306E-B166E65B7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376CED3-BB90-9022-2382-3D8E10F94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1163660-F0E0-A8D0-CC0B-61D5ED84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DEC0356-227D-631F-69E2-2A71BE6C2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35365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1800">
                <a:solidFill>
                  <a:srgbClr val="757575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1500">
                <a:solidFill>
                  <a:srgbClr val="757575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350">
                <a:solidFill>
                  <a:srgbClr val="757575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685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085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547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459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293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673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45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3"/>
            <a:ext cx="4351339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684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155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n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3" y="1260000"/>
            <a:ext cx="8514009" cy="475200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1D067FA-704F-4565-BD79-FEDF669F1EF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05991" y="6335281"/>
            <a:ext cx="1008000" cy="90000"/>
          </a:xfrm>
          <a:ln/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43667527-7C42-4D8C-9BD4-204D132C7D2E}" type="slidenum">
              <a:rPr smtClean="0"/>
              <a:pPr>
                <a:defRPr/>
              </a:pPr>
              <a:t>‹nº›</a:t>
            </a:fld>
            <a:endParaRPr dirty="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E393F749-AC7C-4FC3-8474-84925B26C13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991" y="6516000"/>
            <a:ext cx="1008000" cy="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Confidential</a:t>
            </a:r>
            <a:endParaRPr lang="en-GB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CDF99922-1635-4F71-88B4-1E28F3F26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5991" y="6426000"/>
            <a:ext cx="1008000" cy="9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4896001-3AA0-4930-A036-8A333FEECD7C}" type="datetime1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13FA47A-9E60-7C45-BAC1-5BB4D7BFA8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7592" y="6335281"/>
            <a:ext cx="2973263" cy="324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5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186923" indent="0">
              <a:buNone/>
              <a:defRPr sz="450">
                <a:solidFill>
                  <a:schemeClr val="tx1"/>
                </a:solidFill>
              </a:defRPr>
            </a:lvl2pPr>
            <a:lvl3pPr marL="408374" indent="0">
              <a:buNone/>
              <a:defRPr sz="450">
                <a:solidFill>
                  <a:schemeClr val="tx1"/>
                </a:solidFill>
              </a:defRPr>
            </a:lvl3pPr>
            <a:lvl4pPr marL="608395" indent="0">
              <a:buNone/>
              <a:defRPr sz="450">
                <a:solidFill>
                  <a:schemeClr val="tx1"/>
                </a:solidFill>
              </a:defRPr>
            </a:lvl4pPr>
            <a:lvl5pPr marL="811986" indent="0">
              <a:buNone/>
              <a:defRPr sz="4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9609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67">
          <p15:clr>
            <a:srgbClr val="FBAE40"/>
          </p15:clr>
        </p15:guide>
        <p15:guide id="2" orient="horz" pos="599">
          <p15:clr>
            <a:srgbClr val="FBAE40"/>
          </p15:clr>
        </p15:guide>
        <p15:guide id="3" orient="horz" pos="2845">
          <p15:clr>
            <a:srgbClr val="FBAE40"/>
          </p15:clr>
        </p15:guide>
        <p15:guide id="4" pos="19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D91BCB-BEB2-C882-8C1A-A7442BBF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E71E325-33D6-5B8F-EFBC-00B39050B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0C5A27A-D792-F7CA-EF73-A07CAF10B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09A1833-EFFC-9446-8636-FB74E5424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20207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370" y="602568"/>
            <a:ext cx="5894962" cy="48940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573" y="1712068"/>
            <a:ext cx="6639053" cy="48832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6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5C69197-B3A9-8203-CD53-CEC197F7A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4CAE51F-563E-87CF-7338-7C869D920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9C7EC06-9B29-0E4D-48D9-54F8D1748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153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E1EC3-99B8-4E53-CD0D-F1BCEC3A8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B03661-1E9F-4826-2C04-31E0C8395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05ACACC-6784-0934-6FAD-3B3AF2B4D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9563A32-810F-376C-0B42-E90A43961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B73CE55-6E63-EA7B-0DC7-64E1A0D1F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600E892-0571-40A3-4770-B99EED76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979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tags" Target="../tags/tag1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8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D0BBF25-8C30-235F-DCDA-17D3DEE06B59}"/>
              </a:ext>
            </a:extLst>
          </p:cNvPr>
          <p:cNvSpPr txBox="1">
            <a:spLocks/>
          </p:cNvSpPr>
          <p:nvPr userDrawn="1"/>
        </p:nvSpPr>
        <p:spPr>
          <a:xfrm>
            <a:off x="2451370" y="602568"/>
            <a:ext cx="5894962" cy="4894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cap="all" spc="3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822F2A-82FB-2B77-CC65-7E8F71FD61CE}"/>
              </a:ext>
            </a:extLst>
          </p:cNvPr>
          <p:cNvSpPr txBox="1">
            <a:spLocks/>
          </p:cNvSpPr>
          <p:nvPr userDrawn="1"/>
        </p:nvSpPr>
        <p:spPr>
          <a:xfrm>
            <a:off x="2232573" y="1712068"/>
            <a:ext cx="6639053" cy="48832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931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7B9580D-EC97-9BAC-189A-61F9F4F3B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C9C0F30-93C5-20EE-3071-A6D9B9919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2B0F46-372F-65F8-4D87-C2A1634B49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28236-765E-4390-A43C-6120DEF0C6E2}" type="datetimeFigureOut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D3380C-E879-ABC4-85A4-28BE907B3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F2C4E0-97AD-41F4-53DA-BA55F87C1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E6A13-5DA2-4D31-B26A-C355ABC1E0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73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32"/>
            </p:custDataLst>
          </p:nvPr>
        </p:nvGraphicFramePr>
        <p:xfrm>
          <a:off x="1620" y="1593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3" imgW="360" imgH="360" progId="">
                  <p:embed/>
                </p:oleObj>
              </mc:Choice>
              <mc:Fallback>
                <p:oleObj name="think-cell Slide" r:id="rId33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0" y="1593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5992" y="360000"/>
            <a:ext cx="8514009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5992" y="1260000"/>
            <a:ext cx="8514009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5991" y="6335281"/>
            <a:ext cx="1296000" cy="1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lang="en-GB" sz="450" smtClean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 dirty="0"/>
              <a:t>Page </a:t>
            </a:r>
            <a:fld id="{72A704F9-61CA-4770-B270-3EB3A3A14010}" type="slidenum">
              <a:rPr smtClean="0"/>
              <a:pPr>
                <a:defRPr/>
              </a:pPr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271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  <p:sldLayoutId id="2147483785" r:id="rId21"/>
    <p:sldLayoutId id="2147483786" r:id="rId22"/>
    <p:sldLayoutId id="2147483787" r:id="rId23"/>
    <p:sldLayoutId id="2147483788" r:id="rId24"/>
    <p:sldLayoutId id="2147483789" r:id="rId25"/>
    <p:sldLayoutId id="2147483790" r:id="rId26"/>
    <p:sldLayoutId id="2147483791" r:id="rId27"/>
    <p:sldLayoutId id="2147483792" r:id="rId28"/>
    <p:sldLayoutId id="2147483793" r:id="rId29"/>
    <p:sldLayoutId id="2147483794" r:id="rId30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600" b="1" i="0" baseline="0">
          <a:solidFill>
            <a:schemeClr val="tx1"/>
          </a:solidFill>
          <a:latin typeface="+mj-lt"/>
          <a:ea typeface="MS PGothic" pitchFamily="34" charset="-128"/>
          <a:cs typeface="MS PGothic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pitchFamily="34" charset="0"/>
          <a:ea typeface="MS PGothic" pitchFamily="34" charset="-128"/>
          <a:cs typeface="MS PGothic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pitchFamily="34" charset="0"/>
          <a:ea typeface="MS PGothic" pitchFamily="34" charset="-128"/>
          <a:cs typeface="MS PGothic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pitchFamily="34" charset="0"/>
          <a:ea typeface="MS PGothic" pitchFamily="34" charset="-128"/>
          <a:cs typeface="MS PGothic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pitchFamily="34" charset="0"/>
          <a:ea typeface="MS PGothic" pitchFamily="34" charset="-128"/>
          <a:cs typeface="MS PGothic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pitchFamily="34" charset="0"/>
          <a:ea typeface="MS PGothic" pitchFamily="34" charset="-128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pitchFamily="34" charset="0"/>
          <a:ea typeface="MS PGothic" pitchFamily="34" charset="-128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pitchFamily="34" charset="0"/>
          <a:ea typeface="MS PGothic" pitchFamily="34" charset="-128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250">
          <a:solidFill>
            <a:schemeClr val="tx2"/>
          </a:solidFill>
          <a:latin typeface="Arial" pitchFamily="34" charset="0"/>
          <a:ea typeface="MS PGothic" pitchFamily="34" charset="-128"/>
        </a:defRPr>
      </a:lvl9pPr>
    </p:titleStyle>
    <p:bodyStyle>
      <a:lvl1pPr marL="186300" indent="-18573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200">
          <a:solidFill>
            <a:schemeClr val="tx1"/>
          </a:solidFill>
          <a:latin typeface="+mn-lt"/>
          <a:ea typeface="MS PGothic" pitchFamily="34" charset="-128"/>
          <a:cs typeface="MS PGothic"/>
        </a:defRPr>
      </a:lvl1pPr>
      <a:lvl2pPr marL="405000" indent="-20359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1000">
          <a:solidFill>
            <a:schemeClr val="tx1"/>
          </a:solidFill>
          <a:latin typeface="+mn-lt"/>
          <a:ea typeface="MS PGothic" pitchFamily="34" charset="-128"/>
          <a:cs typeface="MS PGothic"/>
        </a:defRPr>
      </a:lvl2pPr>
      <a:lvl3pPr marL="607219" indent="-19883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800">
          <a:solidFill>
            <a:schemeClr val="tx1"/>
          </a:solidFill>
          <a:latin typeface="+mn-lt"/>
          <a:ea typeface="MS PGothic" pitchFamily="34" charset="-128"/>
          <a:cs typeface="MS PGothic"/>
        </a:defRPr>
      </a:lvl3pPr>
      <a:lvl4pPr marL="810816" indent="-202406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800">
          <a:solidFill>
            <a:schemeClr val="tx1"/>
          </a:solidFill>
          <a:latin typeface="+mn-lt"/>
          <a:ea typeface="MS PGothic" pitchFamily="34" charset="-128"/>
          <a:cs typeface="MS PGothic"/>
        </a:defRPr>
      </a:lvl4pPr>
      <a:lvl5pPr marL="1014413" indent="-202406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800">
          <a:solidFill>
            <a:schemeClr val="tx1"/>
          </a:solidFill>
          <a:latin typeface="+mn-lt"/>
          <a:ea typeface="MS PGothic" pitchFamily="34" charset="-128"/>
          <a:cs typeface="MS PGothic"/>
        </a:defRPr>
      </a:lvl5pPr>
      <a:lvl6pPr marL="1357313" indent="-20240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1050">
          <a:solidFill>
            <a:srgbClr val="333333"/>
          </a:solidFill>
          <a:latin typeface="+mn-lt"/>
          <a:ea typeface="+mn-ea"/>
        </a:defRPr>
      </a:lvl6pPr>
      <a:lvl7pPr marL="1700213" indent="-20240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1050">
          <a:solidFill>
            <a:srgbClr val="333333"/>
          </a:solidFill>
          <a:latin typeface="+mn-lt"/>
          <a:ea typeface="+mn-ea"/>
        </a:defRPr>
      </a:lvl7pPr>
      <a:lvl8pPr marL="2043113" indent="-20240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1050">
          <a:solidFill>
            <a:srgbClr val="333333"/>
          </a:solidFill>
          <a:latin typeface="+mn-lt"/>
          <a:ea typeface="+mn-ea"/>
        </a:defRPr>
      </a:lvl8pPr>
      <a:lvl9pPr marL="2386013" indent="-20240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105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D7786A9-F9F2-43F0-A0DA-776D78C3E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CAA4B7-56C4-4771-AA58-E7F444177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0B15D1-D1FF-41EB-BD2C-259D05EE0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5A166-001E-4D36-B56D-735A25F5B13D}" type="datetime1">
              <a:rPr lang="pt-BR" smtClean="0"/>
              <a:t>13/05/2025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1BF6E9-A073-42D4-BE0C-E43C0EC54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40A704-E89A-432B-8B44-231699869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FE5C7-39ED-49A0-8A85-32874FDEE9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194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21" r:id="rId12"/>
    <p:sldLayoutId id="2147483822" r:id="rId13"/>
    <p:sldLayoutId id="2147483824" r:id="rId14"/>
    <p:sldLayoutId id="2147483825" r:id="rId1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C0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868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D0BBF25-8C30-235F-DCDA-17D3DEE06B59}"/>
              </a:ext>
            </a:extLst>
          </p:cNvPr>
          <p:cNvSpPr txBox="1">
            <a:spLocks/>
          </p:cNvSpPr>
          <p:nvPr userDrawn="1"/>
        </p:nvSpPr>
        <p:spPr>
          <a:xfrm>
            <a:off x="2451370" y="602568"/>
            <a:ext cx="5894962" cy="4894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cap="all" spc="3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822F2A-82FB-2B77-CC65-7E8F71FD61CE}"/>
              </a:ext>
            </a:extLst>
          </p:cNvPr>
          <p:cNvSpPr txBox="1">
            <a:spLocks/>
          </p:cNvSpPr>
          <p:nvPr userDrawn="1"/>
        </p:nvSpPr>
        <p:spPr>
          <a:xfrm>
            <a:off x="2232573" y="1712068"/>
            <a:ext cx="6639053" cy="48832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3D9ED98-E073-103E-D433-B5429C98FC7A}"/>
              </a:ext>
            </a:extLst>
          </p:cNvPr>
          <p:cNvGrpSpPr/>
          <p:nvPr userDrawn="1"/>
        </p:nvGrpSpPr>
        <p:grpSpPr>
          <a:xfrm>
            <a:off x="244" y="0"/>
            <a:ext cx="2033407" cy="6857989"/>
            <a:chOff x="0" y="0"/>
            <a:chExt cx="2033407" cy="6857989"/>
          </a:xfrm>
        </p:grpSpPr>
        <p:pic>
          <p:nvPicPr>
            <p:cNvPr id="12" name="Imagem 11" descr="Uma imagem contendo Desenho técnico&#10;&#10;Descrição gerada automaticamente">
              <a:extLst>
                <a:ext uri="{FF2B5EF4-FFF2-40B4-BE49-F238E27FC236}">
                  <a16:creationId xmlns:a16="http://schemas.microsoft.com/office/drawing/2014/main" id="{D25AB11F-12B6-86F4-3E66-1B77679073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" r="60053" b="-1"/>
            <a:stretch/>
          </p:blipFill>
          <p:spPr>
            <a:xfrm>
              <a:off x="0" y="0"/>
              <a:ext cx="2033407" cy="6857989"/>
            </a:xfrm>
            <a:prstGeom prst="rect">
              <a:avLst/>
            </a:prstGeom>
          </p:spPr>
        </p:pic>
        <p:pic>
          <p:nvPicPr>
            <p:cNvPr id="13" name="Imagem 12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32278E27-73D5-CCFB-482C-09A6B371A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03"/>
            <a:stretch/>
          </p:blipFill>
          <p:spPr>
            <a:xfrm>
              <a:off x="198922" y="723900"/>
              <a:ext cx="1607347" cy="1498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155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3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38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.png"/><Relationship Id="rId5" Type="http://schemas.openxmlformats.org/officeDocument/2006/relationships/image" Target="../media/image45.jpe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png"/><Relationship Id="rId7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18" Type="http://schemas.openxmlformats.org/officeDocument/2006/relationships/image" Target="../media/image61.jpeg"/><Relationship Id="rId3" Type="http://schemas.openxmlformats.org/officeDocument/2006/relationships/image" Target="../media/image49.png"/><Relationship Id="rId21" Type="http://schemas.openxmlformats.org/officeDocument/2006/relationships/image" Target="../media/image64.png"/><Relationship Id="rId7" Type="http://schemas.openxmlformats.org/officeDocument/2006/relationships/image" Target="../media/image3.svg"/><Relationship Id="rId12" Type="http://schemas.openxmlformats.org/officeDocument/2006/relationships/image" Target="../media/image55.jpeg"/><Relationship Id="rId17" Type="http://schemas.openxmlformats.org/officeDocument/2006/relationships/image" Target="../media/image60.png"/><Relationship Id="rId2" Type="http://schemas.openxmlformats.org/officeDocument/2006/relationships/image" Target="../media/image6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5" Type="http://schemas.openxmlformats.org/officeDocument/2006/relationships/image" Target="../media/image58.png"/><Relationship Id="rId23" Type="http://schemas.openxmlformats.org/officeDocument/2006/relationships/image" Target="../media/image66.jpeg"/><Relationship Id="rId10" Type="http://schemas.openxmlformats.org/officeDocument/2006/relationships/image" Target="../media/image53.jpeg"/><Relationship Id="rId19" Type="http://schemas.openxmlformats.org/officeDocument/2006/relationships/image" Target="../media/image62.png"/><Relationship Id="rId4" Type="http://schemas.openxmlformats.org/officeDocument/2006/relationships/image" Target="../media/image48.png"/><Relationship Id="rId9" Type="http://schemas.openxmlformats.org/officeDocument/2006/relationships/image" Target="../media/image52.gif"/><Relationship Id="rId14" Type="http://schemas.openxmlformats.org/officeDocument/2006/relationships/image" Target="../media/image57.jpeg"/><Relationship Id="rId22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3.png"/><Relationship Id="rId7" Type="http://schemas.openxmlformats.org/officeDocument/2006/relationships/image" Target="../media/image6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3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64.png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3.png"/><Relationship Id="rId7" Type="http://schemas.openxmlformats.org/officeDocument/2006/relationships/image" Target="../media/image8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8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86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6.png"/><Relationship Id="rId4" Type="http://schemas.openxmlformats.org/officeDocument/2006/relationships/image" Target="../media/image89.jpeg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88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3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Relationship Id="rId9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94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0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88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5.jpeg"/><Relationship Id="rId5" Type="http://schemas.openxmlformats.org/officeDocument/2006/relationships/image" Target="../media/image90.png"/><Relationship Id="rId4" Type="http://schemas.openxmlformats.org/officeDocument/2006/relationships/image" Target="../media/image89.jpeg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63.png"/><Relationship Id="rId7" Type="http://schemas.openxmlformats.org/officeDocument/2006/relationships/image" Target="../media/image99.png"/><Relationship Id="rId12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62.png"/><Relationship Id="rId5" Type="http://schemas.openxmlformats.org/officeDocument/2006/relationships/image" Target="../media/image53.jpeg"/><Relationship Id="rId10" Type="http://schemas.openxmlformats.org/officeDocument/2006/relationships/image" Target="../media/image102.png"/><Relationship Id="rId4" Type="http://schemas.openxmlformats.org/officeDocument/2006/relationships/image" Target="../media/image64.png"/><Relationship Id="rId9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63.png"/><Relationship Id="rId7" Type="http://schemas.openxmlformats.org/officeDocument/2006/relationships/image" Target="../media/image10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6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4.png"/><Relationship Id="rId7" Type="http://schemas.openxmlformats.org/officeDocument/2006/relationships/image" Target="../media/image10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6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1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0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5.xml"/><Relationship Id="rId4" Type="http://schemas.microsoft.com/office/2007/relationships/hdphoto" Target="../media/hdphoto7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5.xml"/><Relationship Id="rId4" Type="http://schemas.microsoft.com/office/2007/relationships/hdphoto" Target="../media/hdphoto7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png"/><Relationship Id="rId4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png"/><Relationship Id="rId4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1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32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141.svg"/><Relationship Id="rId4" Type="http://schemas.openxmlformats.org/officeDocument/2006/relationships/image" Target="../media/image14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7.png"/><Relationship Id="rId7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8.pn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8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2CFBAD16-40D4-0C20-0438-80315313A788}"/>
              </a:ext>
            </a:extLst>
          </p:cNvPr>
          <p:cNvSpPr/>
          <p:nvPr/>
        </p:nvSpPr>
        <p:spPr>
          <a:xfrm>
            <a:off x="681644" y="2082474"/>
            <a:ext cx="4572000" cy="2269374"/>
          </a:xfrm>
          <a:prstGeom prst="roundRect">
            <a:avLst/>
          </a:prstGeom>
          <a:solidFill>
            <a:srgbClr val="BC3625">
              <a:alpha val="36863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11787" y="193748"/>
            <a:ext cx="1145035" cy="87028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A2C3EB4-2781-7BA5-2A4C-907278E5FF38}"/>
              </a:ext>
            </a:extLst>
          </p:cNvPr>
          <p:cNvSpPr txBox="1"/>
          <p:nvPr/>
        </p:nvSpPr>
        <p:spPr>
          <a:xfrm>
            <a:off x="1695797" y="238872"/>
            <a:ext cx="457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Aços de Alta Resistência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Cordoalhas CP-210 e CA-70 AR 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6F2E0E-E6FB-82BA-DB83-B7A00774B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02" y="106977"/>
            <a:ext cx="1620490" cy="10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04AC289-1D6E-890A-DA7C-471870102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92" y="142773"/>
            <a:ext cx="1390646" cy="9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id="{61D18D21-9838-4D44-3DF1-43C33E230240}"/>
              </a:ext>
            </a:extLst>
          </p:cNvPr>
          <p:cNvSpPr txBox="1">
            <a:spLocks/>
          </p:cNvSpPr>
          <p:nvPr/>
        </p:nvSpPr>
        <p:spPr>
          <a:xfrm>
            <a:off x="847081" y="5395232"/>
            <a:ext cx="3134716" cy="44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Iberê Martins da Silva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003E8EFF-EB40-7527-5704-077F489E8ED5}"/>
              </a:ext>
            </a:extLst>
          </p:cNvPr>
          <p:cNvSpPr txBox="1">
            <a:spLocks/>
          </p:cNvSpPr>
          <p:nvPr/>
        </p:nvSpPr>
        <p:spPr>
          <a:xfrm>
            <a:off x="4648185" y="5339314"/>
            <a:ext cx="3134716" cy="558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800" b="1" i="1" u="none" strike="noStrike" kern="1200" cap="none" spc="4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ibere.silva@outec.com.br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</a:b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22A68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FB9D0C0-DC2B-42F9-2A07-905FC1BE099C}"/>
              </a:ext>
            </a:extLst>
          </p:cNvPr>
          <p:cNvSpPr txBox="1">
            <a:spLocks/>
          </p:cNvSpPr>
          <p:nvPr/>
        </p:nvSpPr>
        <p:spPr>
          <a:xfrm>
            <a:off x="4648185" y="6085764"/>
            <a:ext cx="4224637" cy="384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800" b="1" i="1" u="none" strike="noStrike" kern="1200" cap="none" spc="5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https://www.linkedin.com/in/iberems/</a:t>
            </a:r>
            <a:endParaRPr kumimoji="0" lang="pt-BR" sz="1800" b="0" i="1" u="none" strike="noStrike" kern="1200" cap="none" spc="50" normalizeH="0" baseline="0" noProof="0" dirty="0">
              <a:ln>
                <a:noFill/>
              </a:ln>
              <a:solidFill>
                <a:srgbClr val="022A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22A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m 7" descr="Logotipo, Ícone&#10;&#10;Descrição gerada automaticamente">
            <a:extLst>
              <a:ext uri="{FF2B5EF4-FFF2-40B4-BE49-F238E27FC236}">
                <a16:creationId xmlns:a16="http://schemas.microsoft.com/office/drawing/2014/main" id="{583740AF-73C2-0123-C717-E442BF62C6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4" t="29502" r="29192" b="29502"/>
          <a:stretch/>
        </p:blipFill>
        <p:spPr>
          <a:xfrm>
            <a:off x="3988972" y="5381532"/>
            <a:ext cx="542272" cy="522902"/>
          </a:xfrm>
          <a:prstGeom prst="rect">
            <a:avLst/>
          </a:prstGeom>
        </p:spPr>
      </p:pic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11938433-EDBD-995D-BE99-07CDF98659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6" t="29502" r="28814" b="29502"/>
          <a:stretch/>
        </p:blipFill>
        <p:spPr>
          <a:xfrm>
            <a:off x="3988972" y="6100511"/>
            <a:ext cx="532036" cy="51861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756BC31-1855-AD25-0E38-73A5C4181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2" t="30117" r="24962" b="15208"/>
          <a:stretch/>
        </p:blipFill>
        <p:spPr bwMode="auto">
          <a:xfrm>
            <a:off x="1356822" y="5846076"/>
            <a:ext cx="1727910" cy="86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92D5D98A-ABB4-E14A-E623-B65D15E5A779}"/>
              </a:ext>
            </a:extLst>
          </p:cNvPr>
          <p:cNvSpPr txBox="1"/>
          <p:nvPr/>
        </p:nvSpPr>
        <p:spPr>
          <a:xfrm>
            <a:off x="948203" y="2319578"/>
            <a:ext cx="4190433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Cordoalhas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CP-210 RB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CA98204-6089-2BA1-D261-6F2B9C115F9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3414"/>
          <a:stretch/>
        </p:blipFill>
        <p:spPr>
          <a:xfrm>
            <a:off x="6177456" y="1413429"/>
            <a:ext cx="2375124" cy="363031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97634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3666F-164C-1C2E-CD1A-131AC69C0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64CC3D90-B2F9-9283-36A9-DC49F7EB0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11787" y="193748"/>
            <a:ext cx="1145035" cy="87028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D361240-E405-BE17-530D-8B40DE799092}"/>
              </a:ext>
            </a:extLst>
          </p:cNvPr>
          <p:cNvSpPr txBox="1"/>
          <p:nvPr/>
        </p:nvSpPr>
        <p:spPr>
          <a:xfrm>
            <a:off x="1695797" y="238872"/>
            <a:ext cx="457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Aços de Alta Resistência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Cordoalhas CP-210 e CA-70 AR 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B3589B-ACCF-1FC4-1129-181DED6D7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02" y="106977"/>
            <a:ext cx="1620490" cy="10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0B865D9-E0A4-26CE-FCE0-1EA8619DF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92" y="142773"/>
            <a:ext cx="1390646" cy="9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6A02BCC-6014-51B0-0563-11C7382CAF23}"/>
              </a:ext>
            </a:extLst>
          </p:cNvPr>
          <p:cNvSpPr txBox="1"/>
          <p:nvPr/>
        </p:nvSpPr>
        <p:spPr>
          <a:xfrm>
            <a:off x="601182" y="1281561"/>
            <a:ext cx="624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Projeto da Duplicação da BR-116 – Serra das Araras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6C62A3D-9986-7B10-EC18-B1A79926BF7B}"/>
              </a:ext>
            </a:extLst>
          </p:cNvPr>
          <p:cNvSpPr txBox="1"/>
          <p:nvPr/>
        </p:nvSpPr>
        <p:spPr>
          <a:xfrm>
            <a:off x="601182" y="1650893"/>
            <a:ext cx="7882939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As obras compreendem um trecho de oito quilômetros por sentido, totalizando 16 quilômetros de extensão, entre o km 225 e o km 233.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Pistas com quatro faixas por sentido, acostamento e uma faixa de segurança reduzindo em até 50% o tempo de percurso.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Trafegam cerca de 390 mil veículos/mês, sendo 36% deles veículos de carga.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O investimento de R$ 1,5 bilhão prevê a implantação de 24 viadutos.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Previsão de duração das obras de 52 meses e geração de 5 mil empregos diretos e indiretos.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C29C11A-DECB-E8EF-6659-B7A3F8369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9767" y="5831650"/>
            <a:ext cx="1401677" cy="84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48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7A58E-BC04-62D8-004A-D89D1179F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2916ED9E-8908-E634-E92B-BBA150D78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11787" y="193748"/>
            <a:ext cx="1145035" cy="87028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49BFE31-CAD7-3B90-2BD2-130BE3FFEF86}"/>
              </a:ext>
            </a:extLst>
          </p:cNvPr>
          <p:cNvSpPr txBox="1"/>
          <p:nvPr/>
        </p:nvSpPr>
        <p:spPr>
          <a:xfrm>
            <a:off x="1695797" y="238872"/>
            <a:ext cx="457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Aços de Alta Resistência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Cordoalhas CP-210 e CA-70 AR 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CEBF4E-CB5B-9FB5-8555-11B7AEEB3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02" y="106977"/>
            <a:ext cx="1620490" cy="10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C4B08AF-F2CE-F123-82DF-4A400E493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92" y="142773"/>
            <a:ext cx="1390646" cy="9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986A1F1-E860-2300-4BF5-ED6C8042865F}"/>
              </a:ext>
            </a:extLst>
          </p:cNvPr>
          <p:cNvSpPr txBox="1"/>
          <p:nvPr/>
        </p:nvSpPr>
        <p:spPr>
          <a:xfrm>
            <a:off x="1200911" y="1363443"/>
            <a:ext cx="2973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Locação Geral das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OAEs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3389B0-1D33-70A6-E823-B6EEEF6BDB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9234"/>
          <a:stretch/>
        </p:blipFill>
        <p:spPr bwMode="auto">
          <a:xfrm rot="16200000">
            <a:off x="189205" y="2079709"/>
            <a:ext cx="4770116" cy="47249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BA8D5E0-0BF6-8E10-4E5C-5A61BF60C6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26"/>
          <a:stretch/>
        </p:blipFill>
        <p:spPr bwMode="auto">
          <a:xfrm>
            <a:off x="5537644" y="1920240"/>
            <a:ext cx="1341632" cy="4698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B77527B-A8A2-4382-24E4-A85F282125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521" y="2032189"/>
            <a:ext cx="774224" cy="455098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F5FF9AE-2E48-BA7E-CE6F-C76C95658C70}"/>
              </a:ext>
            </a:extLst>
          </p:cNvPr>
          <p:cNvSpPr txBox="1"/>
          <p:nvPr/>
        </p:nvSpPr>
        <p:spPr>
          <a:xfrm>
            <a:off x="5263288" y="1484016"/>
            <a:ext cx="3231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Cerca de 550 Vigas Pré-moldadas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FD224B48-F4B9-DADD-10D7-FDAA1A27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55" y="5334312"/>
            <a:ext cx="2047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.L.G. ENGENHARIA LTDA.">
            <a:extLst>
              <a:ext uri="{FF2B5EF4-FFF2-40B4-BE49-F238E27FC236}">
                <a16:creationId xmlns:a16="http://schemas.microsoft.com/office/drawing/2014/main" id="{B3F42F3F-BC05-8A77-9547-8C113D17E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9" b="35818"/>
          <a:stretch/>
        </p:blipFill>
        <p:spPr bwMode="auto">
          <a:xfrm>
            <a:off x="1966145" y="5906063"/>
            <a:ext cx="1637211" cy="48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994798B-8B55-B2DC-C356-DC5EAB11D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2" t="30117" r="24962" b="15208"/>
          <a:stretch/>
        </p:blipFill>
        <p:spPr bwMode="auto">
          <a:xfrm>
            <a:off x="244416" y="5806624"/>
            <a:ext cx="1552597" cy="77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294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EC378-14BE-A90F-FF44-50A6E0DCE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88BE0E4-069C-EE24-9FB7-5B6C2435C404}"/>
              </a:ext>
            </a:extLst>
          </p:cNvPr>
          <p:cNvGrpSpPr/>
          <p:nvPr/>
        </p:nvGrpSpPr>
        <p:grpSpPr>
          <a:xfrm>
            <a:off x="328555" y="1656472"/>
            <a:ext cx="8486890" cy="4615829"/>
            <a:chOff x="281833" y="1815228"/>
            <a:chExt cx="8486890" cy="4615829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B3E15EFF-E8AE-4F2E-63F6-838AA5DDF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833" y="1815228"/>
              <a:ext cx="8486890" cy="4615829"/>
            </a:xfrm>
            <a:prstGeom prst="rect">
              <a:avLst/>
            </a:prstGeom>
          </p:spPr>
        </p:pic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9FA3DC1-B719-3FA3-1283-420F44BACC43}"/>
                </a:ext>
              </a:extLst>
            </p:cNvPr>
            <p:cNvSpPr/>
            <p:nvPr/>
          </p:nvSpPr>
          <p:spPr>
            <a:xfrm>
              <a:off x="2930085" y="1828800"/>
              <a:ext cx="3337712" cy="2643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endParaRPr>
            </a:p>
          </p:txBody>
        </p:sp>
      </p:grp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BDA7DA14-5CE4-5119-3346-9E2B4DBD5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11787" y="193748"/>
            <a:ext cx="1145035" cy="87028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267AC78-ECD7-412A-C1DB-8F8BDD0B369F}"/>
              </a:ext>
            </a:extLst>
          </p:cNvPr>
          <p:cNvSpPr txBox="1"/>
          <p:nvPr/>
        </p:nvSpPr>
        <p:spPr>
          <a:xfrm>
            <a:off x="1695797" y="238872"/>
            <a:ext cx="457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Aços de Alta Resistência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Cordoalhas CP-210 e CA-70 AR 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E7D3C5-99A0-F560-F7FF-FD16C79AF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02" y="106977"/>
            <a:ext cx="1620490" cy="10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437D1B-931C-E8C3-EA4E-89A590EA1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92" y="142773"/>
            <a:ext cx="1390646" cy="9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A83D2D7-BD48-D7DC-59C4-ED9163152DEA}"/>
              </a:ext>
            </a:extLst>
          </p:cNvPr>
          <p:cNvSpPr txBox="1"/>
          <p:nvPr/>
        </p:nvSpPr>
        <p:spPr>
          <a:xfrm>
            <a:off x="1051282" y="1338505"/>
            <a:ext cx="651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Tabuleiro de viaduto em grelha de vigas pré-moldadas</a:t>
            </a:r>
          </a:p>
        </p:txBody>
      </p:sp>
    </p:spTree>
    <p:extLst>
      <p:ext uri="{BB962C8B-B14F-4D97-AF65-F5344CB8AC3E}">
        <p14:creationId xmlns:p14="http://schemas.microsoft.com/office/powerpoint/2010/main" val="3274777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BCCA1-86FB-EF7A-1F66-4C0404A07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6154910C-15BE-45AD-487F-FC273A141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11787" y="193748"/>
            <a:ext cx="1145035" cy="87028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E335C57-0502-4515-7789-4CA4A48346EE}"/>
              </a:ext>
            </a:extLst>
          </p:cNvPr>
          <p:cNvSpPr txBox="1"/>
          <p:nvPr/>
        </p:nvSpPr>
        <p:spPr>
          <a:xfrm>
            <a:off x="1695797" y="238872"/>
            <a:ext cx="457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Aços de Alta Resistência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Cordoalhas CP-210 e CA-70 AR 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042E82-F2F3-CD6C-D9F3-25EEA93B8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02" y="106977"/>
            <a:ext cx="1620490" cy="10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F1713EA-5EF8-075D-9D2C-EC6FA992A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92" y="142773"/>
            <a:ext cx="1390646" cy="9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0DF3DBD-ED11-4A6C-1DF2-52A562E3705F}"/>
              </a:ext>
            </a:extLst>
          </p:cNvPr>
          <p:cNvSpPr txBox="1"/>
          <p:nvPr/>
        </p:nvSpPr>
        <p:spPr>
          <a:xfrm>
            <a:off x="1051282" y="1338505"/>
            <a:ext cx="651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Tabuleiro de viaduto em grelha de vigas pré-moldadas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520F55D-4F15-0E41-4ABA-94C164B34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08" y="2077255"/>
            <a:ext cx="8242949" cy="330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21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772B4-6624-4B67-15E6-23DEDB490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74F307BE-ABD2-5676-FA1C-E6BFE0828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11787" y="193748"/>
            <a:ext cx="1145035" cy="87028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7C3B2DF-AA88-D339-A17A-6A236331D629}"/>
              </a:ext>
            </a:extLst>
          </p:cNvPr>
          <p:cNvSpPr txBox="1"/>
          <p:nvPr/>
        </p:nvSpPr>
        <p:spPr>
          <a:xfrm>
            <a:off x="1695797" y="238872"/>
            <a:ext cx="457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Aços de Alta Resistência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Cordoalhas CP-210 e CA-70 AR 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0B165B-6C6C-587B-2572-9747C34B2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02" y="106977"/>
            <a:ext cx="1620490" cy="10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E52A0D9-2123-5E94-26C3-9110CA633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92" y="142773"/>
            <a:ext cx="1390646" cy="9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9A524F1-05CD-5677-0D3F-164F69D3C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114" y="2118103"/>
            <a:ext cx="6416097" cy="415533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BD42665-6673-7F84-520B-045CF454ACEF}"/>
              </a:ext>
            </a:extLst>
          </p:cNvPr>
          <p:cNvSpPr txBox="1"/>
          <p:nvPr/>
        </p:nvSpPr>
        <p:spPr>
          <a:xfrm>
            <a:off x="784304" y="1393931"/>
            <a:ext cx="764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Longarinas Pré-Moldadas Protendidas de 40,40 m (esp. 4,25 m)</a:t>
            </a:r>
          </a:p>
        </p:txBody>
      </p:sp>
    </p:spTree>
    <p:extLst>
      <p:ext uri="{BB962C8B-B14F-4D97-AF65-F5344CB8AC3E}">
        <p14:creationId xmlns:p14="http://schemas.microsoft.com/office/powerpoint/2010/main" val="3460778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E088D-603B-CA26-8067-CE0EF9FBB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72FF5469-0AC9-8944-27C9-AE3EA9C11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11787" y="193748"/>
            <a:ext cx="1145035" cy="87028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0C0EB63-F927-F6B0-6D48-F4C3570D7431}"/>
              </a:ext>
            </a:extLst>
          </p:cNvPr>
          <p:cNvSpPr txBox="1"/>
          <p:nvPr/>
        </p:nvSpPr>
        <p:spPr>
          <a:xfrm>
            <a:off x="1695797" y="238872"/>
            <a:ext cx="457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Aços de Alta Resistência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Cordoalhas CP-210 e CA-70 AR 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8693F6-9C4E-5579-3D50-0B8DB4B8E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02" y="106977"/>
            <a:ext cx="1620490" cy="10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631765-3B73-E9EA-4855-F31BABF75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92" y="142773"/>
            <a:ext cx="1390646" cy="9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FCEA312-F0DC-C8C9-06AB-61D0CD5AEA64}"/>
              </a:ext>
            </a:extLst>
          </p:cNvPr>
          <p:cNvSpPr txBox="1"/>
          <p:nvPr/>
        </p:nvSpPr>
        <p:spPr>
          <a:xfrm>
            <a:off x="784304" y="1393931"/>
            <a:ext cx="764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Longarinas Pré-Moldadas Protendidas de 41,80 m (esp. 4,25 m)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E4C82A-706D-DBD9-18B5-0F9249596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38" y="2093165"/>
            <a:ext cx="8686800" cy="403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21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BDEE2-BDBE-C19B-8651-FE6DE83B7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E9483C0E-C892-1625-DB0F-86B948F1A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11787" y="193748"/>
            <a:ext cx="1145035" cy="87028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589A000-0075-9779-97CF-AD1DD61CBF9B}"/>
              </a:ext>
            </a:extLst>
          </p:cNvPr>
          <p:cNvSpPr txBox="1"/>
          <p:nvPr/>
        </p:nvSpPr>
        <p:spPr>
          <a:xfrm>
            <a:off x="1695797" y="238872"/>
            <a:ext cx="457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Aços de Alta Resistência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Cordoalhas CP-210 e CA-70 AR 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B9CD2A-C93C-8F42-3FA8-70EB8B181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02" y="106977"/>
            <a:ext cx="1620490" cy="10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FCD4D48-6158-AE5E-53A6-F7A31BF4C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92" y="142773"/>
            <a:ext cx="1390646" cy="9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8EA4B89-1D95-9612-1E7D-48E706F45B9B}"/>
              </a:ext>
            </a:extLst>
          </p:cNvPr>
          <p:cNvSpPr txBox="1"/>
          <p:nvPr/>
        </p:nvSpPr>
        <p:spPr>
          <a:xfrm>
            <a:off x="784304" y="1393931"/>
            <a:ext cx="764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Longarinas Pré-Moldadas Protendidas de 41,80 m (esp. 4,25 m)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035D6B2-FA0D-5E67-3A24-9FC2172BA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483" y="4229121"/>
            <a:ext cx="3102324" cy="1063514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5699E5B6-2F39-85C6-B867-8F3204DC474C}"/>
              </a:ext>
            </a:extLst>
          </p:cNvPr>
          <p:cNvSpPr txBox="1"/>
          <p:nvPr/>
        </p:nvSpPr>
        <p:spPr>
          <a:xfrm>
            <a:off x="3582483" y="5767299"/>
            <a:ext cx="445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60 Ø 15,2 CP210 RB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rPr>
              <a:t> 67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Ø 15,2 CP190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rPr>
              <a:t>  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7AEE380-818E-73AF-1E5B-74B4B5CA7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362" y="1921347"/>
            <a:ext cx="8849275" cy="2165769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471ACF2D-F614-F29E-FDC1-4B3A0F546E6B}"/>
              </a:ext>
            </a:extLst>
          </p:cNvPr>
          <p:cNvGrpSpPr/>
          <p:nvPr/>
        </p:nvGrpSpPr>
        <p:grpSpPr>
          <a:xfrm>
            <a:off x="158328" y="4229121"/>
            <a:ext cx="2963675" cy="2390007"/>
            <a:chOff x="158328" y="4229121"/>
            <a:chExt cx="2963675" cy="2390007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0156BF75-EA36-7E4D-C5F8-E604C6C7D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22571"/>
            <a:stretch/>
          </p:blipFill>
          <p:spPr>
            <a:xfrm>
              <a:off x="158328" y="4229121"/>
              <a:ext cx="2963675" cy="2390007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4D422E3B-6388-EC31-EB1B-EB5D7FDE1F4C}"/>
                </a:ext>
              </a:extLst>
            </p:cNvPr>
            <p:cNvSpPr/>
            <p:nvPr/>
          </p:nvSpPr>
          <p:spPr>
            <a:xfrm>
              <a:off x="2218367" y="4599053"/>
              <a:ext cx="903636" cy="595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sto MT"/>
                <a:ea typeface="+mn-ea"/>
                <a:cs typeface="+mn-cs"/>
              </a:endParaRPr>
            </a:p>
          </p:txBody>
        </p:sp>
      </p:grpSp>
      <p:pic>
        <p:nvPicPr>
          <p:cNvPr id="19" name="Imagem 18">
            <a:extLst>
              <a:ext uri="{FF2B5EF4-FFF2-40B4-BE49-F238E27FC236}">
                <a16:creationId xmlns:a16="http://schemas.microsoft.com/office/drawing/2014/main" id="{C0D2140B-3138-8854-C7EF-B3E8818FCEA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076" r="606"/>
          <a:stretch/>
        </p:blipFill>
        <p:spPr>
          <a:xfrm>
            <a:off x="7145286" y="4345805"/>
            <a:ext cx="1127628" cy="946829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504310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D43A0-040D-F4DF-ADCE-536D87C84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C33988D2-862C-EF43-CEB7-7E7010FB7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11787" y="193748"/>
            <a:ext cx="1145035" cy="87028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FE8050F-0AB9-956F-4E39-F95E486ECF3D}"/>
              </a:ext>
            </a:extLst>
          </p:cNvPr>
          <p:cNvSpPr txBox="1"/>
          <p:nvPr/>
        </p:nvSpPr>
        <p:spPr>
          <a:xfrm>
            <a:off x="1695797" y="238872"/>
            <a:ext cx="457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Aços de Alta Resistência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Cordoalhas CP-210 e CA-70 AR 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C2E386-85CB-247A-5393-8367C1D5F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02" y="106977"/>
            <a:ext cx="1620490" cy="10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CDDE48F-9CF0-9152-B239-9053512A0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92" y="142773"/>
            <a:ext cx="1390646" cy="9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41BC0CD-7961-AB71-5605-07E8E82FD321}"/>
              </a:ext>
            </a:extLst>
          </p:cNvPr>
          <p:cNvSpPr txBox="1"/>
          <p:nvPr/>
        </p:nvSpPr>
        <p:spPr>
          <a:xfrm>
            <a:off x="299632" y="1803516"/>
            <a:ext cx="63894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SUSTENTABILIDADE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Novos materiais, melhor desempenho e menor consumo.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C2D7439-D7DA-DF74-B3C1-8651F7CF751E}"/>
              </a:ext>
            </a:extLst>
          </p:cNvPr>
          <p:cNvSpPr txBox="1"/>
          <p:nvPr/>
        </p:nvSpPr>
        <p:spPr>
          <a:xfrm>
            <a:off x="292958" y="3064795"/>
            <a:ext cx="633378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AVANÇO TECNOLÓGICO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Sistemas de certificação da indústria da construção civil.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Modelos de criação e de atualização de normas técnicas.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21EB773-C670-A1CE-19D8-D001A229C9D8}"/>
              </a:ext>
            </a:extLst>
          </p:cNvPr>
          <p:cNvSpPr txBox="1"/>
          <p:nvPr/>
        </p:nvSpPr>
        <p:spPr>
          <a:xfrm>
            <a:off x="299632" y="4567884"/>
            <a:ext cx="667285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CUIDADO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Identificação de cordoalha nua.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Controle qualidade do concreto para vigas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pré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-tracionadas.</a:t>
            </a:r>
          </a:p>
        </p:txBody>
      </p:sp>
      <p:pic>
        <p:nvPicPr>
          <p:cNvPr id="6148" name="Picture 4" descr="Provocações (@abu_provoca) / X">
            <a:extLst>
              <a:ext uri="{FF2B5EF4-FFF2-40B4-BE49-F238E27FC236}">
                <a16:creationId xmlns:a16="http://schemas.microsoft.com/office/drawing/2014/main" id="{300EEBB4-CE25-8B16-B958-D801301CF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531" y="1657489"/>
            <a:ext cx="1771511" cy="1771511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O progresso é impossível sem mudança; e aqueles que não conseguem mudar as suas mentes não conseguem mudar nada.... Frase de George Bernard Shaw.">
            <a:extLst>
              <a:ext uri="{FF2B5EF4-FFF2-40B4-BE49-F238E27FC236}">
                <a16:creationId xmlns:a16="http://schemas.microsoft.com/office/drawing/2014/main" id="{F4F7BCF4-A6FC-5301-84D6-F8FC999C0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25"/>
          <a:stretch/>
        </p:blipFill>
        <p:spPr bwMode="auto">
          <a:xfrm>
            <a:off x="7024154" y="4008015"/>
            <a:ext cx="1882263" cy="1698642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447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9FEFE-3121-4033-B075-5A09F0A59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40583C38-8861-5013-F3D9-A3234355B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11787" y="193748"/>
            <a:ext cx="1145035" cy="87028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6DD4F7C-4FA8-101E-BEAD-D00E86BB0AB2}"/>
              </a:ext>
            </a:extLst>
          </p:cNvPr>
          <p:cNvSpPr txBox="1"/>
          <p:nvPr/>
        </p:nvSpPr>
        <p:spPr>
          <a:xfrm>
            <a:off x="1695797" y="238872"/>
            <a:ext cx="457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Aços de Alta Resistência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Cordoalhas CP-210 e CA-70 AR 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9ABC9E-9418-2999-0C7B-55A4D0D44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02" y="106977"/>
            <a:ext cx="1620490" cy="10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5400320-4CA8-6398-3C02-DD81A0E2B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92" y="142773"/>
            <a:ext cx="1390646" cy="9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sultado de imagem para obrigado">
            <a:extLst>
              <a:ext uri="{FF2B5EF4-FFF2-40B4-BE49-F238E27FC236}">
                <a16:creationId xmlns:a16="http://schemas.microsoft.com/office/drawing/2014/main" id="{B93DD490-4B2E-57FE-8489-123948E0F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752" y="1750763"/>
            <a:ext cx="4744243" cy="2672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id="{BF2AD0D2-709D-3021-BB6A-2B8B3AC41569}"/>
              </a:ext>
            </a:extLst>
          </p:cNvPr>
          <p:cNvSpPr txBox="1">
            <a:spLocks/>
          </p:cNvSpPr>
          <p:nvPr/>
        </p:nvSpPr>
        <p:spPr>
          <a:xfrm>
            <a:off x="770896" y="5032927"/>
            <a:ext cx="3134716" cy="44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Iberê Martins da Silva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81772BD3-F717-742A-B722-39F6B433A177}"/>
              </a:ext>
            </a:extLst>
          </p:cNvPr>
          <p:cNvSpPr txBox="1">
            <a:spLocks/>
          </p:cNvSpPr>
          <p:nvPr/>
        </p:nvSpPr>
        <p:spPr>
          <a:xfrm>
            <a:off x="4572000" y="4977009"/>
            <a:ext cx="3134716" cy="558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800" b="1" i="1" u="none" strike="noStrike" kern="1200" cap="none" spc="4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ibere.silva@outec.com.br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sto MT"/>
                <a:ea typeface="+mn-ea"/>
                <a:cs typeface="+mn-cs"/>
              </a:rPr>
            </a:b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22A68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ACCF53BB-2CFC-53CB-AF24-575BE9F08489}"/>
              </a:ext>
            </a:extLst>
          </p:cNvPr>
          <p:cNvSpPr txBox="1">
            <a:spLocks/>
          </p:cNvSpPr>
          <p:nvPr/>
        </p:nvSpPr>
        <p:spPr>
          <a:xfrm>
            <a:off x="4572000" y="5723459"/>
            <a:ext cx="4224637" cy="384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800" b="1" i="1" u="none" strike="noStrike" kern="1200" cap="none" spc="5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https://www.linkedin.com/in/iberems/</a:t>
            </a:r>
            <a:endParaRPr kumimoji="0" lang="pt-BR" sz="1800" b="0" i="1" u="none" strike="noStrike" kern="1200" cap="none" spc="50" normalizeH="0" baseline="0" noProof="0" dirty="0">
              <a:ln>
                <a:noFill/>
              </a:ln>
              <a:solidFill>
                <a:srgbClr val="022A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22A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m 6" descr="Logotipo, Ícone&#10;&#10;Descrição gerada automaticamente">
            <a:extLst>
              <a:ext uri="{FF2B5EF4-FFF2-40B4-BE49-F238E27FC236}">
                <a16:creationId xmlns:a16="http://schemas.microsoft.com/office/drawing/2014/main" id="{74181350-D0A7-C417-F561-68CC0D03ED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4" t="29502" r="29192" b="29502"/>
          <a:stretch/>
        </p:blipFill>
        <p:spPr>
          <a:xfrm>
            <a:off x="3912787" y="5019227"/>
            <a:ext cx="542272" cy="522902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9AAF9C47-BF04-2059-69AD-F31C3FE1AE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6" t="29502" r="28814" b="29502"/>
          <a:stretch/>
        </p:blipFill>
        <p:spPr>
          <a:xfrm>
            <a:off x="3912787" y="5738206"/>
            <a:ext cx="532036" cy="51861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7D345C9-A5C2-278E-4F59-53CD6B31C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2" t="30117" r="24962" b="15208"/>
          <a:stretch/>
        </p:blipFill>
        <p:spPr bwMode="auto">
          <a:xfrm>
            <a:off x="1280637" y="5483771"/>
            <a:ext cx="1727910" cy="86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939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Edifício de tijolos&#10;&#10;Descrição gerada automaticamente com confiança baixa">
            <a:extLst>
              <a:ext uri="{FF2B5EF4-FFF2-40B4-BE49-F238E27FC236}">
                <a16:creationId xmlns:a16="http://schemas.microsoft.com/office/drawing/2014/main" id="{1CA31369-E8CE-9368-F91D-235E3E4BE2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1" y="1903446"/>
            <a:ext cx="8120339" cy="4950668"/>
          </a:xfrm>
          <a:prstGeom prst="rect">
            <a:avLst/>
          </a:prstGeom>
        </p:spPr>
      </p:pic>
      <p:pic>
        <p:nvPicPr>
          <p:cNvPr id="3" name="Picture 5" descr="Shape&#10;&#10;Description automatically generated">
            <a:extLst>
              <a:ext uri="{FF2B5EF4-FFF2-40B4-BE49-F238E27FC236}">
                <a16:creationId xmlns:a16="http://schemas.microsoft.com/office/drawing/2014/main" id="{710727ED-2671-0BD5-0B45-018C2D386B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" y="-805"/>
            <a:ext cx="7373568" cy="6756168"/>
          </a:xfrm>
          <a:prstGeom prst="rect">
            <a:avLst/>
          </a:prstGeom>
        </p:spPr>
      </p:pic>
      <p:pic>
        <p:nvPicPr>
          <p:cNvPr id="5" name="Graphic 17">
            <a:extLst>
              <a:ext uri="{FF2B5EF4-FFF2-40B4-BE49-F238E27FC236}">
                <a16:creationId xmlns:a16="http://schemas.microsoft.com/office/drawing/2014/main" id="{E135BA87-EF5C-2F32-DA76-BD9282F991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87029" y="212357"/>
            <a:ext cx="1656650" cy="862634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875DE5B7-A8D3-8721-465C-B2323893FEF8}"/>
              </a:ext>
            </a:extLst>
          </p:cNvPr>
          <p:cNvSpPr txBox="1">
            <a:spLocks/>
          </p:cNvSpPr>
          <p:nvPr/>
        </p:nvSpPr>
        <p:spPr>
          <a:xfrm>
            <a:off x="422357" y="367100"/>
            <a:ext cx="5633209" cy="2591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4400" b="1" dirty="0">
                <a:latin typeface="Aptos ExtraBold" panose="020B0004020202020204" pitchFamily="34" charset="0"/>
                <a:cs typeface="Arial" panose="020B0604020202020204" pitchFamily="34" charset="0"/>
              </a:rPr>
              <a:t>Aços de alta resistência: CA70 AR</a:t>
            </a:r>
          </a:p>
          <a:p>
            <a:pPr marL="0" indent="0">
              <a:buNone/>
            </a:pPr>
            <a:endParaRPr lang="pt-BR" sz="2100" b="1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100" b="1" dirty="0">
                <a:latin typeface="Aptos" panose="020B0004020202020204" pitchFamily="34" charset="0"/>
                <a:cs typeface="Arial" panose="020B0604020202020204" pitchFamily="34" charset="0"/>
              </a:rPr>
              <a:t>Luís Filipe Araújo</a:t>
            </a:r>
            <a:endParaRPr lang="en-US" sz="2100" b="1" i="1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5966513A-EDEA-863F-CCC9-6E909BF88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6285573" y="248229"/>
            <a:ext cx="1132747" cy="860941"/>
          </a:xfrm>
          <a:prstGeom prst="rect">
            <a:avLst/>
          </a:prstGeom>
        </p:spPr>
      </p:pic>
      <p:pic>
        <p:nvPicPr>
          <p:cNvPr id="9" name="Google Shape;105;g28f92be7fd0_0_10">
            <a:extLst>
              <a:ext uri="{FF2B5EF4-FFF2-40B4-BE49-F238E27FC236}">
                <a16:creationId xmlns:a16="http://schemas.microsoft.com/office/drawing/2014/main" id="{60CD202D-6CBD-D949-C0C3-B2B4C123BC1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18206" y="1374569"/>
            <a:ext cx="1598119" cy="2881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191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2F152-1F22-9A8A-9263-5721800F1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4678A8D7-5178-33D2-2F15-83E282755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11787" y="193748"/>
            <a:ext cx="1145035" cy="87028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3E95CC5-401B-9FE6-3F71-B881CEB9A9A9}"/>
              </a:ext>
            </a:extLst>
          </p:cNvPr>
          <p:cNvSpPr txBox="1"/>
          <p:nvPr/>
        </p:nvSpPr>
        <p:spPr>
          <a:xfrm>
            <a:off x="1695797" y="238872"/>
            <a:ext cx="457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Aços de Alta Resistência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Cordoalhas CP-210 e CA-70 AR 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6128E3-11BD-D0C3-2AE9-A7232AC77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02" y="106977"/>
            <a:ext cx="1620490" cy="10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B5A900B-694C-9DA1-60BF-E059E9FDD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92" y="142773"/>
            <a:ext cx="1390646" cy="9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933A0A0-9914-EBBB-31E5-F101D13ED0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360"/>
          <a:stretch/>
        </p:blipFill>
        <p:spPr>
          <a:xfrm>
            <a:off x="784304" y="3429000"/>
            <a:ext cx="3632663" cy="251784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B749CB6-3E2B-37DC-FB80-741C8C6E1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0238" y="1689989"/>
            <a:ext cx="3294876" cy="477954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69C660D-6514-83C2-4788-3FE81DBACD2B}"/>
              </a:ext>
            </a:extLst>
          </p:cNvPr>
          <p:cNvSpPr txBox="1"/>
          <p:nvPr/>
        </p:nvSpPr>
        <p:spPr>
          <a:xfrm>
            <a:off x="330599" y="1798054"/>
            <a:ext cx="46730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ABNT NBR 7483:2021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Cordoalhas de aço para estruturas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 concreto protendido - Especificação</a:t>
            </a:r>
          </a:p>
        </p:txBody>
      </p:sp>
    </p:spTree>
    <p:extLst>
      <p:ext uri="{BB962C8B-B14F-4D97-AF65-F5344CB8AC3E}">
        <p14:creationId xmlns:p14="http://schemas.microsoft.com/office/powerpoint/2010/main" val="3747349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68EBB-514C-0042-62BB-E5C981B64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A7F0B3EA-7152-9F73-E7E6-7822D01FE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2" name="Title 44">
            <a:extLst>
              <a:ext uri="{FF2B5EF4-FFF2-40B4-BE49-F238E27FC236}">
                <a16:creationId xmlns:a16="http://schemas.microsoft.com/office/drawing/2014/main" id="{D4F23BF3-AD26-5630-6389-4A6C6BF6B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756" y="503667"/>
            <a:ext cx="6202678" cy="688654"/>
          </a:xfrm>
        </p:spPr>
        <p:txBody>
          <a:bodyPr/>
          <a:lstStyle/>
          <a:p>
            <a:r>
              <a:rPr lang="en-GB" sz="2800" dirty="0" err="1">
                <a:solidFill>
                  <a:srgbClr val="FF3700"/>
                </a:solidFill>
                <a:latin typeface="Aptos" panose="020B0004020202020204" pitchFamily="34" charset="0"/>
              </a:rPr>
              <a:t>Ambiente</a:t>
            </a:r>
            <a:r>
              <a:rPr lang="en-GB" sz="2800" dirty="0">
                <a:solidFill>
                  <a:srgbClr val="FF3700"/>
                </a:solidFill>
                <a:latin typeface="Aptos" panose="020B0004020202020204" pitchFamily="34" charset="0"/>
              </a:rPr>
              <a:t> </a:t>
            </a:r>
            <a:r>
              <a:rPr lang="en-GB" sz="2800" dirty="0" err="1">
                <a:solidFill>
                  <a:srgbClr val="FF3700"/>
                </a:solidFill>
                <a:latin typeface="Aptos" panose="020B0004020202020204" pitchFamily="34" charset="0"/>
              </a:rPr>
              <a:t>colaborativo</a:t>
            </a:r>
            <a:endParaRPr lang="en-GB" sz="2800" dirty="0">
              <a:solidFill>
                <a:srgbClr val="FF3700"/>
              </a:solidFill>
              <a:latin typeface="Aptos" panose="020B0004020202020204" pitchFamily="34" charset="0"/>
            </a:endParaRPr>
          </a:p>
        </p:txBody>
      </p:sp>
      <p:pic>
        <p:nvPicPr>
          <p:cNvPr id="3" name="Imagem 2" descr="Placa branca com letras pretas&#10;&#10;Descrição gerada automaticamente com confiança média">
            <a:extLst>
              <a:ext uri="{FF2B5EF4-FFF2-40B4-BE49-F238E27FC236}">
                <a16:creationId xmlns:a16="http://schemas.microsoft.com/office/drawing/2014/main" id="{24872CBE-8668-0A3B-B168-45E675A17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27" y="3170870"/>
            <a:ext cx="1598119" cy="258130"/>
          </a:xfrm>
          <a:prstGeom prst="rect">
            <a:avLst/>
          </a:prstGeom>
        </p:spPr>
      </p:pic>
      <p:pic>
        <p:nvPicPr>
          <p:cNvPr id="5" name="Google Shape;105;g28f92be7fd0_0_10">
            <a:extLst>
              <a:ext uri="{FF2B5EF4-FFF2-40B4-BE49-F238E27FC236}">
                <a16:creationId xmlns:a16="http://schemas.microsoft.com/office/drawing/2014/main" id="{8AE387C0-288F-F502-4D88-72A16285456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460" y="5358898"/>
            <a:ext cx="1880617" cy="33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Steligence® | ArcelorMittal">
            <a:extLst>
              <a:ext uri="{FF2B5EF4-FFF2-40B4-BE49-F238E27FC236}">
                <a16:creationId xmlns:a16="http://schemas.microsoft.com/office/drawing/2014/main" id="{3F9C5F74-89C6-69FD-8661-87C0BB72F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27" y="3823998"/>
            <a:ext cx="1598119" cy="83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17">
            <a:extLst>
              <a:ext uri="{FF2B5EF4-FFF2-40B4-BE49-F238E27FC236}">
                <a16:creationId xmlns:a16="http://schemas.microsoft.com/office/drawing/2014/main" id="{C572D671-878E-35FB-1BD7-CAE8A73B932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0997" y="1939327"/>
            <a:ext cx="1606548" cy="836546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E672C47-E8BF-FE84-E4E7-9C2329DCFF8E}"/>
              </a:ext>
            </a:extLst>
          </p:cNvPr>
          <p:cNvSpPr txBox="1"/>
          <p:nvPr/>
        </p:nvSpPr>
        <p:spPr>
          <a:xfrm rot="16200000">
            <a:off x="2392666" y="2709770"/>
            <a:ext cx="2209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pt-BR" sz="1400" b="1" dirty="0">
                <a:solidFill>
                  <a:srgbClr val="FF3700"/>
                </a:solidFill>
                <a:latin typeface="Aptos" panose="020B0004020202020204" pitchFamily="34" charset="0"/>
                <a:ea typeface="MS PGothic"/>
              </a:rPr>
              <a:t>Entidades Técnicas &amp; Institucionais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2C6616B-0C5C-F041-869C-12A06E4C562B}"/>
              </a:ext>
            </a:extLst>
          </p:cNvPr>
          <p:cNvSpPr txBox="1"/>
          <p:nvPr/>
        </p:nvSpPr>
        <p:spPr>
          <a:xfrm rot="16200000">
            <a:off x="2673987" y="5258888"/>
            <a:ext cx="16065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/>
            <a:r>
              <a:rPr lang="pt-BR" sz="1400" b="1" dirty="0">
                <a:solidFill>
                  <a:srgbClr val="FF3700"/>
                </a:solidFill>
                <a:latin typeface="Aptos" panose="020B0004020202020204" pitchFamily="34" charset="0"/>
                <a:ea typeface="MS PGothic"/>
              </a:rPr>
              <a:t>Clientes e mercado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2BDBA26-BCB0-8FF7-F72D-92B7596E4050}"/>
              </a:ext>
            </a:extLst>
          </p:cNvPr>
          <p:cNvSpPr txBox="1"/>
          <p:nvPr/>
        </p:nvSpPr>
        <p:spPr>
          <a:xfrm>
            <a:off x="4132004" y="4734968"/>
            <a:ext cx="2744620" cy="1682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000" b="1" kern="0" baseline="-25000" dirty="0">
                <a:solidFill>
                  <a:srgbClr val="414141"/>
                </a:solidFill>
                <a:latin typeface="Aptos" panose="020B0004020202020204" pitchFamily="34" charset="0"/>
                <a:ea typeface="MS PGothic"/>
              </a:rPr>
              <a:t>Projetistas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b="1" kern="0" baseline="-25000" dirty="0" err="1">
                <a:solidFill>
                  <a:srgbClr val="414141"/>
                </a:solidFill>
                <a:latin typeface="Aptos" panose="020B0004020202020204" pitchFamily="34" charset="0"/>
                <a:ea typeface="MS PGothic"/>
              </a:rPr>
              <a:t>Pré-fabricadores</a:t>
            </a:r>
            <a:endParaRPr lang="pt-BR" sz="2000" b="1" kern="0" baseline="-25000" dirty="0">
              <a:solidFill>
                <a:srgbClr val="414141"/>
              </a:solidFill>
              <a:latin typeface="Aptos" panose="020B0004020202020204" pitchFamily="34" charset="0"/>
              <a:ea typeface="MS PGothic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b="1" kern="0" baseline="-25000" dirty="0">
                <a:solidFill>
                  <a:srgbClr val="414141"/>
                </a:solidFill>
                <a:latin typeface="Aptos" panose="020B0004020202020204" pitchFamily="34" charset="0"/>
                <a:ea typeface="MS PGothic"/>
              </a:rPr>
              <a:t>Construtoras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b="1" kern="0" baseline="-25000" dirty="0">
                <a:solidFill>
                  <a:srgbClr val="414141"/>
                </a:solidFill>
                <a:latin typeface="Aptos" panose="020B0004020202020204" pitchFamily="34" charset="0"/>
                <a:ea typeface="MS PGothic"/>
              </a:rPr>
              <a:t>Incorporadoras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b="1" kern="0" baseline="-25000" dirty="0">
                <a:solidFill>
                  <a:srgbClr val="414141"/>
                </a:solidFill>
                <a:latin typeface="Aptos" panose="020B0004020202020204" pitchFamily="34" charset="0"/>
                <a:ea typeface="MS PGothic"/>
              </a:rPr>
              <a:t>Startups</a:t>
            </a:r>
            <a:br>
              <a:rPr lang="pt-BR" b="1" kern="0" baseline="-25000" dirty="0">
                <a:solidFill>
                  <a:srgbClr val="414141"/>
                </a:solidFill>
                <a:latin typeface="Aptos" panose="020B0004020202020204" pitchFamily="34" charset="0"/>
                <a:ea typeface="MS PGothic"/>
              </a:rPr>
            </a:br>
            <a:r>
              <a:rPr lang="pt-BR" b="1" kern="0" baseline="-25000" dirty="0">
                <a:solidFill>
                  <a:srgbClr val="414141"/>
                </a:solidFill>
                <a:latin typeface="Aptos" panose="020B0004020202020204" pitchFamily="34" charset="0"/>
                <a:ea typeface="MS PGothic"/>
              </a:rPr>
              <a:t>Softwares</a:t>
            </a:r>
            <a:endParaRPr lang="pt-BR" dirty="0">
              <a:solidFill>
                <a:srgbClr val="414141"/>
              </a:solidFill>
              <a:latin typeface="Aptos" panose="020B0004020202020204" pitchFamily="34" charset="0"/>
              <a:ea typeface="MS PGothic"/>
            </a:endParaRP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7A11AE67-D9E2-12B0-EA32-8DBB72F5B448}"/>
              </a:ext>
            </a:extLst>
          </p:cNvPr>
          <p:cNvCxnSpPr>
            <a:cxnSpLocks/>
          </p:cNvCxnSpPr>
          <p:nvPr/>
        </p:nvCxnSpPr>
        <p:spPr bwMode="auto">
          <a:xfrm>
            <a:off x="2833648" y="2244977"/>
            <a:ext cx="0" cy="3372052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ADF2FA57-9799-9D4F-D5A5-43AD18AAA2EB}"/>
              </a:ext>
            </a:extLst>
          </p:cNvPr>
          <p:cNvSpPr/>
          <p:nvPr/>
        </p:nvSpPr>
        <p:spPr bwMode="auto">
          <a:xfrm>
            <a:off x="6709097" y="3897893"/>
            <a:ext cx="1316292" cy="339383"/>
          </a:xfrm>
          <a:prstGeom prst="roundRect">
            <a:avLst>
              <a:gd name="adj" fmla="val 5000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22860" rIns="45720" bIns="2286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1200" b="1" kern="0" baseline="-25000" dirty="0">
                <a:solidFill>
                  <a:srgbClr val="414141"/>
                </a:solidFill>
                <a:latin typeface="Aptos" panose="020B0004020202020204" pitchFamily="34" charset="0"/>
                <a:ea typeface="MS PGothic"/>
              </a:rPr>
              <a:t>Universidades</a:t>
            </a:r>
            <a:endParaRPr lang="pt-BR" sz="1000" b="1" kern="0" baseline="-25000" dirty="0">
              <a:solidFill>
                <a:srgbClr val="414141"/>
              </a:solidFill>
              <a:latin typeface="Aptos" panose="020B0004020202020204" pitchFamily="34" charset="0"/>
              <a:ea typeface="MS PGothic"/>
            </a:endParaRPr>
          </a:p>
        </p:txBody>
      </p:sp>
      <p:pic>
        <p:nvPicPr>
          <p:cNvPr id="9" name="Picture 20" descr="ABTC | LinkedIn">
            <a:extLst>
              <a:ext uri="{FF2B5EF4-FFF2-40B4-BE49-F238E27FC236}">
                <a16:creationId xmlns:a16="http://schemas.microsoft.com/office/drawing/2014/main" id="{AD8DD491-C29C-D7BB-5DA9-60A07BB92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2" t="28993" r="11967" b="21659"/>
          <a:stretch/>
        </p:blipFill>
        <p:spPr bwMode="auto">
          <a:xfrm>
            <a:off x="6754877" y="2539122"/>
            <a:ext cx="590795" cy="38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Aço Brasil – Cai a produção e disparam as importações | Portal Siderurgia  Brasil | Notícias sobre a Indústria Siderúrgica">
            <a:extLst>
              <a:ext uri="{FF2B5EF4-FFF2-40B4-BE49-F238E27FC236}">
                <a16:creationId xmlns:a16="http://schemas.microsoft.com/office/drawing/2014/main" id="{ED5543C6-5220-7D8B-8F61-E7B0E65BC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778" y="1606922"/>
            <a:ext cx="512020" cy="59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2" descr="ABECE Assoc. Bras. Eng. Consultoria Estrutural - YouTube">
            <a:extLst>
              <a:ext uri="{FF2B5EF4-FFF2-40B4-BE49-F238E27FC236}">
                <a16:creationId xmlns:a16="http://schemas.microsoft.com/office/drawing/2014/main" id="{A1B7201D-35E7-D3F8-AE03-B9962765F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63" y="1705801"/>
            <a:ext cx="512020" cy="51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6" descr="ABNT Normas Técnicas | São Paulo SP | Facebook">
            <a:extLst>
              <a:ext uri="{FF2B5EF4-FFF2-40B4-BE49-F238E27FC236}">
                <a16:creationId xmlns:a16="http://schemas.microsoft.com/office/drawing/2014/main" id="{FBCC5685-43B7-392C-DC0D-D77FAEB54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192" y="3172560"/>
            <a:ext cx="512022" cy="55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8" descr="IBTS Instituto Brasileiro de Telas Soldadas | LinkedIn">
            <a:extLst>
              <a:ext uri="{FF2B5EF4-FFF2-40B4-BE49-F238E27FC236}">
                <a16:creationId xmlns:a16="http://schemas.microsoft.com/office/drawing/2014/main" id="{4FD55092-CA11-AB60-ADD8-F49813C1F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582" y="2365657"/>
            <a:ext cx="590794" cy="5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0" descr="ABCP - Associação Brasileira de Cimento Portland - ABIFER">
            <a:extLst>
              <a:ext uri="{FF2B5EF4-FFF2-40B4-BE49-F238E27FC236}">
                <a16:creationId xmlns:a16="http://schemas.microsoft.com/office/drawing/2014/main" id="{047EF4A9-3A7D-217B-93FC-AE8CDBEB1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9" b="30421"/>
          <a:stretch/>
        </p:blipFill>
        <p:spPr bwMode="auto">
          <a:xfrm>
            <a:off x="4282592" y="2565876"/>
            <a:ext cx="787328" cy="30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BCIC realizará seminário regional em Santa Catarina - CBIC – Câmara  Brasileira da Industria da Construção">
            <a:extLst>
              <a:ext uri="{FF2B5EF4-FFF2-40B4-BE49-F238E27FC236}">
                <a16:creationId xmlns:a16="http://schemas.microsoft.com/office/drawing/2014/main" id="{BD350E2E-7EBE-5ACC-38EA-A9CE351DF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818" y="1549087"/>
            <a:ext cx="1020897" cy="9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ome Hubic - Hubic -O seu Hub de Inovação na Construção">
            <a:extLst>
              <a:ext uri="{FF2B5EF4-FFF2-40B4-BE49-F238E27FC236}">
                <a16:creationId xmlns:a16="http://schemas.microsoft.com/office/drawing/2014/main" id="{C71A620D-51AE-5D3E-A186-D24C3C82D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496" y="1743560"/>
            <a:ext cx="724776" cy="24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ofile for ABC Modular">
            <a:extLst>
              <a:ext uri="{FF2B5EF4-FFF2-40B4-BE49-F238E27FC236}">
                <a16:creationId xmlns:a16="http://schemas.microsoft.com/office/drawing/2014/main" id="{9F039C70-276E-ACC7-3396-972A8BFFE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172" y="2406635"/>
            <a:ext cx="668481" cy="66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ICS USP">
            <a:extLst>
              <a:ext uri="{FF2B5EF4-FFF2-40B4-BE49-F238E27FC236}">
                <a16:creationId xmlns:a16="http://schemas.microsoft.com/office/drawing/2014/main" id="{5DA97025-F937-CC0A-CA55-6D4120AF7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8" b="29879"/>
          <a:stretch/>
        </p:blipFill>
        <p:spPr bwMode="auto">
          <a:xfrm>
            <a:off x="6754877" y="3310840"/>
            <a:ext cx="874997" cy="3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IMxr | Soluções para seu cliente">
            <a:extLst>
              <a:ext uri="{FF2B5EF4-FFF2-40B4-BE49-F238E27FC236}">
                <a16:creationId xmlns:a16="http://schemas.microsoft.com/office/drawing/2014/main" id="{488F32EA-19B4-EC05-AB00-3E3F3A01E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628" y="3299935"/>
            <a:ext cx="922743" cy="4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4" descr="Como ingressar na USP? - Curso Anglo">
            <a:extLst>
              <a:ext uri="{FF2B5EF4-FFF2-40B4-BE49-F238E27FC236}">
                <a16:creationId xmlns:a16="http://schemas.microsoft.com/office/drawing/2014/main" id="{C987C936-0B57-14E3-208E-456A75CDB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4" t="28533" r="15190" b="26490"/>
          <a:stretch/>
        </p:blipFill>
        <p:spPr bwMode="auto">
          <a:xfrm>
            <a:off x="5861447" y="3989611"/>
            <a:ext cx="773529" cy="38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oogle Shape;110;g28f92be7fd0_0_10">
            <a:extLst>
              <a:ext uri="{FF2B5EF4-FFF2-40B4-BE49-F238E27FC236}">
                <a16:creationId xmlns:a16="http://schemas.microsoft.com/office/drawing/2014/main" id="{507CE6BF-7724-FF93-66CC-532420396F56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 l="19871"/>
          <a:stretch/>
        </p:blipFill>
        <p:spPr>
          <a:xfrm flipH="1">
            <a:off x="7344553" y="5421999"/>
            <a:ext cx="1802799" cy="143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11;g28f92be7fd0_0_10">
            <a:extLst>
              <a:ext uri="{FF2B5EF4-FFF2-40B4-BE49-F238E27FC236}">
                <a16:creationId xmlns:a16="http://schemas.microsoft.com/office/drawing/2014/main" id="{512CE226-33CE-C334-DFA6-76B7AE1C0FD9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875716" y="6076804"/>
            <a:ext cx="1125476" cy="46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90897785-EF39-137A-BD32-F87BAFD8789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26557" y="2967452"/>
            <a:ext cx="962261" cy="962261"/>
          </a:xfrm>
          <a:prstGeom prst="rect">
            <a:avLst/>
          </a:prstGeom>
        </p:spPr>
      </p:pic>
      <p:pic>
        <p:nvPicPr>
          <p:cNvPr id="1026" name="Picture 2" descr="ABRAMAT | LinkedIn">
            <a:extLst>
              <a:ext uri="{FF2B5EF4-FFF2-40B4-BE49-F238E27FC236}">
                <a16:creationId xmlns:a16="http://schemas.microsoft.com/office/drawing/2014/main" id="{2DD60C21-EF37-1794-7AA3-18C6AAD04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3" b="20653"/>
          <a:stretch/>
        </p:blipFill>
        <p:spPr bwMode="auto">
          <a:xfrm>
            <a:off x="4279786" y="3844462"/>
            <a:ext cx="847650" cy="4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054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68EBB-514C-0042-62BB-E5C981B64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A7F0B3EA-7152-9F73-E7E6-7822D01FE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2" name="Title 44">
            <a:extLst>
              <a:ext uri="{FF2B5EF4-FFF2-40B4-BE49-F238E27FC236}">
                <a16:creationId xmlns:a16="http://schemas.microsoft.com/office/drawing/2014/main" id="{D4F23BF3-AD26-5630-6389-4A6C6BF6B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756" y="382555"/>
            <a:ext cx="6202678" cy="930878"/>
          </a:xfrm>
        </p:spPr>
        <p:txBody>
          <a:bodyPr/>
          <a:lstStyle/>
          <a:p>
            <a:r>
              <a:rPr lang="en-GB" sz="2800" cap="none" dirty="0" err="1">
                <a:solidFill>
                  <a:srgbClr val="FF3700"/>
                </a:solidFill>
                <a:latin typeface="Aptos" panose="020B0004020202020204" pitchFamily="34" charset="0"/>
              </a:rPr>
              <a:t>Soluções</a:t>
            </a:r>
            <a:r>
              <a:rPr lang="en-GB" sz="2800" cap="none" dirty="0">
                <a:solidFill>
                  <a:srgbClr val="FF3700"/>
                </a:solidFill>
                <a:latin typeface="Aptos" panose="020B0004020202020204" pitchFamily="34" charset="0"/>
              </a:rPr>
              <a:t> </a:t>
            </a:r>
            <a:r>
              <a:rPr lang="en-GB" sz="2800" cap="none" dirty="0" err="1">
                <a:solidFill>
                  <a:srgbClr val="FF3700"/>
                </a:solidFill>
                <a:latin typeface="Aptos" panose="020B0004020202020204" pitchFamily="34" charset="0"/>
              </a:rPr>
              <a:t>em</a:t>
            </a:r>
            <a:r>
              <a:rPr lang="en-GB" sz="2800" cap="none" dirty="0">
                <a:solidFill>
                  <a:srgbClr val="FF3700"/>
                </a:solidFill>
                <a:latin typeface="Aptos" panose="020B0004020202020204" pitchFamily="34" charset="0"/>
              </a:rPr>
              <a:t> </a:t>
            </a:r>
            <a:r>
              <a:rPr lang="en-GB" sz="2800" cap="none" dirty="0" err="1">
                <a:solidFill>
                  <a:srgbClr val="FF3700"/>
                </a:solidFill>
                <a:latin typeface="Aptos" panose="020B0004020202020204" pitchFamily="34" charset="0"/>
              </a:rPr>
              <a:t>aço</a:t>
            </a:r>
            <a:endParaRPr lang="en-GB" sz="2800" b="0" cap="none" dirty="0">
              <a:solidFill>
                <a:srgbClr val="FF3700"/>
              </a:solidFill>
              <a:latin typeface="Aptos" panose="020B0004020202020204" pitchFamily="34" charset="0"/>
            </a:endParaRPr>
          </a:p>
        </p:txBody>
      </p:sp>
      <p:pic>
        <p:nvPicPr>
          <p:cNvPr id="29" name="Google Shape;110;g28f92be7fd0_0_10">
            <a:extLst>
              <a:ext uri="{FF2B5EF4-FFF2-40B4-BE49-F238E27FC236}">
                <a16:creationId xmlns:a16="http://schemas.microsoft.com/office/drawing/2014/main" id="{507CE6BF-7724-FF93-66CC-532420396F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871"/>
          <a:stretch/>
        </p:blipFill>
        <p:spPr>
          <a:xfrm flipH="1">
            <a:off x="7344553" y="5421999"/>
            <a:ext cx="1802799" cy="143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11;g28f92be7fd0_0_10">
            <a:extLst>
              <a:ext uri="{FF2B5EF4-FFF2-40B4-BE49-F238E27FC236}">
                <a16:creationId xmlns:a16="http://schemas.microsoft.com/office/drawing/2014/main" id="{512CE226-33CE-C334-DFA6-76B7AE1C0FD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5716" y="6076804"/>
            <a:ext cx="1125476" cy="4645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2EE49D0-3F32-E55F-C544-FC940CDA0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67324" y="6309320"/>
            <a:ext cx="40736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EE6031-0A2D-4C00-8E5B-10FAE43132E6}" type="slidenum">
              <a:rPr lang="pt-BR" altLang="pt-BR" sz="1400">
                <a:solidFill>
                  <a:srgbClr val="FFFFFF"/>
                </a:solidFill>
                <a:latin typeface="Montserrat" panose="00000500000000000000" pitchFamily="50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pt-BR" altLang="pt-BR" sz="1400">
              <a:solidFill>
                <a:srgbClr val="FFFFFF"/>
              </a:solidFill>
              <a:latin typeface="Montserrat" panose="00000500000000000000" pitchFamily="50" charset="0"/>
            </a:endParaRPr>
          </a:p>
        </p:txBody>
      </p:sp>
      <p:pic>
        <p:nvPicPr>
          <p:cNvPr id="17" name="Imagem 16" descr="Logotipo&#10;&#10;Descrição gerada automaticamente">
            <a:extLst>
              <a:ext uri="{FF2B5EF4-FFF2-40B4-BE49-F238E27FC236}">
                <a16:creationId xmlns:a16="http://schemas.microsoft.com/office/drawing/2014/main" id="{7C950728-AADC-B34B-31E2-B3000797C8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09" y="3472259"/>
            <a:ext cx="792594" cy="604469"/>
          </a:xfrm>
          <a:prstGeom prst="rect">
            <a:avLst/>
          </a:prstGeom>
        </p:spPr>
      </p:pic>
      <p:pic>
        <p:nvPicPr>
          <p:cNvPr id="18" name="Imagem 17" descr="Ícone&#10;&#10;Descrição gerada automaticamente">
            <a:extLst>
              <a:ext uri="{FF2B5EF4-FFF2-40B4-BE49-F238E27FC236}">
                <a16:creationId xmlns:a16="http://schemas.microsoft.com/office/drawing/2014/main" id="{EABDDC46-9021-9511-F393-968FF941E4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19" y="4508461"/>
            <a:ext cx="560317" cy="565920"/>
          </a:xfrm>
          <a:prstGeom prst="rect">
            <a:avLst/>
          </a:prstGeom>
        </p:spPr>
      </p:pic>
      <p:pic>
        <p:nvPicPr>
          <p:cNvPr id="19" name="Imagem 18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A8CB4595-2EFD-19AE-810F-A30EAEE4A3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90" y="2435666"/>
            <a:ext cx="662193" cy="60486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3A80A85-04EE-7422-DDAC-AFD1DF8A0CC7}"/>
              </a:ext>
            </a:extLst>
          </p:cNvPr>
          <p:cNvSpPr txBox="1"/>
          <p:nvPr/>
        </p:nvSpPr>
        <p:spPr>
          <a:xfrm>
            <a:off x="1144661" y="2519836"/>
            <a:ext cx="32725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Industrialização dos elementos;</a:t>
            </a:r>
          </a:p>
          <a:p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Aumento da produtividade;</a:t>
            </a:r>
          </a:p>
          <a:p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Sustentabilidade da cadeia de construção.</a:t>
            </a:r>
          </a:p>
        </p:txBody>
      </p:sp>
      <p:pic>
        <p:nvPicPr>
          <p:cNvPr id="22" name="Imagem 21" descr="Pessoas na frente de uma cerca&#10;&#10;Descrição gerada automaticamente com confiança baixa">
            <a:extLst>
              <a:ext uri="{FF2B5EF4-FFF2-40B4-BE49-F238E27FC236}">
                <a16:creationId xmlns:a16="http://schemas.microsoft.com/office/drawing/2014/main" id="{A218CD07-A22B-2EA0-71C0-6AD62FD3BA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3450"/>
          <a:stretch/>
        </p:blipFill>
        <p:spPr>
          <a:xfrm>
            <a:off x="4114921" y="3931674"/>
            <a:ext cx="3495213" cy="2285414"/>
          </a:xfrm>
          <a:prstGeom prst="rect">
            <a:avLst/>
          </a:prstGeom>
        </p:spPr>
      </p:pic>
      <p:pic>
        <p:nvPicPr>
          <p:cNvPr id="23" name="Picture 2" descr="Armadura Pronta Soldada | ArcelorMittal">
            <a:extLst>
              <a:ext uri="{FF2B5EF4-FFF2-40B4-BE49-F238E27FC236}">
                <a16:creationId xmlns:a16="http://schemas.microsoft.com/office/drawing/2014/main" id="{1171B839-68B3-7304-0B50-310D35CEF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4" t="123" r="2069" b="-123"/>
          <a:stretch/>
        </p:blipFill>
        <p:spPr bwMode="auto">
          <a:xfrm>
            <a:off x="4816615" y="1170755"/>
            <a:ext cx="3759191" cy="246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92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68EBB-514C-0042-62BB-E5C981B64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A7F0B3EA-7152-9F73-E7E6-7822D01FE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2" name="Title 44">
            <a:extLst>
              <a:ext uri="{FF2B5EF4-FFF2-40B4-BE49-F238E27FC236}">
                <a16:creationId xmlns:a16="http://schemas.microsoft.com/office/drawing/2014/main" id="{D4F23BF3-AD26-5630-6389-4A6C6BF6B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756" y="382555"/>
            <a:ext cx="6202678" cy="930878"/>
          </a:xfrm>
        </p:spPr>
        <p:txBody>
          <a:bodyPr/>
          <a:lstStyle/>
          <a:p>
            <a:r>
              <a:rPr lang="en-GB" sz="2800" cap="none" dirty="0">
                <a:solidFill>
                  <a:srgbClr val="FF3700"/>
                </a:solidFill>
                <a:latin typeface="Aptos" panose="020B0004020202020204" pitchFamily="34" charset="0"/>
              </a:rPr>
              <a:t>Steligence</a:t>
            </a:r>
            <a:br>
              <a:rPr lang="en-GB" sz="2800" cap="none" dirty="0">
                <a:solidFill>
                  <a:srgbClr val="FF3700"/>
                </a:solidFill>
                <a:latin typeface="Aptos" panose="020B0004020202020204" pitchFamily="34" charset="0"/>
              </a:rPr>
            </a:br>
            <a:endParaRPr lang="en-GB" sz="2800" b="0" cap="none" dirty="0">
              <a:solidFill>
                <a:srgbClr val="FF3700"/>
              </a:solidFill>
              <a:latin typeface="Aptos" panose="020B0004020202020204" pitchFamily="34" charset="0"/>
            </a:endParaRPr>
          </a:p>
        </p:txBody>
      </p:sp>
      <p:pic>
        <p:nvPicPr>
          <p:cNvPr id="29" name="Google Shape;110;g28f92be7fd0_0_10">
            <a:extLst>
              <a:ext uri="{FF2B5EF4-FFF2-40B4-BE49-F238E27FC236}">
                <a16:creationId xmlns:a16="http://schemas.microsoft.com/office/drawing/2014/main" id="{507CE6BF-7724-FF93-66CC-532420396F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871"/>
          <a:stretch/>
        </p:blipFill>
        <p:spPr>
          <a:xfrm flipH="1">
            <a:off x="7344553" y="5421999"/>
            <a:ext cx="1802799" cy="143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11;g28f92be7fd0_0_10">
            <a:extLst>
              <a:ext uri="{FF2B5EF4-FFF2-40B4-BE49-F238E27FC236}">
                <a16:creationId xmlns:a16="http://schemas.microsoft.com/office/drawing/2014/main" id="{512CE226-33CE-C334-DFA6-76B7AE1C0FD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5716" y="6076804"/>
            <a:ext cx="1125476" cy="4645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2EE49D0-3F32-E55F-C544-FC940CDA0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67324" y="6309320"/>
            <a:ext cx="40736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EE6031-0A2D-4C00-8E5B-10FAE43132E6}" type="slidenum">
              <a:rPr lang="pt-BR" altLang="pt-BR" sz="1400">
                <a:solidFill>
                  <a:srgbClr val="FFFFFF"/>
                </a:solidFill>
                <a:latin typeface="Montserrat" panose="00000500000000000000" pitchFamily="50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pt-BR" altLang="pt-BR" sz="1400">
              <a:solidFill>
                <a:srgbClr val="FFFFFF"/>
              </a:solidFill>
              <a:latin typeface="Montserrat" panose="00000500000000000000" pitchFamily="50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19B11CA-D845-634D-073B-378A46974EFB}"/>
              </a:ext>
            </a:extLst>
          </p:cNvPr>
          <p:cNvSpPr txBox="1">
            <a:spLocks/>
          </p:cNvSpPr>
          <p:nvPr/>
        </p:nvSpPr>
        <p:spPr bwMode="auto">
          <a:xfrm>
            <a:off x="221853" y="2328072"/>
            <a:ext cx="406343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86300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1pPr>
            <a:lvl2pPr marL="405000" indent="-20359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0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2pPr>
            <a:lvl3pPr marL="607219" indent="-1988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3pPr>
            <a:lvl4pPr marL="810816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4pPr>
            <a:lvl5pPr marL="10144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800">
                <a:solidFill>
                  <a:schemeClr val="tx1"/>
                </a:solidFill>
                <a:latin typeface="+mn-lt"/>
                <a:ea typeface="MS PGothic" pitchFamily="34" charset="-128"/>
                <a:cs typeface="MS PGothic"/>
              </a:defRPr>
            </a:lvl5pPr>
            <a:lvl6pPr marL="13573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6pPr>
            <a:lvl7pPr marL="17002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7pPr>
            <a:lvl8pPr marL="20431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8pPr>
            <a:lvl9pPr marL="2386013" indent="-20240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 sz="1050">
                <a:solidFill>
                  <a:srgbClr val="333333"/>
                </a:solidFill>
                <a:latin typeface="+mn-lt"/>
                <a:ea typeface="+mn-ea"/>
              </a:defRPr>
            </a:lvl9pPr>
          </a:lstStyle>
          <a:p>
            <a:pPr marL="749" indent="0" algn="just" defTabSz="1219232">
              <a:buClr>
                <a:srgbClr val="414141"/>
              </a:buClr>
              <a:buNone/>
            </a:pPr>
            <a:r>
              <a:rPr lang="pt-BR" sz="1600" dirty="0">
                <a:solidFill>
                  <a:srgbClr val="414141"/>
                </a:solidFill>
                <a:latin typeface="Arial"/>
              </a:rPr>
              <a:t>Uma metodologia com uma </a:t>
            </a:r>
            <a:r>
              <a:rPr lang="pt-BR" sz="1600" dirty="0">
                <a:solidFill>
                  <a:srgbClr val="FF3700"/>
                </a:solidFill>
                <a:latin typeface="Arial"/>
              </a:rPr>
              <a:t>abordagem holística </a:t>
            </a:r>
            <a:r>
              <a:rPr lang="pt-BR" sz="1600" dirty="0">
                <a:solidFill>
                  <a:srgbClr val="414141"/>
                </a:solidFill>
                <a:latin typeface="Arial"/>
              </a:rPr>
              <a:t>para atender às exigências da </a:t>
            </a:r>
            <a:r>
              <a:rPr lang="pt-BR" sz="1600" dirty="0">
                <a:solidFill>
                  <a:srgbClr val="FF3700"/>
                </a:solidFill>
                <a:latin typeface="Arial"/>
              </a:rPr>
              <a:t>construção sustentável</a:t>
            </a:r>
            <a:r>
              <a:rPr lang="pt-BR" sz="1600" dirty="0">
                <a:solidFill>
                  <a:srgbClr val="414141"/>
                </a:solidFill>
                <a:latin typeface="Arial"/>
              </a:rPr>
              <a:t>. Projetada para dar suporte aos players da construção no desenvolvimento de </a:t>
            </a:r>
            <a:r>
              <a:rPr lang="pt-BR" sz="1600" dirty="0">
                <a:solidFill>
                  <a:srgbClr val="FF3700"/>
                </a:solidFill>
                <a:latin typeface="Arial"/>
              </a:rPr>
              <a:t>edificações inovadoras</a:t>
            </a:r>
            <a:r>
              <a:rPr lang="pt-BR" sz="1600" dirty="0">
                <a:solidFill>
                  <a:srgbClr val="414141"/>
                </a:solidFill>
                <a:latin typeface="Arial"/>
              </a:rPr>
              <a:t>, </a:t>
            </a:r>
            <a:r>
              <a:rPr lang="pt-BR" sz="1600" dirty="0">
                <a:solidFill>
                  <a:srgbClr val="FF3700"/>
                </a:solidFill>
                <a:latin typeface="Arial"/>
              </a:rPr>
              <a:t>rentáveis</a:t>
            </a:r>
            <a:r>
              <a:rPr lang="pt-BR" sz="1600" dirty="0">
                <a:solidFill>
                  <a:srgbClr val="414141"/>
                </a:solidFill>
                <a:latin typeface="Arial"/>
              </a:rPr>
              <a:t> e </a:t>
            </a:r>
            <a:r>
              <a:rPr lang="pt-BR" sz="1600" dirty="0">
                <a:solidFill>
                  <a:srgbClr val="FF3700"/>
                </a:solidFill>
                <a:latin typeface="Arial"/>
              </a:rPr>
              <a:t>sustentáveis</a:t>
            </a:r>
            <a:r>
              <a:rPr lang="pt-BR" sz="1600" dirty="0">
                <a:solidFill>
                  <a:srgbClr val="414141"/>
                </a:solidFill>
                <a:latin typeface="Arial"/>
              </a:rPr>
              <a:t>.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76EDBB87-5728-CED2-EC9C-941E9B0E48BF}"/>
              </a:ext>
            </a:extLst>
          </p:cNvPr>
          <p:cNvGrpSpPr>
            <a:grpSpLocks noChangeAspect="1"/>
          </p:cNvGrpSpPr>
          <p:nvPr/>
        </p:nvGrpSpPr>
        <p:grpSpPr>
          <a:xfrm>
            <a:off x="288868" y="4461110"/>
            <a:ext cx="3866572" cy="1280335"/>
            <a:chOff x="579354" y="950120"/>
            <a:chExt cx="4394429" cy="1455123"/>
          </a:xfrm>
        </p:grpSpPr>
        <p:pic>
          <p:nvPicPr>
            <p:cNvPr id="19" name="Imagem 18" descr="Uma imagem contendo Logotipo&#10;&#10;Descrição gerada automaticamente">
              <a:extLst>
                <a:ext uri="{FF2B5EF4-FFF2-40B4-BE49-F238E27FC236}">
                  <a16:creationId xmlns:a16="http://schemas.microsoft.com/office/drawing/2014/main" id="{51584612-2314-FE1E-4CE1-76F8114CA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93" t="21112" r="19037" b="13109"/>
            <a:stretch/>
          </p:blipFill>
          <p:spPr>
            <a:xfrm>
              <a:off x="579354" y="1005309"/>
              <a:ext cx="1284348" cy="1372131"/>
            </a:xfrm>
            <a:prstGeom prst="rect">
              <a:avLst/>
            </a:prstGeom>
          </p:spPr>
        </p:pic>
        <p:pic>
          <p:nvPicPr>
            <p:cNvPr id="20" name="Imagem 19" descr="Ícone&#10;&#10;Descrição gerada automaticamente com confiança média">
              <a:extLst>
                <a:ext uri="{FF2B5EF4-FFF2-40B4-BE49-F238E27FC236}">
                  <a16:creationId xmlns:a16="http://schemas.microsoft.com/office/drawing/2014/main" id="{C923ED6B-237E-8F87-2708-E22171DB8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02" t="16514" r="14000" b="14628"/>
            <a:stretch/>
          </p:blipFill>
          <p:spPr>
            <a:xfrm>
              <a:off x="2125434" y="950120"/>
              <a:ext cx="1426369" cy="1455123"/>
            </a:xfrm>
            <a:prstGeom prst="rect">
              <a:avLst/>
            </a:prstGeom>
          </p:spPr>
        </p:pic>
        <p:pic>
          <p:nvPicPr>
            <p:cNvPr id="21" name="Imagem 20" descr="Ícone&#10;&#10;Descrição gerada automaticamente">
              <a:extLst>
                <a:ext uri="{FF2B5EF4-FFF2-40B4-BE49-F238E27FC236}">
                  <a16:creationId xmlns:a16="http://schemas.microsoft.com/office/drawing/2014/main" id="{21DE394B-0C3F-232B-5447-43085BBC28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26" t="8604" r="16411" b="6859"/>
            <a:stretch/>
          </p:blipFill>
          <p:spPr>
            <a:xfrm>
              <a:off x="3813535" y="1005308"/>
              <a:ext cx="1160248" cy="1399935"/>
            </a:xfrm>
            <a:prstGeom prst="rect">
              <a:avLst/>
            </a:prstGeom>
          </p:spPr>
        </p:pic>
      </p:grpSp>
      <p:pic>
        <p:nvPicPr>
          <p:cNvPr id="22" name="Imagem 34">
            <a:extLst>
              <a:ext uri="{FF2B5EF4-FFF2-40B4-BE49-F238E27FC236}">
                <a16:creationId xmlns:a16="http://schemas.microsoft.com/office/drawing/2014/main" id="{3802FBBA-6ACB-BD5F-EDCE-77BFCCB99E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clrChange>
              <a:clrFrom>
                <a:srgbClr val="F3F2EB"/>
              </a:clrFrom>
              <a:clrTo>
                <a:srgbClr val="F3F2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1267" y="446166"/>
            <a:ext cx="1596789" cy="867267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A2426879-8743-DA0C-9F79-BB29E03EBE5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21" r="857" b="278"/>
          <a:stretch/>
        </p:blipFill>
        <p:spPr>
          <a:xfrm>
            <a:off x="4524795" y="1459360"/>
            <a:ext cx="1654128" cy="2341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E597E70F-3A02-D92C-C2FF-093AE1C5F4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9906" y="1906950"/>
            <a:ext cx="1644332" cy="2341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2B072BCF-D391-05C2-D1FB-D89EAE254A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9624" y="2493574"/>
            <a:ext cx="1654129" cy="2341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5BCE25F-9F05-4061-C4CC-8DD064D294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0432" y="3282992"/>
            <a:ext cx="1603039" cy="2341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997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68EBB-514C-0042-62BB-E5C981B64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A7F0B3EA-7152-9F73-E7E6-7822D01FE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2" name="Title 44">
            <a:extLst>
              <a:ext uri="{FF2B5EF4-FFF2-40B4-BE49-F238E27FC236}">
                <a16:creationId xmlns:a16="http://schemas.microsoft.com/office/drawing/2014/main" id="{D4F23BF3-AD26-5630-6389-4A6C6BF6B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756" y="382555"/>
            <a:ext cx="6202678" cy="930878"/>
          </a:xfrm>
        </p:spPr>
        <p:txBody>
          <a:bodyPr/>
          <a:lstStyle/>
          <a:p>
            <a:r>
              <a:rPr lang="en-GB" sz="2800" cap="none" dirty="0">
                <a:solidFill>
                  <a:srgbClr val="FF3700"/>
                </a:solidFill>
                <a:latin typeface="Aptos" panose="020B0004020202020204" pitchFamily="34" charset="0"/>
              </a:rPr>
              <a:t>ArcelorMittal 70 S AR</a:t>
            </a:r>
            <a:endParaRPr lang="en-GB" sz="2800" b="0" cap="none" dirty="0">
              <a:solidFill>
                <a:srgbClr val="FF3700"/>
              </a:solidFill>
              <a:latin typeface="Aptos" panose="020B0004020202020204" pitchFamily="34" charset="0"/>
            </a:endParaRPr>
          </a:p>
        </p:txBody>
      </p:sp>
      <p:pic>
        <p:nvPicPr>
          <p:cNvPr id="29" name="Google Shape;110;g28f92be7fd0_0_10">
            <a:extLst>
              <a:ext uri="{FF2B5EF4-FFF2-40B4-BE49-F238E27FC236}">
                <a16:creationId xmlns:a16="http://schemas.microsoft.com/office/drawing/2014/main" id="{507CE6BF-7724-FF93-66CC-532420396F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871"/>
          <a:stretch/>
        </p:blipFill>
        <p:spPr>
          <a:xfrm flipH="1">
            <a:off x="7344553" y="5421999"/>
            <a:ext cx="1802799" cy="143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11;g28f92be7fd0_0_10">
            <a:extLst>
              <a:ext uri="{FF2B5EF4-FFF2-40B4-BE49-F238E27FC236}">
                <a16:creationId xmlns:a16="http://schemas.microsoft.com/office/drawing/2014/main" id="{512CE226-33CE-C334-DFA6-76B7AE1C0FD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5716" y="6076804"/>
            <a:ext cx="1125476" cy="4645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2EE49D0-3F32-E55F-C544-FC940CDA0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767324" y="6309320"/>
            <a:ext cx="40736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EE6031-0A2D-4C00-8E5B-10FAE43132E6}" type="slidenum">
              <a:rPr lang="pt-BR" altLang="pt-BR" sz="1400">
                <a:solidFill>
                  <a:srgbClr val="FFFFFF"/>
                </a:solidFill>
                <a:latin typeface="Montserrat" panose="00000500000000000000" pitchFamily="50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pt-BR" altLang="pt-BR" sz="1400">
              <a:solidFill>
                <a:srgbClr val="FFFFFF"/>
              </a:solidFill>
              <a:latin typeface="Montserrat" panose="00000500000000000000" pitchFamily="50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0F3354D-B7A1-DFA5-772D-D0C2D1A53214}"/>
              </a:ext>
            </a:extLst>
          </p:cNvPr>
          <p:cNvGrpSpPr/>
          <p:nvPr/>
        </p:nvGrpSpPr>
        <p:grpSpPr>
          <a:xfrm>
            <a:off x="122903" y="2306049"/>
            <a:ext cx="3305477" cy="3280041"/>
            <a:chOff x="424676" y="1196752"/>
            <a:chExt cx="5916558" cy="5871029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5156A4D0-F1D7-A5F0-E820-FAC54A025810}"/>
                </a:ext>
              </a:extLst>
            </p:cNvPr>
            <p:cNvSpPr/>
            <p:nvPr/>
          </p:nvSpPr>
          <p:spPr>
            <a:xfrm>
              <a:off x="424676" y="1196752"/>
              <a:ext cx="5916558" cy="5871029"/>
            </a:xfrm>
            <a:prstGeom prst="ellipse">
              <a:avLst/>
            </a:prstGeom>
            <a:gradFill flip="none" rotWithShape="1">
              <a:gsLst>
                <a:gs pos="27000">
                  <a:srgbClr val="A30285"/>
                </a:gs>
                <a:gs pos="57000">
                  <a:srgbClr val="FB3C3A"/>
                </a:gs>
                <a:gs pos="83000">
                  <a:srgbClr val="FE8D4A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" name="Imagem 6" descr="Imagem em preto e branco&#10;&#10;Descrição gerada automaticamente com confiança média">
              <a:extLst>
                <a:ext uri="{FF2B5EF4-FFF2-40B4-BE49-F238E27FC236}">
                  <a16:creationId xmlns:a16="http://schemas.microsoft.com/office/drawing/2014/main" id="{51F9874B-C5F8-B233-FC91-5D8F396AC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26" t="-9850" r="-3370" b="-13209"/>
            <a:stretch/>
          </p:blipFill>
          <p:spPr>
            <a:xfrm>
              <a:off x="513609" y="1362435"/>
              <a:ext cx="5709661" cy="5539661"/>
            </a:xfrm>
            <a:prstGeom prst="ellipse">
              <a:avLst/>
            </a:prstGeom>
            <a:solidFill>
              <a:schemeClr val="bg1"/>
            </a:solidFill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087E8C64-8816-158B-3CA5-61496D95C39A}"/>
              </a:ext>
            </a:extLst>
          </p:cNvPr>
          <p:cNvSpPr txBox="1"/>
          <p:nvPr/>
        </p:nvSpPr>
        <p:spPr>
          <a:xfrm>
            <a:off x="3619478" y="1883257"/>
            <a:ext cx="52760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B3C3A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Soldável;</a:t>
            </a:r>
          </a:p>
          <a:p>
            <a:pPr marL="342900" indent="-342900">
              <a:buClr>
                <a:srgbClr val="FB3C3A"/>
              </a:buClr>
              <a:buSzPct val="150000"/>
              <a:buFont typeface="Wingdings" panose="05000000000000000000" pitchFamily="2" charset="2"/>
              <a:buChar char="§"/>
            </a:pPr>
            <a:endParaRPr lang="pt-BR" sz="2400" b="1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Clr>
                <a:srgbClr val="FB3C3A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Limite de escoamento de 700MPa;</a:t>
            </a:r>
          </a:p>
          <a:p>
            <a:pPr marL="342900" indent="-342900">
              <a:buClr>
                <a:srgbClr val="FB3C3A"/>
              </a:buClr>
              <a:buSzPct val="150000"/>
              <a:buFont typeface="Wingdings" panose="05000000000000000000" pitchFamily="2" charset="2"/>
              <a:buChar char="§"/>
            </a:pPr>
            <a:endParaRPr lang="pt-BR" sz="2400" b="1" dirty="0">
              <a:solidFill>
                <a:schemeClr val="tx1">
                  <a:lumMod val="75000"/>
                  <a:lumOff val="25000"/>
                </a:schemeClr>
              </a:solidFill>
              <a:latin typeface="Aptos" panose="020B00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Clr>
                <a:srgbClr val="FB3C3A"/>
              </a:buClr>
              <a:buSzPct val="150000"/>
              <a:buFont typeface="Wingdings" panose="05000000000000000000" pitchFamily="2" charset="2"/>
              <a:buChar char="§"/>
            </a:pP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Resistência à tração 40% superior ao vergalhão convencional;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D7DEE177-CD43-5337-DFBF-D34F7069D7EF}"/>
              </a:ext>
            </a:extLst>
          </p:cNvPr>
          <p:cNvGrpSpPr/>
          <p:nvPr/>
        </p:nvGrpSpPr>
        <p:grpSpPr>
          <a:xfrm>
            <a:off x="3893638" y="4453013"/>
            <a:ext cx="3273509" cy="2221432"/>
            <a:chOff x="7155479" y="2641278"/>
            <a:chExt cx="4843708" cy="3286982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46C44FA9-EED2-9F43-9717-A2B306E77A13}"/>
                </a:ext>
              </a:extLst>
            </p:cNvPr>
            <p:cNvGrpSpPr/>
            <p:nvPr/>
          </p:nvGrpSpPr>
          <p:grpSpPr>
            <a:xfrm>
              <a:off x="7155479" y="4818282"/>
              <a:ext cx="4611845" cy="1109978"/>
              <a:chOff x="5529944" y="4552869"/>
              <a:chExt cx="6397101" cy="1539653"/>
            </a:xfrm>
          </p:grpSpPr>
          <p:pic>
            <p:nvPicPr>
              <p:cNvPr id="13" name="Picture 2" descr="EPD Programme at IBU | Institut Bauen und Umwelt e.V.">
                <a:extLst>
                  <a:ext uri="{FF2B5EF4-FFF2-40B4-BE49-F238E27FC236}">
                    <a16:creationId xmlns:a16="http://schemas.microsoft.com/office/drawing/2014/main" id="{6F19D733-38C7-5137-0BA8-8C2445BE8B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29944" y="4552869"/>
                <a:ext cx="3013527" cy="14388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Imagem 13">
                <a:extLst>
                  <a:ext uri="{FF2B5EF4-FFF2-40B4-BE49-F238E27FC236}">
                    <a16:creationId xmlns:a16="http://schemas.microsoft.com/office/drawing/2014/main" id="{5DBB23D7-C1A7-3651-EC1E-5E8424BA1C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01031" y="4579398"/>
                <a:ext cx="3126014" cy="1513124"/>
              </a:xfrm>
              <a:prstGeom prst="rect">
                <a:avLst/>
              </a:prstGeom>
            </p:spPr>
          </p:pic>
        </p:grp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0782744A-F899-E31F-58EF-BC0E53EA5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13211" y="2641278"/>
              <a:ext cx="2085976" cy="2162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4864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484F2179-543F-4C03-9FDE-6F294691D0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342900"/>
            <a:r>
              <a:rPr lang="en-GB" dirty="0">
                <a:solidFill>
                  <a:srgbClr val="414141">
                    <a:lumMod val="60000"/>
                    <a:lumOff val="40000"/>
                  </a:srgbClr>
                </a:solidFill>
                <a:latin typeface="Arial"/>
                <a:ea typeface="MS PGothic"/>
              </a:rPr>
              <a:t>Page </a:t>
            </a:r>
            <a:fld id="{43667527-7C42-4D8C-9BD4-204D132C7D2E}" type="slidenum">
              <a:rPr lang="en-GB">
                <a:solidFill>
                  <a:srgbClr val="414141">
                    <a:lumMod val="60000"/>
                    <a:lumOff val="40000"/>
                  </a:srgbClr>
                </a:solidFill>
                <a:latin typeface="Arial"/>
                <a:ea typeface="MS PGothic"/>
              </a:rPr>
              <a:pPr defTabSz="342900"/>
              <a:t>24</a:t>
            </a:fld>
            <a:endParaRPr lang="en-GB" dirty="0">
              <a:solidFill>
                <a:srgbClr val="414141">
                  <a:lumMod val="60000"/>
                  <a:lumOff val="40000"/>
                </a:srgbClr>
              </a:solidFill>
              <a:latin typeface="Arial"/>
              <a:ea typeface="MS PGothic"/>
            </a:endParaRP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A5C1DDA6-EB07-47EF-85F8-C5CCD4F4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342900"/>
            <a:r>
              <a:rPr lang="en-GB">
                <a:solidFill>
                  <a:srgbClr val="414141">
                    <a:lumMod val="60000"/>
                    <a:lumOff val="40000"/>
                  </a:srgbClr>
                </a:solidFill>
                <a:ea typeface="MS PGothic"/>
              </a:rPr>
              <a:t>Confidential</a:t>
            </a:r>
            <a:endParaRPr lang="en-GB" dirty="0">
              <a:solidFill>
                <a:srgbClr val="414141">
                  <a:lumMod val="60000"/>
                  <a:lumOff val="40000"/>
                </a:srgbClr>
              </a:solidFill>
              <a:ea typeface="MS PGothic"/>
            </a:endParaRP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3A83A57C-DF5B-4BA1-8EFD-2CFC02E483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342900"/>
            <a:fld id="{42EAD5F8-BDCD-43DC-89D4-A6A8F6323C94}" type="datetime1">
              <a:rPr lang="en-GB">
                <a:solidFill>
                  <a:srgbClr val="414141">
                    <a:lumMod val="60000"/>
                    <a:lumOff val="40000"/>
                  </a:srgbClr>
                </a:solidFill>
                <a:latin typeface="Arial"/>
                <a:ea typeface="MS PGothic"/>
              </a:rPr>
              <a:pPr defTabSz="342900"/>
              <a:t>13/05/2025</a:t>
            </a:fld>
            <a:endParaRPr lang="en-GB" dirty="0">
              <a:solidFill>
                <a:srgbClr val="414141">
                  <a:lumMod val="60000"/>
                  <a:lumOff val="40000"/>
                </a:srgbClr>
              </a:solidFill>
              <a:latin typeface="Arial"/>
              <a:ea typeface="MS PGothic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025A2-3B6F-C148-B89C-0C3032DF14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Google Shape;110;g28f92be7fd0_0_10">
            <a:extLst>
              <a:ext uri="{FF2B5EF4-FFF2-40B4-BE49-F238E27FC236}">
                <a16:creationId xmlns:a16="http://schemas.microsoft.com/office/drawing/2014/main" id="{3F1B950E-192E-9521-F35E-32EA747BB89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9871"/>
          <a:stretch/>
        </p:blipFill>
        <p:spPr>
          <a:xfrm flipH="1">
            <a:off x="7550606" y="5588100"/>
            <a:ext cx="1593394" cy="12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1;g28f92be7fd0_0_10">
            <a:extLst>
              <a:ext uri="{FF2B5EF4-FFF2-40B4-BE49-F238E27FC236}">
                <a16:creationId xmlns:a16="http://schemas.microsoft.com/office/drawing/2014/main" id="{0224339E-D8C6-5F05-2212-10C3B1A9343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3751" y="6199463"/>
            <a:ext cx="707117" cy="2918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F45E82E-1C4D-B1F6-8E33-812432C8F671}"/>
              </a:ext>
            </a:extLst>
          </p:cNvPr>
          <p:cNvSpPr txBox="1"/>
          <p:nvPr/>
        </p:nvSpPr>
        <p:spPr>
          <a:xfrm>
            <a:off x="273132" y="1752125"/>
            <a:ext cx="8086198" cy="2424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R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900" b="0" i="1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lnSpc>
                <a:spcPct val="250000"/>
              </a:lnSpc>
              <a:defRPr/>
            </a:pPr>
            <a:r>
              <a:rPr lang="pt-BR" altLang="pt-BR" sz="1600" i="0" dirty="0">
                <a:solidFill>
                  <a:prstClr val="black"/>
                </a:solidFill>
              </a:rPr>
              <a:t>Produto disponível em todo o Brasil em barra, C&amp;D, APS e telas</a:t>
            </a:r>
          </a:p>
          <a:p>
            <a:pPr defTabSz="685800">
              <a:lnSpc>
                <a:spcPct val="250000"/>
              </a:lnSpc>
              <a:defRPr/>
            </a:pPr>
            <a:r>
              <a:rPr lang="pt-BR" altLang="pt-BR" sz="1600" i="0" dirty="0">
                <a:solidFill>
                  <a:prstClr val="black"/>
                </a:solidFill>
              </a:rPr>
              <a:t>Venda para 11 estados diferentes</a:t>
            </a:r>
          </a:p>
          <a:p>
            <a:pPr defTabSz="685800">
              <a:lnSpc>
                <a:spcPct val="250000"/>
              </a:lnSpc>
              <a:defRPr/>
            </a:pPr>
            <a:r>
              <a:rPr lang="pt-BR" altLang="pt-BR" sz="1600" i="0" dirty="0">
                <a:solidFill>
                  <a:prstClr val="black"/>
                </a:solidFill>
              </a:rPr>
              <a:t>+50 estudos de aplicação de CA-70</a:t>
            </a:r>
          </a:p>
          <a:p>
            <a:pPr defTabSz="685800">
              <a:lnSpc>
                <a:spcPct val="250000"/>
              </a:lnSpc>
              <a:defRPr/>
            </a:pPr>
            <a:r>
              <a:rPr lang="pt-BR" altLang="pt-BR" sz="1600" i="0" dirty="0">
                <a:solidFill>
                  <a:prstClr val="black"/>
                </a:solidFill>
              </a:rPr>
              <a:t>Compromisso com inovação e desenvolvimento do Mercado</a:t>
            </a:r>
          </a:p>
        </p:txBody>
      </p:sp>
      <p:pic>
        <p:nvPicPr>
          <p:cNvPr id="5" name="Imagem 4" descr="Placa branca com letras pretas&#10;&#10;Descrição gerada automaticamente com confiança média">
            <a:extLst>
              <a:ext uri="{FF2B5EF4-FFF2-40B4-BE49-F238E27FC236}">
                <a16:creationId xmlns:a16="http://schemas.microsoft.com/office/drawing/2014/main" id="{E7377A84-7912-C0CF-04D9-3B2A81C4ED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851" y="2139008"/>
            <a:ext cx="1598119" cy="258130"/>
          </a:xfrm>
          <a:prstGeom prst="rect">
            <a:avLst/>
          </a:prstGeom>
        </p:spPr>
      </p:pic>
      <p:pic>
        <p:nvPicPr>
          <p:cNvPr id="8" name="Picture 2" descr="Steligence® | ArcelorMittal">
            <a:extLst>
              <a:ext uri="{FF2B5EF4-FFF2-40B4-BE49-F238E27FC236}">
                <a16:creationId xmlns:a16="http://schemas.microsoft.com/office/drawing/2014/main" id="{0B16D61A-0236-CC56-E973-8C464A960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750" y="3010727"/>
            <a:ext cx="1598119" cy="83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32EEEF8C-0938-34A9-0A85-5F2E2CC001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10" name="Title 44">
            <a:extLst>
              <a:ext uri="{FF2B5EF4-FFF2-40B4-BE49-F238E27FC236}">
                <a16:creationId xmlns:a16="http://schemas.microsoft.com/office/drawing/2014/main" id="{57E446C2-8C6F-6287-BB28-4F9AB40410C5}"/>
              </a:ext>
            </a:extLst>
          </p:cNvPr>
          <p:cNvSpPr txBox="1">
            <a:spLocks/>
          </p:cNvSpPr>
          <p:nvPr/>
        </p:nvSpPr>
        <p:spPr bwMode="auto">
          <a:xfrm>
            <a:off x="2282756" y="382555"/>
            <a:ext cx="6202678" cy="930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600" b="1" i="0" baseline="0">
                <a:solidFill>
                  <a:schemeClr val="tx1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5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5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5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5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225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225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225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5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914400"/>
            <a:r>
              <a:rPr lang="en-GB" sz="2800" kern="0">
                <a:solidFill>
                  <a:srgbClr val="FF3700"/>
                </a:solidFill>
                <a:latin typeface="Aptos" panose="020B0004020202020204" pitchFamily="34" charset="0"/>
              </a:rPr>
              <a:t>ArcelorMittal 70 S AR</a:t>
            </a:r>
            <a:endParaRPr lang="en-GB" sz="2800" b="0" kern="0" dirty="0">
              <a:solidFill>
                <a:srgbClr val="FF370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875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aixaDeTexto 30">
            <a:extLst>
              <a:ext uri="{FF2B5EF4-FFF2-40B4-BE49-F238E27FC236}">
                <a16:creationId xmlns:a16="http://schemas.microsoft.com/office/drawing/2014/main" id="{34D3FCCC-8429-5C28-BB75-E41ECA9076F4}"/>
              </a:ext>
            </a:extLst>
          </p:cNvPr>
          <p:cNvSpPr txBox="1"/>
          <p:nvPr/>
        </p:nvSpPr>
        <p:spPr>
          <a:xfrm>
            <a:off x="344751" y="2803068"/>
            <a:ext cx="26306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pt-BR" sz="1500" b="1">
                <a:solidFill>
                  <a:schemeClr val="tx1">
                    <a:lumMod val="65000"/>
                    <a:lumOff val="35000"/>
                  </a:schemeClr>
                </a:solidFill>
                <a:latin typeface="Gilroy-Bold" panose="00000800000000000000" pitchFamily="2" charset="0"/>
              </a:rPr>
              <a:t>Prensada Padrão</a:t>
            </a:r>
            <a:endParaRPr lang="pt-BR" sz="1500" b="1" baseline="-25000">
              <a:solidFill>
                <a:schemeClr val="tx1">
                  <a:lumMod val="65000"/>
                  <a:lumOff val="35000"/>
                </a:schemeClr>
              </a:solidFill>
              <a:latin typeface="Gilroy-Bold" panose="00000800000000000000" pitchFamily="2" charset="0"/>
            </a:endParaRPr>
          </a:p>
        </p:txBody>
      </p:sp>
      <p:sp>
        <p:nvSpPr>
          <p:cNvPr id="6145" name="CaixaDeTexto 6144">
            <a:extLst>
              <a:ext uri="{FF2B5EF4-FFF2-40B4-BE49-F238E27FC236}">
                <a16:creationId xmlns:a16="http://schemas.microsoft.com/office/drawing/2014/main" id="{2BE10CBB-3142-33C9-AC86-B74C78F84B80}"/>
              </a:ext>
            </a:extLst>
          </p:cNvPr>
          <p:cNvSpPr txBox="1"/>
          <p:nvPr/>
        </p:nvSpPr>
        <p:spPr>
          <a:xfrm>
            <a:off x="5045762" y="2823858"/>
            <a:ext cx="26306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pt-BR" sz="1500" b="1">
                <a:solidFill>
                  <a:schemeClr val="tx1">
                    <a:lumMod val="65000"/>
                    <a:lumOff val="35000"/>
                  </a:schemeClr>
                </a:solidFill>
                <a:latin typeface="Gilroy-Bold" panose="00000800000000000000" pitchFamily="2" charset="0"/>
              </a:rPr>
              <a:t>Soldável</a:t>
            </a:r>
            <a:endParaRPr lang="pt-BR" sz="1500" b="1" baseline="-25000">
              <a:solidFill>
                <a:schemeClr val="tx1">
                  <a:lumMod val="65000"/>
                  <a:lumOff val="35000"/>
                </a:schemeClr>
              </a:solidFill>
              <a:latin typeface="Gilroy-Bold" panose="00000800000000000000" pitchFamily="2" charset="0"/>
            </a:endParaRPr>
          </a:p>
        </p:txBody>
      </p:sp>
      <p:pic>
        <p:nvPicPr>
          <p:cNvPr id="6150" name="Imagem 6149">
            <a:extLst>
              <a:ext uri="{FF2B5EF4-FFF2-40B4-BE49-F238E27FC236}">
                <a16:creationId xmlns:a16="http://schemas.microsoft.com/office/drawing/2014/main" id="{C59B9BF4-5B34-1292-A3AA-EAC2593D7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30" y="3564007"/>
            <a:ext cx="3612598" cy="722519"/>
          </a:xfrm>
          <a:prstGeom prst="rect">
            <a:avLst/>
          </a:prstGeom>
        </p:spPr>
      </p:pic>
      <p:pic>
        <p:nvPicPr>
          <p:cNvPr id="6154" name="Imagem 6153">
            <a:extLst>
              <a:ext uri="{FF2B5EF4-FFF2-40B4-BE49-F238E27FC236}">
                <a16:creationId xmlns:a16="http://schemas.microsoft.com/office/drawing/2014/main" id="{177ACAA4-81AB-16F3-DE06-1496E8092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423" y="3584048"/>
            <a:ext cx="3618364" cy="675844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C4C138E9-7AA2-1D46-BFEA-A28246FABAB8}"/>
              </a:ext>
            </a:extLst>
          </p:cNvPr>
          <p:cNvSpPr/>
          <p:nvPr/>
        </p:nvSpPr>
        <p:spPr>
          <a:xfrm rot="5400000">
            <a:off x="1632160" y="2065385"/>
            <a:ext cx="1207232" cy="3622302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144" name="Retângulo 6143">
            <a:extLst>
              <a:ext uri="{FF2B5EF4-FFF2-40B4-BE49-F238E27FC236}">
                <a16:creationId xmlns:a16="http://schemas.microsoft.com/office/drawing/2014/main" id="{F6F1C6E1-9DAB-E330-2ECA-A8B6C88B0009}"/>
              </a:ext>
            </a:extLst>
          </p:cNvPr>
          <p:cNvSpPr/>
          <p:nvPr/>
        </p:nvSpPr>
        <p:spPr>
          <a:xfrm rot="5400000">
            <a:off x="6276019" y="2065385"/>
            <a:ext cx="1207232" cy="3622302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" name="Title 44">
            <a:extLst>
              <a:ext uri="{FF2B5EF4-FFF2-40B4-BE49-F238E27FC236}">
                <a16:creationId xmlns:a16="http://schemas.microsoft.com/office/drawing/2014/main" id="{7AF11CA6-018F-30E4-766E-5D8EAC7C975E}"/>
              </a:ext>
            </a:extLst>
          </p:cNvPr>
          <p:cNvSpPr txBox="1">
            <a:spLocks/>
          </p:cNvSpPr>
          <p:nvPr/>
        </p:nvSpPr>
        <p:spPr>
          <a:xfrm>
            <a:off x="2235776" y="310125"/>
            <a:ext cx="5567104" cy="12136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cap="all" spc="3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kern="0" cap="none" dirty="0">
                <a:solidFill>
                  <a:srgbClr val="FF3700"/>
                </a:solidFill>
                <a:latin typeface="Aptos" panose="020B0004020202020204" pitchFamily="34" charset="0"/>
              </a:rPr>
              <a:t>Aplicação do CA70 S AR</a:t>
            </a:r>
          </a:p>
          <a:p>
            <a:r>
              <a:rPr lang="pt-BR" b="0" kern="0" cap="none" dirty="0">
                <a:solidFill>
                  <a:srgbClr val="FF3700"/>
                </a:solidFill>
                <a:latin typeface="Aptos" panose="020B0004020202020204" pitchFamily="34" charset="0"/>
              </a:rPr>
              <a:t>Emendas mecânicas disponíveis</a:t>
            </a:r>
            <a:endParaRPr lang="en-GB" b="0" kern="0" cap="none" dirty="0">
              <a:solidFill>
                <a:srgbClr val="FF3700"/>
              </a:solidFill>
              <a:latin typeface="Aptos" panose="020B0004020202020204" pitchFamily="34" charset="0"/>
            </a:endParaRPr>
          </a:p>
        </p:txBody>
      </p:sp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70A7EBCD-5CD0-C4A5-FFF1-7B21AC456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1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68EBB-514C-0042-62BB-E5C981B64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A7F0B3EA-7152-9F73-E7E6-7822D01FE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2" name="Title 44">
            <a:extLst>
              <a:ext uri="{FF2B5EF4-FFF2-40B4-BE49-F238E27FC236}">
                <a16:creationId xmlns:a16="http://schemas.microsoft.com/office/drawing/2014/main" id="{D4F23BF3-AD26-5630-6389-4A6C6BF6B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756" y="382555"/>
            <a:ext cx="6202678" cy="930878"/>
          </a:xfrm>
        </p:spPr>
        <p:txBody>
          <a:bodyPr/>
          <a:lstStyle/>
          <a:p>
            <a:r>
              <a:rPr lang="en-GB" sz="2800" cap="none" dirty="0">
                <a:solidFill>
                  <a:srgbClr val="FF3700"/>
                </a:solidFill>
                <a:latin typeface="Aptos" panose="020B0004020202020204" pitchFamily="34" charset="0"/>
              </a:rPr>
              <a:t>ArcelorMittal 70 S AR</a:t>
            </a:r>
            <a:br>
              <a:rPr lang="en-GB" sz="2800" cap="none" dirty="0">
                <a:solidFill>
                  <a:srgbClr val="FF3700"/>
                </a:solidFill>
                <a:latin typeface="Aptos" panose="020B0004020202020204" pitchFamily="34" charset="0"/>
              </a:rPr>
            </a:br>
            <a:r>
              <a:rPr lang="en-GB" b="0" cap="none" dirty="0" err="1">
                <a:solidFill>
                  <a:srgbClr val="FF3700"/>
                </a:solidFill>
                <a:latin typeface="Aptos" panose="020B0004020202020204" pitchFamily="34" charset="0"/>
              </a:rPr>
              <a:t>Características</a:t>
            </a:r>
            <a:r>
              <a:rPr lang="en-GB" b="0" cap="none" dirty="0">
                <a:solidFill>
                  <a:srgbClr val="FF3700"/>
                </a:solidFill>
                <a:latin typeface="Aptos" panose="020B0004020202020204" pitchFamily="34" charset="0"/>
              </a:rPr>
              <a:t> do </a:t>
            </a:r>
            <a:r>
              <a:rPr lang="en-GB" b="0" cap="none" dirty="0" err="1">
                <a:solidFill>
                  <a:srgbClr val="FF3700"/>
                </a:solidFill>
                <a:latin typeface="Aptos" panose="020B0004020202020204" pitchFamily="34" charset="0"/>
              </a:rPr>
              <a:t>produto</a:t>
            </a:r>
            <a:endParaRPr lang="en-GB" sz="2800" b="0" cap="none" dirty="0">
              <a:solidFill>
                <a:srgbClr val="FF3700"/>
              </a:solidFill>
              <a:latin typeface="Aptos" panose="020B0004020202020204" pitchFamily="34" charset="0"/>
            </a:endParaRPr>
          </a:p>
        </p:txBody>
      </p:sp>
      <p:pic>
        <p:nvPicPr>
          <p:cNvPr id="29" name="Google Shape;110;g28f92be7fd0_0_10">
            <a:extLst>
              <a:ext uri="{FF2B5EF4-FFF2-40B4-BE49-F238E27FC236}">
                <a16:creationId xmlns:a16="http://schemas.microsoft.com/office/drawing/2014/main" id="{507CE6BF-7724-FF93-66CC-532420396F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871"/>
          <a:stretch/>
        </p:blipFill>
        <p:spPr>
          <a:xfrm flipH="1">
            <a:off x="7344553" y="5421999"/>
            <a:ext cx="1802799" cy="143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11;g28f92be7fd0_0_10">
            <a:extLst>
              <a:ext uri="{FF2B5EF4-FFF2-40B4-BE49-F238E27FC236}">
                <a16:creationId xmlns:a16="http://schemas.microsoft.com/office/drawing/2014/main" id="{512CE226-33CE-C334-DFA6-76B7AE1C0FD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5716" y="6076804"/>
            <a:ext cx="1125476" cy="46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3C82CB64-A189-F2EB-0E65-DE1795801D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09" t="1" r="8674" b="41086"/>
          <a:stretch/>
        </p:blipFill>
        <p:spPr>
          <a:xfrm>
            <a:off x="5695554" y="3794026"/>
            <a:ext cx="3282702" cy="1575059"/>
          </a:xfrm>
          <a:prstGeom prst="rect">
            <a:avLst/>
          </a:prstGeom>
        </p:spPr>
      </p:pic>
      <p:graphicFrame>
        <p:nvGraphicFramePr>
          <p:cNvPr id="28" name="object 24">
            <a:extLst>
              <a:ext uri="{FF2B5EF4-FFF2-40B4-BE49-F238E27FC236}">
                <a16:creationId xmlns:a16="http://schemas.microsoft.com/office/drawing/2014/main" id="{16D45EDC-9A11-B72E-9A67-42779E1B2A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49750"/>
              </p:ext>
            </p:extLst>
          </p:nvPr>
        </p:nvGraphicFramePr>
        <p:xfrm>
          <a:off x="230146" y="1795272"/>
          <a:ext cx="6360730" cy="16436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43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3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9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1985">
                  <a:extLst>
                    <a:ext uri="{9D8B030D-6E8A-4147-A177-3AD203B41FA5}">
                      <a16:colId xmlns:a16="http://schemas.microsoft.com/office/drawing/2014/main" val="50077926"/>
                    </a:ext>
                  </a:extLst>
                </a:gridCol>
                <a:gridCol w="904190">
                  <a:extLst>
                    <a:ext uri="{9D8B030D-6E8A-4147-A177-3AD203B41FA5}">
                      <a16:colId xmlns:a16="http://schemas.microsoft.com/office/drawing/2014/main" val="3598736558"/>
                    </a:ext>
                  </a:extLst>
                </a:gridCol>
                <a:gridCol w="999490">
                  <a:extLst>
                    <a:ext uri="{9D8B030D-6E8A-4147-A177-3AD203B41FA5}">
                      <a16:colId xmlns:a16="http://schemas.microsoft.com/office/drawing/2014/main" val="655078103"/>
                    </a:ext>
                  </a:extLst>
                </a:gridCol>
                <a:gridCol w="1058041">
                  <a:extLst>
                    <a:ext uri="{9D8B030D-6E8A-4147-A177-3AD203B41FA5}">
                      <a16:colId xmlns:a16="http://schemas.microsoft.com/office/drawing/2014/main" val="3535272442"/>
                    </a:ext>
                  </a:extLst>
                </a:gridCol>
              </a:tblGrid>
              <a:tr h="558119">
                <a:tc rowSpan="2"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 b="1" spc="45">
                          <a:solidFill>
                            <a:srgbClr val="F47D30"/>
                          </a:solidFill>
                          <a:latin typeface="Foundry Sterling Demi"/>
                          <a:cs typeface="Foundry Sterling Demi"/>
                        </a:rPr>
                        <a:t>Categoria do Aço</a:t>
                      </a:r>
                      <a:endParaRPr sz="1100">
                        <a:latin typeface="Foundry Sterling Demi"/>
                        <a:cs typeface="Foundry Sterling Demi"/>
                      </a:endParaRPr>
                    </a:p>
                  </a:txBody>
                  <a:tcPr marL="0" marR="0" marT="8573" marB="0" anchor="ctr">
                    <a:lnR w="38100">
                      <a:solidFill>
                        <a:srgbClr val="FFFFFF"/>
                      </a:solidFill>
                      <a:prstDash val="solid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1D5"/>
                    </a:solidFill>
                  </a:tcPr>
                </a:tc>
                <a:tc>
                  <a:txBody>
                    <a:bodyPr/>
                    <a:lstStyle/>
                    <a:p>
                      <a:pPr marL="958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 b="1" spc="35">
                          <a:solidFill>
                            <a:srgbClr val="F47D30"/>
                          </a:solidFill>
                          <a:latin typeface="Foundry Sterling Demi"/>
                          <a:ea typeface="+mn-ea"/>
                          <a:cs typeface="Foundry Sterling Demi"/>
                        </a:rPr>
                        <a:t>Limite Mínimo de Escoamento</a:t>
                      </a:r>
                      <a:endParaRPr sz="1100" b="1" spc="35">
                        <a:solidFill>
                          <a:srgbClr val="F47D30"/>
                        </a:solidFill>
                        <a:latin typeface="Foundry Sterling Demi"/>
                        <a:ea typeface="+mn-ea"/>
                        <a:cs typeface="Foundry Sterling Demi"/>
                      </a:endParaRPr>
                    </a:p>
                  </a:txBody>
                  <a:tcPr marL="0" marR="0" marT="8573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1D5"/>
                    </a:solidFill>
                  </a:tcPr>
                </a:tc>
                <a:tc>
                  <a:txBody>
                    <a:bodyPr/>
                    <a:lstStyle/>
                    <a:p>
                      <a:pPr marL="958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 b="1" spc="35">
                          <a:solidFill>
                            <a:srgbClr val="F47D30"/>
                          </a:solidFill>
                          <a:latin typeface="Foundry Sterling Demi"/>
                          <a:ea typeface="+mn-ea"/>
                          <a:cs typeface="Foundry Sterling Demi"/>
                        </a:rPr>
                        <a:t>Limite Mínimo de Ruptura</a:t>
                      </a:r>
                    </a:p>
                  </a:txBody>
                  <a:tcPr marL="0" marR="0" marT="8573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1D5"/>
                    </a:solidFill>
                  </a:tcPr>
                </a:tc>
                <a:tc>
                  <a:txBody>
                    <a:bodyPr/>
                    <a:lstStyle/>
                    <a:p>
                      <a:pPr marL="958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 b="1" spc="35">
                          <a:solidFill>
                            <a:srgbClr val="F47D30"/>
                          </a:solidFill>
                          <a:latin typeface="Foundry Sterling Demi"/>
                          <a:ea typeface="+mn-ea"/>
                          <a:cs typeface="Foundry Sterling Demi"/>
                        </a:rPr>
                        <a:t>Relação Elástica Mínima</a:t>
                      </a:r>
                      <a:endParaRPr sz="1100" b="1" spc="35">
                        <a:solidFill>
                          <a:srgbClr val="F47D30"/>
                        </a:solidFill>
                        <a:latin typeface="Foundry Sterling Demi"/>
                        <a:ea typeface="+mn-ea"/>
                        <a:cs typeface="Foundry Sterling Demi"/>
                      </a:endParaRPr>
                    </a:p>
                  </a:txBody>
                  <a:tcPr marL="0" marR="0" marT="8573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1D5"/>
                    </a:solidFill>
                  </a:tcPr>
                </a:tc>
                <a:tc>
                  <a:txBody>
                    <a:bodyPr/>
                    <a:lstStyle/>
                    <a:p>
                      <a:pPr marL="958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 b="1" spc="35">
                          <a:solidFill>
                            <a:srgbClr val="F47D30"/>
                          </a:solidFill>
                          <a:latin typeface="Foundry Sterling Demi"/>
                          <a:ea typeface="+mn-ea"/>
                          <a:cs typeface="Foundry Sterling Demi"/>
                        </a:rPr>
                        <a:t>Alongamento após ruptura</a:t>
                      </a:r>
                      <a:endParaRPr sz="1100" b="1" spc="35">
                        <a:solidFill>
                          <a:srgbClr val="F47D30"/>
                        </a:solidFill>
                        <a:latin typeface="Foundry Sterling Demi"/>
                        <a:ea typeface="+mn-ea"/>
                        <a:cs typeface="Foundry Sterling Demi"/>
                      </a:endParaRPr>
                    </a:p>
                  </a:txBody>
                  <a:tcPr marL="0" marR="0" marT="8573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1D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58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 b="1" spc="35">
                          <a:solidFill>
                            <a:srgbClr val="F47D30"/>
                          </a:solidFill>
                          <a:latin typeface="Foundry Sterling Demi"/>
                          <a:ea typeface="+mn-ea"/>
                          <a:cs typeface="Foundry Sterling Demi"/>
                        </a:rPr>
                        <a:t>Soldabilidade</a:t>
                      </a:r>
                      <a:endParaRPr sz="1100" b="1" spc="35">
                        <a:solidFill>
                          <a:srgbClr val="F47D30"/>
                        </a:solidFill>
                        <a:latin typeface="Foundry Sterling Demi"/>
                        <a:ea typeface="+mn-ea"/>
                        <a:cs typeface="Foundry Sterling Demi"/>
                      </a:endParaRPr>
                    </a:p>
                  </a:txBody>
                  <a:tcPr marL="0" marR="0" marT="8573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1D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588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spc="35">
                          <a:solidFill>
                            <a:srgbClr val="F47D30"/>
                          </a:solidFill>
                          <a:latin typeface="Foundry Sterling Demi"/>
                          <a:ea typeface="+mn-ea"/>
                          <a:cs typeface="Foundry Sterling Demi"/>
                        </a:rPr>
                        <a:t>Aderência (Coeficiente de Conformação  Superficial)</a:t>
                      </a:r>
                    </a:p>
                    <a:p>
                      <a:pPr marL="9588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kern="1200" spc="35">
                          <a:solidFill>
                            <a:srgbClr val="F47D30"/>
                          </a:solidFill>
                          <a:latin typeface="Foundry Sterling Demi"/>
                          <a:ea typeface="+mn-ea"/>
                        </a:rPr>
                        <a:t>ø</a:t>
                      </a:r>
                      <a:r>
                        <a:rPr lang="pt-BR" sz="1100" b="1" spc="35">
                          <a:solidFill>
                            <a:srgbClr val="F47D30"/>
                          </a:solidFill>
                          <a:latin typeface="Foundry Sterling Demi"/>
                          <a:ea typeface="+mn-ea"/>
                          <a:cs typeface="Foundry Sterling Demi"/>
                        </a:rPr>
                        <a:t>≥10,0mm</a:t>
                      </a:r>
                    </a:p>
                  </a:txBody>
                  <a:tcPr marL="0" marR="0" marT="8573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1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554">
                <a:tc vMerge="1">
                  <a:txBody>
                    <a:bodyPr/>
                    <a:lstStyle/>
                    <a:p>
                      <a:pPr marL="6350" algn="ctr">
                        <a:lnSpc>
                          <a:spcPts val="1100"/>
                        </a:lnSpc>
                        <a:spcBef>
                          <a:spcPts val="90"/>
                        </a:spcBef>
                      </a:pPr>
                      <a:endParaRPr sz="1000">
                        <a:latin typeface="Foundry Sterling Demi"/>
                        <a:cs typeface="Foundry Sterling Demi"/>
                      </a:endParaRPr>
                    </a:p>
                  </a:txBody>
                  <a:tcPr marL="0" marR="0" marT="11430" marB="0"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1D5"/>
                    </a:solidFill>
                  </a:tcPr>
                </a:tc>
                <a:tc>
                  <a:txBody>
                    <a:bodyPr/>
                    <a:lstStyle/>
                    <a:p>
                      <a:pPr marL="95885" algn="ctr">
                        <a:lnSpc>
                          <a:spcPct val="100000"/>
                        </a:lnSpc>
                        <a:spcBef>
                          <a:spcPts val="0"/>
                        </a:spcBef>
                        <a:tabLst>
                          <a:tab pos="321945" algn="l"/>
                          <a:tab pos="1047750" algn="l"/>
                        </a:tabLst>
                      </a:pPr>
                      <a:r>
                        <a:rPr lang="pt-BR" sz="1100" b="1" spc="35">
                          <a:solidFill>
                            <a:srgbClr val="F47D30"/>
                          </a:solidFill>
                          <a:latin typeface="Foundry Sterling Demi"/>
                          <a:ea typeface="+mn-ea"/>
                          <a:cs typeface="Foundry Sterling Demi"/>
                        </a:rPr>
                        <a:t>(Mpa)</a:t>
                      </a:r>
                      <a:endParaRPr sz="1100" b="1" spc="35">
                        <a:solidFill>
                          <a:srgbClr val="F47D30"/>
                        </a:solidFill>
                        <a:latin typeface="Foundry Sterling Demi"/>
                        <a:ea typeface="+mn-ea"/>
                        <a:cs typeface="Foundry Sterling Demi"/>
                      </a:endParaRPr>
                    </a:p>
                  </a:txBody>
                  <a:tcPr marL="0" marR="0" marT="8573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1D5"/>
                    </a:solidFill>
                  </a:tcPr>
                </a:tc>
                <a:tc>
                  <a:txBody>
                    <a:bodyPr/>
                    <a:lstStyle/>
                    <a:p>
                      <a:pPr marL="95885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10515" algn="l"/>
                          <a:tab pos="835660" algn="l"/>
                        </a:tabLst>
                        <a:defRPr/>
                      </a:pPr>
                      <a:r>
                        <a:rPr lang="pt-BR" sz="1100" b="1" spc="35">
                          <a:solidFill>
                            <a:srgbClr val="F47D30"/>
                          </a:solidFill>
                          <a:latin typeface="Foundry Sterling Demi"/>
                          <a:ea typeface="+mn-ea"/>
                          <a:cs typeface="Foundry Sterling Demi"/>
                        </a:rPr>
                        <a:t>(Mpa)</a:t>
                      </a:r>
                    </a:p>
                  </a:txBody>
                  <a:tcPr marL="0" marR="0" marT="8573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1D5"/>
                    </a:solidFill>
                  </a:tcPr>
                </a:tc>
                <a:tc>
                  <a:txBody>
                    <a:bodyPr/>
                    <a:lstStyle/>
                    <a:p>
                      <a:pPr marL="958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 b="1" spc="35">
                          <a:solidFill>
                            <a:srgbClr val="F47D30"/>
                          </a:solidFill>
                          <a:latin typeface="Foundry Sterling Demi"/>
                          <a:ea typeface="+mn-ea"/>
                          <a:cs typeface="Foundry Sterling Demi"/>
                        </a:rPr>
                        <a:t>LR/LE</a:t>
                      </a:r>
                      <a:endParaRPr sz="1100" b="1" spc="35">
                        <a:solidFill>
                          <a:srgbClr val="F47D30"/>
                        </a:solidFill>
                        <a:latin typeface="Foundry Sterling Demi"/>
                        <a:ea typeface="+mn-ea"/>
                        <a:cs typeface="Foundry Sterling Demi"/>
                      </a:endParaRPr>
                    </a:p>
                  </a:txBody>
                  <a:tcPr marL="0" marR="0" marT="8573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1D5"/>
                    </a:solidFill>
                  </a:tcPr>
                </a:tc>
                <a:tc>
                  <a:txBody>
                    <a:bodyPr/>
                    <a:lstStyle/>
                    <a:p>
                      <a:pPr marL="9588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 b="1" spc="35">
                          <a:solidFill>
                            <a:srgbClr val="F47D30"/>
                          </a:solidFill>
                          <a:latin typeface="Foundry Sterling Demi"/>
                          <a:ea typeface="+mn-ea"/>
                          <a:cs typeface="Foundry Sterling Demi"/>
                        </a:rPr>
                        <a:t>(%)</a:t>
                      </a:r>
                      <a:endParaRPr sz="1100" b="1" spc="35">
                        <a:solidFill>
                          <a:srgbClr val="F47D30"/>
                        </a:solidFill>
                        <a:latin typeface="Foundry Sterling Demi"/>
                        <a:ea typeface="+mn-ea"/>
                        <a:cs typeface="Foundry Sterling Demi"/>
                      </a:endParaRPr>
                    </a:p>
                  </a:txBody>
                  <a:tcPr marL="0" marR="0" marT="8573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1D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050" b="1" i="0" u="none" strike="noStrike" kern="1200">
                        <a:solidFill>
                          <a:srgbClr val="F47D30"/>
                        </a:solidFill>
                        <a:effectLst/>
                        <a:latin typeface="Foundry Sterling Demi" panose="02000700040000020004" pitchFamily="50" charset="0"/>
                        <a:ea typeface="+mn-ea"/>
                        <a:cs typeface="+mn-cs"/>
                      </a:endParaRPr>
                    </a:p>
                  </a:txBody>
                  <a:tcPr marL="0" marR="0" marT="1143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1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953358"/>
                  </a:ext>
                </a:extLst>
              </a:tr>
              <a:tr h="266393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 b="1" spc="50">
                          <a:solidFill>
                            <a:srgbClr val="414042"/>
                          </a:solidFill>
                          <a:latin typeface="Foundry Sterling Demi" panose="02000700040000020004" pitchFamily="50" charset="0"/>
                          <a:cs typeface="Foundry Sterling Book"/>
                        </a:rPr>
                        <a:t>CA50</a:t>
                      </a:r>
                      <a:endParaRPr sz="1100" b="1">
                        <a:latin typeface="Foundry Sterling Demi" panose="02000700040000020004" pitchFamily="50" charset="0"/>
                        <a:cs typeface="Foundry Sterling Book"/>
                      </a:endParaRPr>
                    </a:p>
                  </a:txBody>
                  <a:tcPr marL="0" marR="0" marT="571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CAB7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 spc="50">
                          <a:solidFill>
                            <a:srgbClr val="414042"/>
                          </a:solidFill>
                          <a:latin typeface="Foundry Sterling Book"/>
                          <a:cs typeface="Foundry Sterling Book"/>
                        </a:rPr>
                        <a:t>500</a:t>
                      </a:r>
                      <a:endParaRPr sz="1100">
                        <a:latin typeface="Foundry Sterling Book"/>
                        <a:cs typeface="Foundry Sterling Book"/>
                      </a:endParaRPr>
                    </a:p>
                  </a:txBody>
                  <a:tcPr marL="0" marR="0" marT="571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CA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>
                          <a:solidFill>
                            <a:srgbClr val="414042"/>
                          </a:solidFill>
                          <a:latin typeface="Foundry Sterling Book"/>
                          <a:cs typeface="Foundry Sterling Book"/>
                        </a:rPr>
                        <a:t>540</a:t>
                      </a:r>
                      <a:endParaRPr sz="1100">
                        <a:latin typeface="Foundry Sterling Book"/>
                        <a:cs typeface="Foundry Sterling Book"/>
                      </a:endParaRPr>
                    </a:p>
                  </a:txBody>
                  <a:tcPr marL="0" marR="0" marT="571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CA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>
                          <a:latin typeface="Foundry Sterling Book"/>
                          <a:cs typeface="Foundry Sterling Book"/>
                        </a:rPr>
                        <a:t>1.10</a:t>
                      </a:r>
                      <a:endParaRPr sz="1100">
                        <a:latin typeface="Foundry Sterling Book"/>
                        <a:cs typeface="Foundry Sterling Book"/>
                      </a:endParaRPr>
                    </a:p>
                  </a:txBody>
                  <a:tcPr marL="0" marR="0" marT="571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CA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>
                          <a:latin typeface="Foundry Sterling Book"/>
                          <a:cs typeface="Foundry Sterling Book"/>
                        </a:rPr>
                        <a:t>8.0%</a:t>
                      </a:r>
                      <a:endParaRPr sz="1100">
                        <a:latin typeface="Foundry Sterling Book"/>
                        <a:cs typeface="Foundry Sterling Book"/>
                      </a:endParaRPr>
                    </a:p>
                  </a:txBody>
                  <a:tcPr marL="0" marR="0" marT="571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CA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>
                          <a:latin typeface="Foundry Sterling Book"/>
                          <a:cs typeface="Foundry Sterling Book"/>
                        </a:rPr>
                        <a:t>ok</a:t>
                      </a:r>
                      <a:endParaRPr sz="1100">
                        <a:latin typeface="Foundry Sterling Book"/>
                        <a:cs typeface="Foundry Sterling Book"/>
                      </a:endParaRPr>
                    </a:p>
                  </a:txBody>
                  <a:tcPr marL="0" marR="0" marT="571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CA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>
                          <a:latin typeface="Foundry Sterling Book"/>
                          <a:cs typeface="Foundry Sterling Book"/>
                        </a:rPr>
                        <a:t>1,5</a:t>
                      </a:r>
                      <a:endParaRPr sz="1100">
                        <a:latin typeface="Foundry Sterling Book"/>
                        <a:cs typeface="Foundry Sterling Book"/>
                      </a:endParaRPr>
                    </a:p>
                  </a:txBody>
                  <a:tcPr marL="0" marR="0" marT="571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CA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766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 b="1" spc="50">
                          <a:solidFill>
                            <a:srgbClr val="414042"/>
                          </a:solidFill>
                          <a:latin typeface="Foundry Sterling Demi" panose="02000700040000020004" pitchFamily="50" charset="0"/>
                          <a:cs typeface="Foundry Sterling Book"/>
                        </a:rPr>
                        <a:t>CA60</a:t>
                      </a:r>
                      <a:endParaRPr sz="1100" b="1">
                        <a:latin typeface="Foundry Sterling Demi" panose="02000700040000020004" pitchFamily="50" charset="0"/>
                        <a:cs typeface="Foundry Sterling Book"/>
                      </a:endParaRPr>
                    </a:p>
                  </a:txBody>
                  <a:tcPr marL="0" marR="0" marT="5715" marB="0" anchor="ctr"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 spc="50">
                          <a:solidFill>
                            <a:srgbClr val="414042"/>
                          </a:solidFill>
                          <a:latin typeface="Foundry Sterling Book"/>
                          <a:cs typeface="Foundry Sterling Book"/>
                        </a:rPr>
                        <a:t>600</a:t>
                      </a:r>
                      <a:endParaRPr sz="1100">
                        <a:latin typeface="Foundry Sterling Book"/>
                        <a:cs typeface="Foundry Sterling Book"/>
                      </a:endParaRPr>
                    </a:p>
                  </a:txBody>
                  <a:tcPr marL="0" marR="0" marT="5715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>
                          <a:solidFill>
                            <a:srgbClr val="414042"/>
                          </a:solidFill>
                          <a:latin typeface="Foundry Sterling Book"/>
                          <a:cs typeface="Foundry Sterling Book"/>
                        </a:rPr>
                        <a:t>630</a:t>
                      </a:r>
                      <a:endParaRPr sz="1100">
                        <a:latin typeface="Foundry Sterling Book"/>
                        <a:cs typeface="Foundry Sterling Book"/>
                      </a:endParaRPr>
                    </a:p>
                  </a:txBody>
                  <a:tcPr marL="0" marR="0" marT="5715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>
                          <a:latin typeface="Foundry Sterling Book"/>
                          <a:cs typeface="Foundry Sterling Book"/>
                        </a:rPr>
                        <a:t>1.05</a:t>
                      </a:r>
                      <a:endParaRPr sz="1100">
                        <a:latin typeface="Foundry Sterling Book"/>
                        <a:cs typeface="Foundry Sterling Book"/>
                      </a:endParaRPr>
                    </a:p>
                  </a:txBody>
                  <a:tcPr marL="0" marR="0" marT="571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>
                          <a:latin typeface="Foundry Sterling Book"/>
                          <a:cs typeface="Foundry Sterling Book"/>
                        </a:rPr>
                        <a:t>5.0%</a:t>
                      </a:r>
                      <a:endParaRPr sz="1100">
                        <a:latin typeface="Foundry Sterling Book"/>
                        <a:cs typeface="Foundry Sterling Book"/>
                      </a:endParaRPr>
                    </a:p>
                  </a:txBody>
                  <a:tcPr marL="0" marR="0" marT="571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>
                          <a:latin typeface="Foundry Sterling Book"/>
                          <a:cs typeface="Foundry Sterling Book"/>
                        </a:rPr>
                        <a:t>ok</a:t>
                      </a:r>
                      <a:endParaRPr sz="1100">
                        <a:latin typeface="Foundry Sterling Book"/>
                        <a:cs typeface="Foundry Sterling Book"/>
                      </a:endParaRPr>
                    </a:p>
                  </a:txBody>
                  <a:tcPr marL="0" marR="0" marT="5715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>
                          <a:latin typeface="Foundry Sterling Book"/>
                          <a:cs typeface="Foundry Sterling Book"/>
                        </a:rPr>
                        <a:t>1,5</a:t>
                      </a:r>
                      <a:endParaRPr sz="1100">
                        <a:latin typeface="Foundry Sterling Book"/>
                        <a:cs typeface="Foundry Sterling Book"/>
                      </a:endParaRPr>
                    </a:p>
                  </a:txBody>
                  <a:tcPr marL="0" marR="0" marT="5715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766"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 b="1" spc="50">
                          <a:solidFill>
                            <a:srgbClr val="414042"/>
                          </a:solidFill>
                          <a:latin typeface="Foundry Sterling Demi" panose="02000700040000020004" pitchFamily="50" charset="0"/>
                          <a:cs typeface="Foundry Sterling Book"/>
                        </a:rPr>
                        <a:t>CA70 S AR</a:t>
                      </a:r>
                      <a:endParaRPr sz="1100" b="1">
                        <a:latin typeface="Foundry Sterling Demi" panose="02000700040000020004" pitchFamily="50" charset="0"/>
                        <a:cs typeface="Foundry Sterling Book"/>
                      </a:endParaRPr>
                    </a:p>
                  </a:txBody>
                  <a:tcPr marL="0" marR="0" marT="5715" marB="0" anchor="ctr"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3CAB7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 spc="50">
                          <a:solidFill>
                            <a:srgbClr val="414042"/>
                          </a:solidFill>
                          <a:latin typeface="Foundry Sterling Book"/>
                          <a:cs typeface="Foundry Sterling Book"/>
                        </a:rPr>
                        <a:t>700</a:t>
                      </a:r>
                      <a:endParaRPr sz="1100">
                        <a:latin typeface="Foundry Sterling Book"/>
                        <a:cs typeface="Foundry Sterling Book"/>
                      </a:endParaRPr>
                    </a:p>
                  </a:txBody>
                  <a:tcPr marL="0" marR="0" marT="5715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3CA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>
                          <a:solidFill>
                            <a:srgbClr val="414042"/>
                          </a:solidFill>
                          <a:latin typeface="Foundry Sterling Book"/>
                          <a:cs typeface="Foundry Sterling Book"/>
                        </a:rPr>
                        <a:t>760</a:t>
                      </a:r>
                      <a:endParaRPr sz="1100">
                        <a:latin typeface="Foundry Sterling Book"/>
                        <a:cs typeface="Foundry Sterling Book"/>
                      </a:endParaRPr>
                    </a:p>
                  </a:txBody>
                  <a:tcPr marL="0" marR="0" marT="5715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3CA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>
                          <a:latin typeface="Foundry Sterling Book"/>
                          <a:cs typeface="Foundry Sterling Book"/>
                        </a:rPr>
                        <a:t>1.10</a:t>
                      </a:r>
                      <a:endParaRPr sz="1100">
                        <a:latin typeface="Foundry Sterling Book"/>
                        <a:cs typeface="Foundry Sterling Book"/>
                      </a:endParaRPr>
                    </a:p>
                  </a:txBody>
                  <a:tcPr marL="0" marR="0" marT="571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3CA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>
                          <a:latin typeface="Foundry Sterling Book"/>
                          <a:cs typeface="Foundry Sterling Book"/>
                        </a:rPr>
                        <a:t>8.0%</a:t>
                      </a:r>
                      <a:endParaRPr sz="1100">
                        <a:latin typeface="Foundry Sterling Book"/>
                        <a:cs typeface="Foundry Sterling Book"/>
                      </a:endParaRPr>
                    </a:p>
                  </a:txBody>
                  <a:tcPr marL="0" marR="0" marT="571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3CA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>
                          <a:latin typeface="Foundry Sterling Book"/>
                          <a:cs typeface="Foundry Sterling Book"/>
                        </a:rPr>
                        <a:t>ok</a:t>
                      </a:r>
                      <a:endParaRPr sz="1100">
                        <a:latin typeface="Foundry Sterling Book"/>
                        <a:cs typeface="Foundry Sterling Book"/>
                      </a:endParaRPr>
                    </a:p>
                  </a:txBody>
                  <a:tcPr marL="0" marR="0" marT="5715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3CA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pt-BR" sz="1100" dirty="0">
                          <a:latin typeface="Foundry Sterling Book"/>
                          <a:cs typeface="Foundry Sterling Book"/>
                        </a:rPr>
                        <a:t>1,5</a:t>
                      </a:r>
                      <a:endParaRPr sz="1100" dirty="0">
                        <a:latin typeface="Foundry Sterling Book"/>
                        <a:cs typeface="Foundry Sterling Book"/>
                      </a:endParaRPr>
                    </a:p>
                  </a:txBody>
                  <a:tcPr marL="0" marR="0" marT="5715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3CA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207933"/>
                  </a:ext>
                </a:extLst>
              </a:tr>
            </a:tbl>
          </a:graphicData>
        </a:graphic>
      </p:graphicFrame>
      <p:sp>
        <p:nvSpPr>
          <p:cNvPr id="31" name="object 25">
            <a:extLst>
              <a:ext uri="{FF2B5EF4-FFF2-40B4-BE49-F238E27FC236}">
                <a16:creationId xmlns:a16="http://schemas.microsoft.com/office/drawing/2014/main" id="{8A5C6931-CE67-C97D-B81E-E785E334F032}"/>
              </a:ext>
            </a:extLst>
          </p:cNvPr>
          <p:cNvSpPr txBox="1"/>
          <p:nvPr/>
        </p:nvSpPr>
        <p:spPr>
          <a:xfrm>
            <a:off x="230146" y="5375279"/>
            <a:ext cx="4845707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>
                <a:solidFill>
                  <a:srgbClr val="414042"/>
                </a:solidFill>
                <a:latin typeface="Foundry Sterling Book"/>
                <a:cs typeface="Foundry Sterling Book"/>
              </a:rPr>
              <a:t>Obs.: 1)</a:t>
            </a:r>
            <a:r>
              <a:rPr sz="900" spc="4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>
                <a:solidFill>
                  <a:srgbClr val="414042"/>
                </a:solidFill>
                <a:latin typeface="Foundry Sterling Book"/>
                <a:cs typeface="Foundry Sterling Book"/>
              </a:rPr>
              <a:t>ø</a:t>
            </a:r>
            <a:r>
              <a:rPr sz="900" spc="4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>
                <a:solidFill>
                  <a:srgbClr val="414042"/>
                </a:solidFill>
                <a:latin typeface="Foundry Sterling Book"/>
                <a:cs typeface="Foundry Sterling Book"/>
              </a:rPr>
              <a:t>=</a:t>
            </a:r>
            <a:r>
              <a:rPr sz="900" spc="4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>
                <a:solidFill>
                  <a:srgbClr val="414042"/>
                </a:solidFill>
                <a:latin typeface="Foundry Sterling Book"/>
                <a:cs typeface="Foundry Sterling Book"/>
              </a:rPr>
              <a:t>bitola.</a:t>
            </a:r>
            <a:endParaRPr sz="900">
              <a:latin typeface="Foundry Sterling Book"/>
              <a:cs typeface="Foundry Sterling Book"/>
            </a:endParaRPr>
          </a:p>
          <a:p>
            <a:pPr marL="189547">
              <a:spcBef>
                <a:spcPts val="30"/>
              </a:spcBef>
            </a:pPr>
            <a:r>
              <a:rPr lang="pt-BR" sz="900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>
                <a:solidFill>
                  <a:srgbClr val="414042"/>
                </a:solidFill>
                <a:latin typeface="Foundry Sterling Book"/>
                <a:cs typeface="Foundry Sterling Book"/>
              </a:rPr>
              <a:t>2)</a:t>
            </a:r>
            <a:r>
              <a:rPr sz="900" spc="11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 spc="-8">
                <a:solidFill>
                  <a:srgbClr val="414042"/>
                </a:solidFill>
                <a:latin typeface="Foundry Sterling Book"/>
                <a:cs typeface="Foundry Sterling Book"/>
              </a:rPr>
              <a:t>Para</a:t>
            </a:r>
            <a:r>
              <a:rPr sz="900" spc="15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>
                <a:solidFill>
                  <a:srgbClr val="414042"/>
                </a:solidFill>
                <a:latin typeface="Foundry Sterling Book"/>
                <a:cs typeface="Foundry Sterling Book"/>
              </a:rPr>
              <a:t>estribos</a:t>
            </a:r>
            <a:r>
              <a:rPr sz="900" spc="11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>
                <a:solidFill>
                  <a:srgbClr val="414042"/>
                </a:solidFill>
                <a:latin typeface="Foundry Sterling Book"/>
                <a:cs typeface="Foundry Sterling Book"/>
              </a:rPr>
              <a:t>de</a:t>
            </a:r>
            <a:r>
              <a:rPr sz="900" spc="15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>
                <a:solidFill>
                  <a:srgbClr val="414042"/>
                </a:solidFill>
                <a:latin typeface="Foundry Sterling Book"/>
                <a:cs typeface="Foundry Sterling Book"/>
              </a:rPr>
              <a:t>bitolas</a:t>
            </a:r>
            <a:r>
              <a:rPr sz="900" spc="15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>
                <a:solidFill>
                  <a:srgbClr val="414042"/>
                </a:solidFill>
                <a:latin typeface="Foundry Sterling Book"/>
                <a:cs typeface="Foundry Sterling Book"/>
              </a:rPr>
              <a:t>≤</a:t>
            </a:r>
            <a:r>
              <a:rPr sz="900" spc="11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>
                <a:solidFill>
                  <a:srgbClr val="414042"/>
                </a:solidFill>
                <a:latin typeface="Foundry Sterling Book"/>
                <a:cs typeface="Foundry Sterling Book"/>
              </a:rPr>
              <a:t>10</a:t>
            </a:r>
            <a:r>
              <a:rPr sz="900" spc="15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>
                <a:solidFill>
                  <a:srgbClr val="414042"/>
                </a:solidFill>
                <a:latin typeface="Foundry Sterling Book"/>
                <a:cs typeface="Foundry Sterling Book"/>
              </a:rPr>
              <a:t>mm,</a:t>
            </a:r>
            <a:r>
              <a:rPr sz="900" spc="15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>
                <a:solidFill>
                  <a:srgbClr val="414042"/>
                </a:solidFill>
                <a:latin typeface="Foundry Sterling Book"/>
                <a:cs typeface="Foundry Sterling Book"/>
              </a:rPr>
              <a:t>o</a:t>
            </a:r>
            <a:r>
              <a:rPr sz="900" spc="11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>
                <a:solidFill>
                  <a:srgbClr val="414042"/>
                </a:solidFill>
                <a:latin typeface="Foundry Sterling Book"/>
                <a:cs typeface="Foundry Sterling Book"/>
              </a:rPr>
              <a:t>diâmetro</a:t>
            </a:r>
            <a:r>
              <a:rPr sz="900" spc="15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>
                <a:solidFill>
                  <a:srgbClr val="414042"/>
                </a:solidFill>
                <a:latin typeface="Foundry Sterling Book"/>
                <a:cs typeface="Foundry Sterling Book"/>
              </a:rPr>
              <a:t>do</a:t>
            </a:r>
            <a:r>
              <a:rPr sz="900" spc="11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>
                <a:solidFill>
                  <a:srgbClr val="414042"/>
                </a:solidFill>
                <a:latin typeface="Foundry Sterling Book"/>
                <a:cs typeface="Foundry Sterling Book"/>
              </a:rPr>
              <a:t>pino</a:t>
            </a:r>
            <a:r>
              <a:rPr sz="900" spc="15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 spc="-4">
                <a:solidFill>
                  <a:srgbClr val="414042"/>
                </a:solidFill>
                <a:latin typeface="Foundry Sterling Book"/>
                <a:cs typeface="Foundry Sterling Book"/>
              </a:rPr>
              <a:t>para</a:t>
            </a:r>
            <a:r>
              <a:rPr sz="900" spc="15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>
                <a:solidFill>
                  <a:srgbClr val="414042"/>
                </a:solidFill>
                <a:latin typeface="Foundry Sterling Book"/>
                <a:cs typeface="Foundry Sterling Book"/>
              </a:rPr>
              <a:t>uso</a:t>
            </a:r>
            <a:r>
              <a:rPr sz="900" spc="11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>
                <a:solidFill>
                  <a:srgbClr val="414042"/>
                </a:solidFill>
                <a:latin typeface="Foundry Sterling Book"/>
                <a:cs typeface="Foundry Sterling Book"/>
              </a:rPr>
              <a:t>na</a:t>
            </a:r>
            <a:r>
              <a:rPr sz="900" spc="15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 spc="-4">
                <a:solidFill>
                  <a:srgbClr val="414042"/>
                </a:solidFill>
                <a:latin typeface="Foundry Sterling Book"/>
                <a:cs typeface="Foundry Sterling Book"/>
              </a:rPr>
              <a:t>obra</a:t>
            </a:r>
            <a:r>
              <a:rPr sz="900" spc="15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>
                <a:solidFill>
                  <a:srgbClr val="414042"/>
                </a:solidFill>
                <a:latin typeface="Foundry Sterling Book"/>
                <a:cs typeface="Foundry Sterling Book"/>
              </a:rPr>
              <a:t>poderá</a:t>
            </a:r>
            <a:r>
              <a:rPr sz="900" spc="11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>
                <a:solidFill>
                  <a:srgbClr val="414042"/>
                </a:solidFill>
                <a:latin typeface="Foundry Sterling Book"/>
                <a:cs typeface="Foundry Sterling Book"/>
              </a:rPr>
              <a:t>ser</a:t>
            </a:r>
            <a:r>
              <a:rPr sz="900" spc="15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>
                <a:solidFill>
                  <a:srgbClr val="414042"/>
                </a:solidFill>
                <a:latin typeface="Foundry Sterling Book"/>
                <a:cs typeface="Foundry Sterling Book"/>
              </a:rPr>
              <a:t>de</a:t>
            </a:r>
            <a:r>
              <a:rPr sz="900" spc="11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>
                <a:solidFill>
                  <a:srgbClr val="414042"/>
                </a:solidFill>
                <a:latin typeface="Foundry Sterling Book"/>
                <a:cs typeface="Foundry Sterling Book"/>
              </a:rPr>
              <a:t>3</a:t>
            </a:r>
            <a:r>
              <a:rPr sz="900" spc="15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>
                <a:solidFill>
                  <a:srgbClr val="414042"/>
                </a:solidFill>
                <a:latin typeface="Foundry Sterling Book"/>
                <a:cs typeface="Foundry Sterling Book"/>
              </a:rPr>
              <a:t>x</a:t>
            </a:r>
            <a:r>
              <a:rPr sz="900" spc="15">
                <a:solidFill>
                  <a:srgbClr val="414042"/>
                </a:solidFill>
                <a:latin typeface="Foundry Sterling Book"/>
                <a:cs typeface="Foundry Sterling Book"/>
              </a:rPr>
              <a:t> </a:t>
            </a:r>
            <a:r>
              <a:rPr sz="900" spc="4">
                <a:solidFill>
                  <a:srgbClr val="414042"/>
                </a:solidFill>
                <a:latin typeface="Foundry Sterling Book"/>
                <a:cs typeface="Foundry Sterling Book"/>
              </a:rPr>
              <a:t>ø.</a:t>
            </a:r>
            <a:endParaRPr sz="900">
              <a:latin typeface="Foundry Sterling Book"/>
              <a:cs typeface="Foundry Sterling Book"/>
            </a:endParaRPr>
          </a:p>
        </p:txBody>
      </p:sp>
      <p:sp>
        <p:nvSpPr>
          <p:cNvPr id="33" name="object 42">
            <a:extLst>
              <a:ext uri="{FF2B5EF4-FFF2-40B4-BE49-F238E27FC236}">
                <a16:creationId xmlns:a16="http://schemas.microsoft.com/office/drawing/2014/main" id="{DCD4CF88-42B3-A341-7664-31D5C406D1CA}"/>
              </a:ext>
            </a:extLst>
          </p:cNvPr>
          <p:cNvSpPr txBox="1"/>
          <p:nvPr/>
        </p:nvSpPr>
        <p:spPr>
          <a:xfrm>
            <a:off x="230146" y="3576855"/>
            <a:ext cx="2234020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200" b="1" spc="11">
                <a:solidFill>
                  <a:srgbClr val="F47D30"/>
                </a:solidFill>
                <a:latin typeface="Foundry Sterling Demi"/>
                <a:cs typeface="Foundry Sterling Demi"/>
              </a:rPr>
              <a:t>Dobramento</a:t>
            </a:r>
            <a:r>
              <a:rPr sz="1200" b="1" spc="8">
                <a:solidFill>
                  <a:srgbClr val="F47D30"/>
                </a:solidFill>
                <a:latin typeface="Foundry Sterling Demi"/>
                <a:cs typeface="Foundry Sterling Demi"/>
              </a:rPr>
              <a:t> do aço</a:t>
            </a:r>
            <a:endParaRPr sz="1200">
              <a:latin typeface="Foundry Sterling Demi"/>
              <a:cs typeface="Foundry Sterling Demi"/>
            </a:endParaRPr>
          </a:p>
        </p:txBody>
      </p:sp>
      <p:graphicFrame>
        <p:nvGraphicFramePr>
          <p:cNvPr id="34" name="Tabela 33">
            <a:extLst>
              <a:ext uri="{FF2B5EF4-FFF2-40B4-BE49-F238E27FC236}">
                <a16:creationId xmlns:a16="http://schemas.microsoft.com/office/drawing/2014/main" id="{E3857B9E-C02C-424F-5DF0-50FE9D6FF9DA}"/>
              </a:ext>
            </a:extLst>
          </p:cNvPr>
          <p:cNvGraphicFramePr>
            <a:graphicFrameLocks noGrp="1"/>
          </p:cNvGraphicFramePr>
          <p:nvPr/>
        </p:nvGraphicFramePr>
        <p:xfrm>
          <a:off x="230146" y="3771398"/>
          <a:ext cx="5184577" cy="1575061"/>
        </p:xfrm>
        <a:graphic>
          <a:graphicData uri="http://schemas.openxmlformats.org/drawingml/2006/table">
            <a:tbl>
              <a:tblPr firstRow="1" bandRow="1"/>
              <a:tblGrid>
                <a:gridCol w="1003951">
                  <a:extLst>
                    <a:ext uri="{9D8B030D-6E8A-4147-A177-3AD203B41FA5}">
                      <a16:colId xmlns:a16="http://schemas.microsoft.com/office/drawing/2014/main" val="2302364398"/>
                    </a:ext>
                  </a:extLst>
                </a:gridCol>
                <a:gridCol w="1003951">
                  <a:extLst>
                    <a:ext uri="{9D8B030D-6E8A-4147-A177-3AD203B41FA5}">
                      <a16:colId xmlns:a16="http://schemas.microsoft.com/office/drawing/2014/main" val="3046752419"/>
                    </a:ext>
                  </a:extLst>
                </a:gridCol>
                <a:gridCol w="1078871">
                  <a:extLst>
                    <a:ext uri="{9D8B030D-6E8A-4147-A177-3AD203B41FA5}">
                      <a16:colId xmlns:a16="http://schemas.microsoft.com/office/drawing/2014/main" val="2161578330"/>
                    </a:ext>
                  </a:extLst>
                </a:gridCol>
                <a:gridCol w="1078871">
                  <a:extLst>
                    <a:ext uri="{9D8B030D-6E8A-4147-A177-3AD203B41FA5}">
                      <a16:colId xmlns:a16="http://schemas.microsoft.com/office/drawing/2014/main" val="2077979064"/>
                    </a:ext>
                  </a:extLst>
                </a:gridCol>
                <a:gridCol w="1018933">
                  <a:extLst>
                    <a:ext uri="{9D8B030D-6E8A-4147-A177-3AD203B41FA5}">
                      <a16:colId xmlns:a16="http://schemas.microsoft.com/office/drawing/2014/main" val="256161727"/>
                    </a:ext>
                  </a:extLst>
                </a:gridCol>
              </a:tblGrid>
              <a:tr h="49482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47D30"/>
                          </a:solidFill>
                          <a:effectLst/>
                          <a:latin typeface="Foundry Sterling Demi" panose="02000700040000020004" pitchFamily="50" charset="0"/>
                        </a:rPr>
                        <a:t>Categoria  </a:t>
                      </a:r>
                    </a:p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47D30"/>
                          </a:solidFill>
                          <a:effectLst/>
                          <a:latin typeface="Foundry Sterling Demi" panose="02000700040000020004" pitchFamily="50" charset="0"/>
                        </a:rPr>
                        <a:t>do aço</a:t>
                      </a: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1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47D30"/>
                          </a:solidFill>
                          <a:effectLst/>
                          <a:latin typeface="Foundry Sterling Demi" panose="02000700040000020004" pitchFamily="50" charset="0"/>
                        </a:rPr>
                        <a:t>Uso no laboratório  </a:t>
                      </a:r>
                      <a:br>
                        <a:rPr lang="pt-BR" sz="1200" b="1" i="0" u="none" strike="noStrike">
                          <a:solidFill>
                            <a:srgbClr val="F47D30"/>
                          </a:solidFill>
                          <a:effectLst/>
                          <a:latin typeface="Foundry Sterling Demi" panose="02000700040000020004" pitchFamily="50" charset="0"/>
                        </a:rPr>
                      </a:br>
                      <a:r>
                        <a:rPr lang="pt-BR" sz="1200" b="1" i="0" u="none" strike="noStrike">
                          <a:solidFill>
                            <a:srgbClr val="F47D30"/>
                          </a:solidFill>
                          <a:effectLst/>
                          <a:latin typeface="Foundry Sterling Demi" panose="02000700040000020004" pitchFamily="50" charset="0"/>
                        </a:rPr>
                        <a:t>(NBR 7480)</a:t>
                      </a: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1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47D30"/>
                          </a:solidFill>
                          <a:effectLst/>
                          <a:latin typeface="Foundry Sterling Demi" panose="02000700040000020004" pitchFamily="50" charset="0"/>
                        </a:rPr>
                        <a:t>Uso na obra</a:t>
                      </a: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7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1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189845"/>
                  </a:ext>
                </a:extLst>
              </a:tr>
              <a:tr h="2521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47D30"/>
                          </a:solidFill>
                          <a:effectLst/>
                          <a:latin typeface="Foundry Sterling Demi" panose="02000700040000020004" pitchFamily="50" charset="0"/>
                        </a:rPr>
                        <a:t>Diâmetro do pino</a:t>
                      </a: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1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F47D30"/>
                          </a:solidFill>
                          <a:effectLst/>
                          <a:latin typeface="Foundry Sterling Demi" panose="02000700040000020004" pitchFamily="50" charset="0"/>
                        </a:rPr>
                        <a:t>Diâmetro do pino</a:t>
                      </a: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7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1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010994"/>
                  </a:ext>
                </a:extLst>
              </a:tr>
              <a:tr h="20245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47D30"/>
                          </a:solidFill>
                          <a:effectLst/>
                          <a:latin typeface="Foundry Sterling Demi" panose="02000700040000020004" pitchFamily="50" charset="0"/>
                        </a:rPr>
                        <a:t>Bitola &lt; 20 mm</a:t>
                      </a: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1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47D30"/>
                          </a:solidFill>
                          <a:effectLst/>
                          <a:latin typeface="Foundry Sterling Demi" panose="02000700040000020004" pitchFamily="50" charset="0"/>
                        </a:rPr>
                        <a:t>Bitola ≥ 20 mm</a:t>
                      </a: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1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47D30"/>
                          </a:solidFill>
                          <a:effectLst/>
                          <a:latin typeface="Foundry Sterling Demi" panose="02000700040000020004" pitchFamily="50" charset="0"/>
                        </a:rPr>
                        <a:t>Bitola &lt; 20 mm</a:t>
                      </a: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47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1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F47D30"/>
                          </a:solidFill>
                          <a:effectLst/>
                          <a:latin typeface="Foundry Sterling Demi" panose="02000700040000020004" pitchFamily="50" charset="0"/>
                        </a:rPr>
                        <a:t>Bitola ≥ 20 mm</a:t>
                      </a: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47D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1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706749"/>
                  </a:ext>
                </a:extLst>
              </a:tr>
              <a:tr h="31281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414042"/>
                          </a:solidFill>
                          <a:effectLst/>
                          <a:latin typeface="Foundry Sterling Book" panose="02000503040000020004" pitchFamily="50" charset="0"/>
                        </a:rPr>
                        <a:t>CA 50</a:t>
                      </a: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414042"/>
                          </a:solidFill>
                          <a:effectLst/>
                          <a:latin typeface="Foundry Sterling Book" panose="02000503040000020004" pitchFamily="50" charset="0"/>
                        </a:rPr>
                        <a:t>3 x </a:t>
                      </a:r>
                      <a:r>
                        <a:rPr lang="pt-BR" sz="1500" b="0" i="0" u="none" strike="noStrike">
                          <a:solidFill>
                            <a:srgbClr val="414042"/>
                          </a:solidFill>
                          <a:effectLst/>
                          <a:latin typeface="Foundry Sterling Book" panose="02000503040000020004" pitchFamily="50" charset="0"/>
                        </a:rPr>
                        <a:t>ø</a:t>
                      </a:r>
                      <a:endParaRPr lang="pt-BR" sz="1100" b="0" i="0" u="none" strike="noStrike">
                        <a:solidFill>
                          <a:srgbClr val="414042"/>
                        </a:solidFill>
                        <a:effectLst/>
                        <a:latin typeface="Foundry Sterling Book" panose="02000503040000020004" pitchFamily="50" charset="0"/>
                      </a:endParaRP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414042"/>
                          </a:solidFill>
                          <a:effectLst/>
                          <a:latin typeface="Foundry Sterling Book" panose="02000503040000020004" pitchFamily="50" charset="0"/>
                        </a:rPr>
                        <a:t>6 x </a:t>
                      </a:r>
                      <a:r>
                        <a:rPr lang="pt-BR" sz="1500" b="0" i="0" u="none" strike="noStrike">
                          <a:solidFill>
                            <a:srgbClr val="414042"/>
                          </a:solidFill>
                          <a:effectLst/>
                          <a:latin typeface="Foundry Sterling Book" panose="02000503040000020004" pitchFamily="50" charset="0"/>
                        </a:rPr>
                        <a:t>ø</a:t>
                      </a:r>
                      <a:endParaRPr lang="pt-BR" sz="1100" b="0" i="0" u="none" strike="noStrike">
                        <a:solidFill>
                          <a:srgbClr val="414042"/>
                        </a:solidFill>
                        <a:effectLst/>
                        <a:latin typeface="Foundry Sterling Book" panose="02000503040000020004" pitchFamily="50" charset="0"/>
                      </a:endParaRP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414042"/>
                          </a:solidFill>
                          <a:effectLst/>
                          <a:latin typeface="Foundry Sterling Book" panose="02000503040000020004" pitchFamily="50" charset="0"/>
                        </a:rPr>
                        <a:t>5 x </a:t>
                      </a:r>
                      <a:r>
                        <a:rPr lang="pt-BR" sz="1500" b="0" i="0" u="none" strike="noStrike">
                          <a:solidFill>
                            <a:srgbClr val="414042"/>
                          </a:solidFill>
                          <a:effectLst/>
                          <a:latin typeface="Foundry Sterling Book" panose="02000503040000020004" pitchFamily="50" charset="0"/>
                        </a:rPr>
                        <a:t>ø</a:t>
                      </a:r>
                      <a:endParaRPr lang="pt-BR" sz="1100" b="0" i="0" u="none" strike="noStrike">
                        <a:solidFill>
                          <a:srgbClr val="414042"/>
                        </a:solidFill>
                        <a:effectLst/>
                        <a:latin typeface="Foundry Sterling Book" panose="02000503040000020004" pitchFamily="50" charset="0"/>
                      </a:endParaRP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414042"/>
                          </a:solidFill>
                          <a:effectLst/>
                          <a:latin typeface="Foundry Sterling Book" panose="02000503040000020004" pitchFamily="50" charset="0"/>
                        </a:rPr>
                        <a:t>8 x </a:t>
                      </a:r>
                      <a:r>
                        <a:rPr lang="pt-BR" sz="1500" b="0" i="0" u="none" strike="noStrike">
                          <a:solidFill>
                            <a:srgbClr val="414042"/>
                          </a:solidFill>
                          <a:effectLst/>
                          <a:latin typeface="Foundry Sterling Book" panose="02000503040000020004" pitchFamily="50" charset="0"/>
                        </a:rPr>
                        <a:t>ø</a:t>
                      </a:r>
                      <a:endParaRPr lang="pt-BR" sz="1100" b="0" i="0" u="none" strike="noStrike">
                        <a:solidFill>
                          <a:srgbClr val="414042"/>
                        </a:solidFill>
                        <a:effectLst/>
                        <a:latin typeface="Foundry Sterling Book" panose="02000503040000020004" pitchFamily="50" charset="0"/>
                      </a:endParaRP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313658"/>
                  </a:ext>
                </a:extLst>
              </a:tr>
              <a:tr h="31281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414042"/>
                          </a:solidFill>
                          <a:effectLst/>
                          <a:latin typeface="Foundry Sterling Book" panose="02000503040000020004" pitchFamily="50" charset="0"/>
                        </a:rPr>
                        <a:t>CA 70S/AR</a:t>
                      </a: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CA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414042"/>
                          </a:solidFill>
                          <a:effectLst/>
                          <a:latin typeface="Foundry Sterling Book" panose="02000503040000020004" pitchFamily="50" charset="0"/>
                        </a:rPr>
                        <a:t>3 x </a:t>
                      </a:r>
                      <a:r>
                        <a:rPr lang="pt-BR" sz="1500" b="0" i="0" u="none" strike="noStrike">
                          <a:solidFill>
                            <a:srgbClr val="414042"/>
                          </a:solidFill>
                          <a:effectLst/>
                          <a:latin typeface="Foundry Sterling Book" panose="02000503040000020004" pitchFamily="50" charset="0"/>
                        </a:rPr>
                        <a:t>ø</a:t>
                      </a:r>
                      <a:endParaRPr lang="pt-BR" sz="1100" b="0" i="0" u="none" strike="noStrike">
                        <a:solidFill>
                          <a:srgbClr val="414042"/>
                        </a:solidFill>
                        <a:effectLst/>
                        <a:latin typeface="Foundry Sterling Book" panose="02000503040000020004" pitchFamily="50" charset="0"/>
                      </a:endParaRP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CA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414042"/>
                          </a:solidFill>
                          <a:effectLst/>
                          <a:latin typeface="Foundry Sterling Book" panose="02000503040000020004" pitchFamily="50" charset="0"/>
                        </a:rPr>
                        <a:t>6 x </a:t>
                      </a:r>
                      <a:r>
                        <a:rPr lang="pt-BR" sz="1500" b="0" i="0" u="none" strike="noStrike">
                          <a:solidFill>
                            <a:srgbClr val="414042"/>
                          </a:solidFill>
                          <a:effectLst/>
                          <a:latin typeface="Foundry Sterling Book" panose="02000503040000020004" pitchFamily="50" charset="0"/>
                        </a:rPr>
                        <a:t>ø</a:t>
                      </a:r>
                      <a:endParaRPr lang="pt-BR" sz="1100" b="0" i="0" u="none" strike="noStrike">
                        <a:solidFill>
                          <a:srgbClr val="414042"/>
                        </a:solidFill>
                        <a:effectLst/>
                        <a:latin typeface="Foundry Sterling Book" panose="02000503040000020004" pitchFamily="50" charset="0"/>
                      </a:endParaRP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CA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414042"/>
                          </a:solidFill>
                          <a:effectLst/>
                          <a:latin typeface="Foundry Sterling Book" panose="02000503040000020004" pitchFamily="50" charset="0"/>
                        </a:rPr>
                        <a:t>5 x </a:t>
                      </a:r>
                      <a:r>
                        <a:rPr lang="pt-BR" sz="1500" b="0" i="0" u="none" strike="noStrike">
                          <a:solidFill>
                            <a:srgbClr val="414042"/>
                          </a:solidFill>
                          <a:effectLst/>
                          <a:latin typeface="Foundry Sterling Book" panose="02000503040000020004" pitchFamily="50" charset="0"/>
                        </a:rPr>
                        <a:t>ø </a:t>
                      </a:r>
                      <a:endParaRPr lang="pt-BR" sz="1100" b="0" i="0" u="none" strike="noStrike">
                        <a:solidFill>
                          <a:srgbClr val="414042"/>
                        </a:solidFill>
                        <a:effectLst/>
                        <a:latin typeface="Foundry Sterling Book" panose="02000503040000020004" pitchFamily="50" charset="0"/>
                      </a:endParaRP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CA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414042"/>
                          </a:solidFill>
                          <a:effectLst/>
                          <a:latin typeface="Foundry Sterling Book" panose="02000503040000020004" pitchFamily="50" charset="0"/>
                        </a:rPr>
                        <a:t>8 x </a:t>
                      </a:r>
                      <a:r>
                        <a:rPr lang="pt-BR" sz="1500" b="0" i="0" u="none" strike="noStrike">
                          <a:solidFill>
                            <a:srgbClr val="414042"/>
                          </a:solidFill>
                          <a:effectLst/>
                          <a:latin typeface="Foundry Sterling Book" panose="02000503040000020004" pitchFamily="50" charset="0"/>
                        </a:rPr>
                        <a:t>ø</a:t>
                      </a:r>
                      <a:endParaRPr lang="pt-BR" sz="1100" b="0" i="0" u="none" strike="noStrike">
                        <a:solidFill>
                          <a:srgbClr val="414042"/>
                        </a:solidFill>
                        <a:effectLst/>
                        <a:latin typeface="Foundry Sterling Book" panose="02000503040000020004" pitchFamily="50" charset="0"/>
                      </a:endParaRPr>
                    </a:p>
                  </a:txBody>
                  <a:tcPr marL="7144" marR="7144" marT="7144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CA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824435"/>
                  </a:ext>
                </a:extLst>
              </a:tr>
            </a:tbl>
          </a:graphicData>
        </a:graphic>
      </p:graphicFrame>
      <p:pic>
        <p:nvPicPr>
          <p:cNvPr id="35" name="Imagem 34" descr="Uma imagem contendo objeto, corda, gato, deitado&#10;&#10;Descrição gerada automaticamente">
            <a:extLst>
              <a:ext uri="{FF2B5EF4-FFF2-40B4-BE49-F238E27FC236}">
                <a16:creationId xmlns:a16="http://schemas.microsoft.com/office/drawing/2014/main" id="{D03F06B4-7866-C87B-7FAC-FA07FB7A15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94" b="-167"/>
          <a:stretch/>
        </p:blipFill>
        <p:spPr>
          <a:xfrm rot="10800000">
            <a:off x="6656335" y="1828117"/>
            <a:ext cx="2438762" cy="169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86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BECE Associação Brasileira de Engenharia e Consultoria Estrutural | São  Paulo SP">
            <a:extLst>
              <a:ext uri="{FF2B5EF4-FFF2-40B4-BE49-F238E27FC236}">
                <a16:creationId xmlns:a16="http://schemas.microsoft.com/office/drawing/2014/main" id="{6792AD5C-E497-DECB-60FF-FB6A335C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3" t="10913" r="13413" b="15257"/>
          <a:stretch/>
        </p:blipFill>
        <p:spPr bwMode="auto">
          <a:xfrm>
            <a:off x="2465956" y="4911575"/>
            <a:ext cx="622624" cy="96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rmas da ABNT: quais as principais, formatação - Brasil Escola">
            <a:extLst>
              <a:ext uri="{FF2B5EF4-FFF2-40B4-BE49-F238E27FC236}">
                <a16:creationId xmlns:a16="http://schemas.microsoft.com/office/drawing/2014/main" id="{D1B3326F-4C94-3ADA-758D-26DCF3E17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94" y="4911576"/>
            <a:ext cx="1528042" cy="65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DC2C956-E562-A26C-997D-1AC154E6792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6E7E8"/>
              </a:clrFrom>
              <a:clrTo>
                <a:srgbClr val="E6E7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6675" y="4921880"/>
            <a:ext cx="785922" cy="693041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2EE061C-5B85-B292-1124-7E73055E2B6B}"/>
              </a:ext>
            </a:extLst>
          </p:cNvPr>
          <p:cNvCxnSpPr>
            <a:cxnSpLocks/>
            <a:stCxn id="10" idx="4"/>
            <a:endCxn id="13" idx="0"/>
          </p:cNvCxnSpPr>
          <p:nvPr/>
        </p:nvCxnSpPr>
        <p:spPr>
          <a:xfrm flipH="1">
            <a:off x="544934" y="2483783"/>
            <a:ext cx="1" cy="1643318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85DD604C-CEDF-A086-27FA-764C7D8F2115}"/>
              </a:ext>
            </a:extLst>
          </p:cNvPr>
          <p:cNvSpPr txBox="1"/>
          <p:nvPr/>
        </p:nvSpPr>
        <p:spPr>
          <a:xfrm>
            <a:off x="703679" y="2276382"/>
            <a:ext cx="3690042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1350"/>
              </a:spcAft>
              <a:buClr>
                <a:srgbClr val="000000"/>
              </a:buClr>
              <a:defRPr/>
            </a:pPr>
            <a:r>
              <a:rPr lang="pt-BR" sz="13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Revisão da NBR 7480 – publicação em mar/24</a:t>
            </a:r>
          </a:p>
          <a:p>
            <a:pPr defTabSz="685800">
              <a:spcAft>
                <a:spcPts val="1350"/>
              </a:spcAft>
              <a:buClr>
                <a:srgbClr val="000000"/>
              </a:buClr>
              <a:defRPr/>
            </a:pPr>
            <a:r>
              <a:rPr lang="pt-BR" sz="1350" kern="0" dirty="0">
                <a:solidFill>
                  <a:srgbClr val="FFFFFF">
                    <a:lumMod val="95000"/>
                  </a:srgbClr>
                </a:solidFill>
                <a:latin typeface="Arial"/>
                <a:cs typeface="Arial"/>
                <a:sym typeface="Arial"/>
              </a:rPr>
              <a:t>Portaria INMETRO 501:2024 publicada em Setembro </a:t>
            </a:r>
          </a:p>
          <a:p>
            <a:pPr defTabSz="685800">
              <a:spcAft>
                <a:spcPts val="1350"/>
              </a:spcAft>
              <a:buClr>
                <a:srgbClr val="000000"/>
              </a:buClr>
              <a:defRPr/>
            </a:pPr>
            <a:r>
              <a:rPr lang="pt-BR" sz="1350" kern="0" dirty="0">
                <a:solidFill>
                  <a:srgbClr val="FFFFFF">
                    <a:lumMod val="95000"/>
                  </a:srgbClr>
                </a:solidFill>
                <a:latin typeface="Arial"/>
                <a:cs typeface="Arial"/>
                <a:sym typeface="Arial"/>
              </a:rPr>
              <a:t>Prática recomendada ABECE – concluída, aguardando publicação</a:t>
            </a:r>
          </a:p>
          <a:p>
            <a:pPr defTabSz="685800">
              <a:spcAft>
                <a:spcPts val="1350"/>
              </a:spcAft>
              <a:buClr>
                <a:srgbClr val="000000"/>
              </a:buClr>
              <a:defRPr/>
            </a:pPr>
            <a:r>
              <a:rPr lang="pt-BR" sz="1350" kern="0" dirty="0">
                <a:solidFill>
                  <a:srgbClr val="FFFFFF">
                    <a:lumMod val="95000"/>
                  </a:srgbClr>
                </a:solidFill>
                <a:latin typeface="Arial"/>
                <a:cs typeface="Arial"/>
                <a:sym typeface="Arial"/>
              </a:rPr>
              <a:t>Revisão NBR 6118 – plano de pesquisa para suportar revisão de critérios de projeto e execução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3A0483D-4401-9797-37E9-ADE618BD13DE}"/>
              </a:ext>
            </a:extLst>
          </p:cNvPr>
          <p:cNvSpPr/>
          <p:nvPr/>
        </p:nvSpPr>
        <p:spPr>
          <a:xfrm>
            <a:off x="485460" y="2364836"/>
            <a:ext cx="118949" cy="118949"/>
          </a:xfrm>
          <a:prstGeom prst="ellipse">
            <a:avLst/>
          </a:prstGeom>
          <a:solidFill>
            <a:srgbClr val="FF37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pt-BR" sz="13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24AA3EC-7B19-0387-F8C6-EF7383A48B7E}"/>
              </a:ext>
            </a:extLst>
          </p:cNvPr>
          <p:cNvSpPr/>
          <p:nvPr/>
        </p:nvSpPr>
        <p:spPr>
          <a:xfrm>
            <a:off x="485459" y="2950478"/>
            <a:ext cx="118949" cy="118949"/>
          </a:xfrm>
          <a:prstGeom prst="ellipse">
            <a:avLst/>
          </a:prstGeom>
          <a:solidFill>
            <a:srgbClr val="FF37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pt-BR" sz="13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7E81F5D6-D374-E857-9EB0-6B219A28D8A8}"/>
              </a:ext>
            </a:extLst>
          </p:cNvPr>
          <p:cNvSpPr/>
          <p:nvPr/>
        </p:nvSpPr>
        <p:spPr>
          <a:xfrm>
            <a:off x="485459" y="3528607"/>
            <a:ext cx="118949" cy="118949"/>
          </a:xfrm>
          <a:prstGeom prst="ellipse">
            <a:avLst/>
          </a:prstGeom>
          <a:solidFill>
            <a:srgbClr val="FF37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pt-BR" sz="13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C663784-B2AA-920F-C11E-ACDFB2CA679F}"/>
              </a:ext>
            </a:extLst>
          </p:cNvPr>
          <p:cNvSpPr/>
          <p:nvPr/>
        </p:nvSpPr>
        <p:spPr>
          <a:xfrm>
            <a:off x="485459" y="4127102"/>
            <a:ext cx="118949" cy="118949"/>
          </a:xfrm>
          <a:prstGeom prst="ellipse">
            <a:avLst/>
          </a:prstGeom>
          <a:solidFill>
            <a:srgbClr val="FF37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pt-BR" sz="13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2303C31-3D6F-9887-5035-A86D26DAAE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7" t="1059" r="2585"/>
          <a:stretch/>
        </p:blipFill>
        <p:spPr>
          <a:xfrm>
            <a:off x="4686381" y="966700"/>
            <a:ext cx="3389103" cy="4924600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5844781-3225-5968-652C-F7048533AE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034" y="2537625"/>
            <a:ext cx="4956331" cy="288999"/>
          </a:xfrm>
          <a:prstGeom prst="rect">
            <a:avLst/>
          </a:prstGeom>
          <a:ln w="19050">
            <a:solidFill>
              <a:srgbClr val="FF4A2A"/>
            </a:solidFill>
          </a:ln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7E816479-C192-00CA-C930-21BDE6C20C90}"/>
              </a:ext>
            </a:extLst>
          </p:cNvPr>
          <p:cNvSpPr/>
          <p:nvPr/>
        </p:nvSpPr>
        <p:spPr>
          <a:xfrm>
            <a:off x="422999" y="2276381"/>
            <a:ext cx="237834" cy="237834"/>
          </a:xfrm>
          <a:prstGeom prst="ellipse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pt-BR" sz="13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" name="Google Shape;110;g28f92be7fd0_0_10">
            <a:extLst>
              <a:ext uri="{FF2B5EF4-FFF2-40B4-BE49-F238E27FC236}">
                <a16:creationId xmlns:a16="http://schemas.microsoft.com/office/drawing/2014/main" id="{44DB7B31-B025-3529-02E0-FD8B63C6AAA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9871"/>
          <a:stretch/>
        </p:blipFill>
        <p:spPr>
          <a:xfrm flipH="1">
            <a:off x="7344553" y="5421999"/>
            <a:ext cx="1802799" cy="143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1;g28f92be7fd0_0_10">
            <a:extLst>
              <a:ext uri="{FF2B5EF4-FFF2-40B4-BE49-F238E27FC236}">
                <a16:creationId xmlns:a16="http://schemas.microsoft.com/office/drawing/2014/main" id="{D0041E3D-17E3-0823-A6B9-F1ACC733793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75716" y="6076804"/>
            <a:ext cx="1125476" cy="46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513032E8-568C-7DC3-ACFF-6624B95D0E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69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BECE Associação Brasileira de Engenharia e Consultoria Estrutural | São  Paulo SP">
            <a:extLst>
              <a:ext uri="{FF2B5EF4-FFF2-40B4-BE49-F238E27FC236}">
                <a16:creationId xmlns:a16="http://schemas.microsoft.com/office/drawing/2014/main" id="{6792AD5C-E497-DECB-60FF-FB6A335C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3" t="10913" r="13413" b="15257"/>
          <a:stretch/>
        </p:blipFill>
        <p:spPr bwMode="auto">
          <a:xfrm>
            <a:off x="2465956" y="4911575"/>
            <a:ext cx="622624" cy="96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rmas da ABNT: quais as principais, formatação - Brasil Escola">
            <a:extLst>
              <a:ext uri="{FF2B5EF4-FFF2-40B4-BE49-F238E27FC236}">
                <a16:creationId xmlns:a16="http://schemas.microsoft.com/office/drawing/2014/main" id="{D1B3326F-4C94-3ADA-758D-26DCF3E17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94" y="4911576"/>
            <a:ext cx="1528042" cy="65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DC2C956-E562-A26C-997D-1AC154E6792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6E7E8"/>
              </a:clrFrom>
              <a:clrTo>
                <a:srgbClr val="E6E7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6675" y="4921880"/>
            <a:ext cx="785922" cy="693041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2EE061C-5B85-B292-1124-7E73055E2B6B}"/>
              </a:ext>
            </a:extLst>
          </p:cNvPr>
          <p:cNvCxnSpPr>
            <a:cxnSpLocks/>
            <a:stCxn id="10" idx="4"/>
            <a:endCxn id="13" idx="0"/>
          </p:cNvCxnSpPr>
          <p:nvPr/>
        </p:nvCxnSpPr>
        <p:spPr>
          <a:xfrm flipH="1">
            <a:off x="544934" y="2483783"/>
            <a:ext cx="1" cy="1643318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85DD604C-CEDF-A086-27FA-764C7D8F2115}"/>
              </a:ext>
            </a:extLst>
          </p:cNvPr>
          <p:cNvSpPr txBox="1"/>
          <p:nvPr/>
        </p:nvSpPr>
        <p:spPr>
          <a:xfrm>
            <a:off x="703679" y="2276382"/>
            <a:ext cx="3690042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1350"/>
              </a:spcAft>
              <a:buClr>
                <a:srgbClr val="000000"/>
              </a:buClr>
              <a:defRPr/>
            </a:pPr>
            <a:r>
              <a:rPr lang="pt-BR" sz="1350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rPr>
              <a:t>Revisão da NBR 7480 – publicação em mar/24</a:t>
            </a:r>
          </a:p>
          <a:p>
            <a:pPr defTabSz="685800">
              <a:spcAft>
                <a:spcPts val="1350"/>
              </a:spcAft>
              <a:buClr>
                <a:srgbClr val="000000"/>
              </a:buClr>
              <a:defRPr/>
            </a:pPr>
            <a:r>
              <a:rPr lang="pt-BR" sz="13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Portaria INMETRO 501:2024 publicada em Setembro </a:t>
            </a:r>
          </a:p>
          <a:p>
            <a:pPr defTabSz="685800">
              <a:spcAft>
                <a:spcPts val="1350"/>
              </a:spcAft>
              <a:buClr>
                <a:srgbClr val="000000"/>
              </a:buClr>
              <a:defRPr/>
            </a:pPr>
            <a:r>
              <a:rPr lang="pt-BR" sz="1350" kern="0" dirty="0">
                <a:solidFill>
                  <a:srgbClr val="FFFFFF">
                    <a:lumMod val="95000"/>
                  </a:srgbClr>
                </a:solidFill>
                <a:latin typeface="Arial"/>
                <a:cs typeface="Arial"/>
                <a:sym typeface="Arial"/>
              </a:rPr>
              <a:t>Prática recomendada ABECE – publicada em setembro 2024</a:t>
            </a:r>
          </a:p>
          <a:p>
            <a:pPr defTabSz="685800">
              <a:spcAft>
                <a:spcPts val="1350"/>
              </a:spcAft>
              <a:buClr>
                <a:srgbClr val="000000"/>
              </a:buClr>
              <a:defRPr/>
            </a:pPr>
            <a:r>
              <a:rPr lang="pt-BR" sz="1350" kern="0" dirty="0">
                <a:solidFill>
                  <a:srgbClr val="FFFFFF">
                    <a:lumMod val="95000"/>
                  </a:srgbClr>
                </a:solidFill>
                <a:latin typeface="Arial"/>
                <a:cs typeface="Arial"/>
                <a:sym typeface="Arial"/>
              </a:rPr>
              <a:t>Revisão NBR 6118 – plano de pesquisa para suportar revisão de critérios de projeto e execução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3A0483D-4401-9797-37E9-ADE618BD13DE}"/>
              </a:ext>
            </a:extLst>
          </p:cNvPr>
          <p:cNvSpPr/>
          <p:nvPr/>
        </p:nvSpPr>
        <p:spPr>
          <a:xfrm>
            <a:off x="485460" y="2364836"/>
            <a:ext cx="118949" cy="118949"/>
          </a:xfrm>
          <a:prstGeom prst="ellipse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pt-BR" sz="13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24AA3EC-7B19-0387-F8C6-EF7383A48B7E}"/>
              </a:ext>
            </a:extLst>
          </p:cNvPr>
          <p:cNvSpPr/>
          <p:nvPr/>
        </p:nvSpPr>
        <p:spPr>
          <a:xfrm>
            <a:off x="485459" y="2950478"/>
            <a:ext cx="118949" cy="118949"/>
          </a:xfrm>
          <a:prstGeom prst="ellipse">
            <a:avLst/>
          </a:prstGeom>
          <a:solidFill>
            <a:srgbClr val="FF37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pt-BR" sz="13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7E81F5D6-D374-E857-9EB0-6B219A28D8A8}"/>
              </a:ext>
            </a:extLst>
          </p:cNvPr>
          <p:cNvSpPr/>
          <p:nvPr/>
        </p:nvSpPr>
        <p:spPr>
          <a:xfrm>
            <a:off x="485459" y="3528607"/>
            <a:ext cx="118949" cy="118949"/>
          </a:xfrm>
          <a:prstGeom prst="ellipse">
            <a:avLst/>
          </a:prstGeom>
          <a:solidFill>
            <a:srgbClr val="FF37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pt-BR" sz="13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C663784-B2AA-920F-C11E-ACDFB2CA679F}"/>
              </a:ext>
            </a:extLst>
          </p:cNvPr>
          <p:cNvSpPr/>
          <p:nvPr/>
        </p:nvSpPr>
        <p:spPr>
          <a:xfrm>
            <a:off x="485459" y="4127102"/>
            <a:ext cx="118949" cy="118949"/>
          </a:xfrm>
          <a:prstGeom prst="ellipse">
            <a:avLst/>
          </a:prstGeom>
          <a:solidFill>
            <a:srgbClr val="FF37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pt-BR" sz="13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E816479-C192-00CA-C930-21BDE6C20C90}"/>
              </a:ext>
            </a:extLst>
          </p:cNvPr>
          <p:cNvSpPr/>
          <p:nvPr/>
        </p:nvSpPr>
        <p:spPr>
          <a:xfrm>
            <a:off x="422999" y="2914645"/>
            <a:ext cx="237834" cy="237834"/>
          </a:xfrm>
          <a:prstGeom prst="ellipse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pt-BR" sz="13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9E644F0-C379-6751-DAC3-1C715987D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963" y="1264295"/>
            <a:ext cx="3112395" cy="44002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Google Shape;110;g28f92be7fd0_0_10">
            <a:extLst>
              <a:ext uri="{FF2B5EF4-FFF2-40B4-BE49-F238E27FC236}">
                <a16:creationId xmlns:a16="http://schemas.microsoft.com/office/drawing/2014/main" id="{B1068BCD-9286-F588-2FDF-2213B29895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9871"/>
          <a:stretch/>
        </p:blipFill>
        <p:spPr>
          <a:xfrm flipH="1">
            <a:off x="7344553" y="5421999"/>
            <a:ext cx="1802799" cy="143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1;g28f92be7fd0_0_10">
            <a:extLst>
              <a:ext uri="{FF2B5EF4-FFF2-40B4-BE49-F238E27FC236}">
                <a16:creationId xmlns:a16="http://schemas.microsoft.com/office/drawing/2014/main" id="{84D52A74-DCB3-6A05-4F72-9F9A4C3D0DC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75716" y="6076804"/>
            <a:ext cx="1125476" cy="46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9B55C0BD-430A-294B-BC85-E354608385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96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55CE5CE-3468-CCF7-7379-E7B2C7C82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566" y="1264295"/>
            <a:ext cx="3092438" cy="44050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ABECE Associação Brasileira de Engenharia e Consultoria Estrutural | São  Paulo SP">
            <a:extLst>
              <a:ext uri="{FF2B5EF4-FFF2-40B4-BE49-F238E27FC236}">
                <a16:creationId xmlns:a16="http://schemas.microsoft.com/office/drawing/2014/main" id="{6792AD5C-E497-DECB-60FF-FB6A335C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3" t="10913" r="13413" b="15257"/>
          <a:stretch/>
        </p:blipFill>
        <p:spPr bwMode="auto">
          <a:xfrm>
            <a:off x="2465956" y="4911575"/>
            <a:ext cx="622624" cy="96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rmas da ABNT: quais as principais, formatação - Brasil Escola">
            <a:extLst>
              <a:ext uri="{FF2B5EF4-FFF2-40B4-BE49-F238E27FC236}">
                <a16:creationId xmlns:a16="http://schemas.microsoft.com/office/drawing/2014/main" id="{D1B3326F-4C94-3ADA-758D-26DCF3E17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94" y="4911576"/>
            <a:ext cx="1528042" cy="65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DC2C956-E562-A26C-997D-1AC154E6792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6E7E8"/>
              </a:clrFrom>
              <a:clrTo>
                <a:srgbClr val="E6E7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6675" y="4921880"/>
            <a:ext cx="785922" cy="693041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2EE061C-5B85-B292-1124-7E73055E2B6B}"/>
              </a:ext>
            </a:extLst>
          </p:cNvPr>
          <p:cNvCxnSpPr>
            <a:cxnSpLocks/>
            <a:stCxn id="10" idx="4"/>
            <a:endCxn id="13" idx="0"/>
          </p:cNvCxnSpPr>
          <p:nvPr/>
        </p:nvCxnSpPr>
        <p:spPr>
          <a:xfrm flipH="1">
            <a:off x="544934" y="2483783"/>
            <a:ext cx="1" cy="1643318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B3A0483D-4401-9797-37E9-ADE618BD13DE}"/>
              </a:ext>
            </a:extLst>
          </p:cNvPr>
          <p:cNvSpPr/>
          <p:nvPr/>
        </p:nvSpPr>
        <p:spPr>
          <a:xfrm>
            <a:off x="485460" y="2364836"/>
            <a:ext cx="118949" cy="118949"/>
          </a:xfrm>
          <a:prstGeom prst="ellipse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pt-BR" sz="13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24AA3EC-7B19-0387-F8C6-EF7383A48B7E}"/>
              </a:ext>
            </a:extLst>
          </p:cNvPr>
          <p:cNvSpPr/>
          <p:nvPr/>
        </p:nvSpPr>
        <p:spPr>
          <a:xfrm>
            <a:off x="485459" y="2950478"/>
            <a:ext cx="118949" cy="118949"/>
          </a:xfrm>
          <a:prstGeom prst="ellipse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pt-BR" sz="13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7E81F5D6-D374-E857-9EB0-6B219A28D8A8}"/>
              </a:ext>
            </a:extLst>
          </p:cNvPr>
          <p:cNvSpPr/>
          <p:nvPr/>
        </p:nvSpPr>
        <p:spPr>
          <a:xfrm>
            <a:off x="485459" y="3528607"/>
            <a:ext cx="118949" cy="118949"/>
          </a:xfrm>
          <a:prstGeom prst="ellipse">
            <a:avLst/>
          </a:prstGeom>
          <a:solidFill>
            <a:srgbClr val="FF37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pt-BR" sz="13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C663784-B2AA-920F-C11E-ACDFB2CA679F}"/>
              </a:ext>
            </a:extLst>
          </p:cNvPr>
          <p:cNvSpPr/>
          <p:nvPr/>
        </p:nvSpPr>
        <p:spPr>
          <a:xfrm>
            <a:off x="485459" y="4127102"/>
            <a:ext cx="118949" cy="118949"/>
          </a:xfrm>
          <a:prstGeom prst="ellipse">
            <a:avLst/>
          </a:prstGeom>
          <a:solidFill>
            <a:srgbClr val="FF37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pt-BR" sz="13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E816479-C192-00CA-C930-21BDE6C20C90}"/>
              </a:ext>
            </a:extLst>
          </p:cNvPr>
          <p:cNvSpPr/>
          <p:nvPr/>
        </p:nvSpPr>
        <p:spPr>
          <a:xfrm>
            <a:off x="422999" y="3485008"/>
            <a:ext cx="237834" cy="237834"/>
          </a:xfrm>
          <a:prstGeom prst="ellipse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pt-BR" sz="13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121D41D-71B5-090D-3591-3270122AD4BA}"/>
              </a:ext>
            </a:extLst>
          </p:cNvPr>
          <p:cNvSpPr txBox="1"/>
          <p:nvPr/>
        </p:nvSpPr>
        <p:spPr>
          <a:xfrm>
            <a:off x="7643625" y="2794750"/>
            <a:ext cx="1593395" cy="1728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900">
                <a:solidFill>
                  <a:srgbClr val="FFFFFF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Eng. Alio Kimura, </a:t>
            </a:r>
          </a:p>
          <a:p>
            <a:pPr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900">
                <a:solidFill>
                  <a:srgbClr val="FFFFFF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Eng. Aurélio Fortes, </a:t>
            </a:r>
          </a:p>
          <a:p>
            <a:pPr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900">
                <a:solidFill>
                  <a:srgbClr val="FFFFFF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Eng. Daniel Miranda,</a:t>
            </a:r>
          </a:p>
          <a:p>
            <a:pPr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900">
                <a:solidFill>
                  <a:srgbClr val="FFFFFF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Eng. Fernando </a:t>
            </a:r>
            <a:r>
              <a:rPr lang="pt-BR" sz="900" err="1">
                <a:solidFill>
                  <a:srgbClr val="FFFFFF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Stucchi</a:t>
            </a:r>
            <a:r>
              <a:rPr lang="pt-BR" sz="900">
                <a:solidFill>
                  <a:srgbClr val="FFFFFF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,</a:t>
            </a:r>
          </a:p>
          <a:p>
            <a:pPr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900">
                <a:solidFill>
                  <a:srgbClr val="FFFFFF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Eng. Gustavo Fortes,</a:t>
            </a:r>
          </a:p>
          <a:p>
            <a:pPr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900">
                <a:solidFill>
                  <a:srgbClr val="FFFFFF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Eng. José Samuel </a:t>
            </a:r>
            <a:r>
              <a:rPr lang="pt-BR" sz="900" err="1">
                <a:solidFill>
                  <a:srgbClr val="FFFFFF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Giongo</a:t>
            </a:r>
            <a:r>
              <a:rPr lang="pt-BR" sz="900">
                <a:solidFill>
                  <a:srgbClr val="FFFFFF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,</a:t>
            </a:r>
          </a:p>
          <a:p>
            <a:pPr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900">
                <a:solidFill>
                  <a:srgbClr val="FFFFFF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Eng. Marco Carnio,</a:t>
            </a:r>
          </a:p>
          <a:p>
            <a:pPr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t-BR" sz="900">
                <a:solidFill>
                  <a:srgbClr val="FFFFFF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Eng. Ricardo França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DC90032-8043-5308-2285-9C52443BBF57}"/>
              </a:ext>
            </a:extLst>
          </p:cNvPr>
          <p:cNvSpPr txBox="1"/>
          <p:nvPr/>
        </p:nvSpPr>
        <p:spPr>
          <a:xfrm>
            <a:off x="703679" y="2276382"/>
            <a:ext cx="3690042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1350"/>
              </a:spcAft>
              <a:buClr>
                <a:srgbClr val="000000"/>
              </a:buClr>
              <a:defRPr/>
            </a:pPr>
            <a:r>
              <a:rPr lang="pt-BR" sz="1350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rPr>
              <a:t>Revisão da NBR 7480 – publicação em mar/24</a:t>
            </a:r>
          </a:p>
          <a:p>
            <a:pPr defTabSz="685800">
              <a:spcAft>
                <a:spcPts val="1350"/>
              </a:spcAft>
              <a:buClr>
                <a:srgbClr val="000000"/>
              </a:buClr>
              <a:defRPr/>
            </a:pPr>
            <a:r>
              <a:rPr lang="pt-BR" sz="1350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rPr>
              <a:t>Portaria INMETRO 501:2024 publicada em Setembro </a:t>
            </a:r>
          </a:p>
          <a:p>
            <a:pPr defTabSz="685800">
              <a:spcAft>
                <a:spcPts val="1350"/>
              </a:spcAft>
              <a:buClr>
                <a:srgbClr val="000000"/>
              </a:buClr>
              <a:defRPr/>
            </a:pPr>
            <a:r>
              <a:rPr lang="pt-BR" sz="13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Prática recomendada ABECE – publicada em setembro 2024</a:t>
            </a:r>
          </a:p>
          <a:p>
            <a:pPr defTabSz="685800">
              <a:spcAft>
                <a:spcPts val="1350"/>
              </a:spcAft>
              <a:buClr>
                <a:srgbClr val="000000"/>
              </a:buClr>
              <a:defRPr/>
            </a:pPr>
            <a:r>
              <a:rPr lang="pt-BR" sz="1350" kern="0" dirty="0">
                <a:solidFill>
                  <a:srgbClr val="FFFFFF">
                    <a:lumMod val="95000"/>
                  </a:srgbClr>
                </a:solidFill>
                <a:latin typeface="Arial"/>
                <a:cs typeface="Arial"/>
                <a:sym typeface="Arial"/>
              </a:rPr>
              <a:t>Revisão NBR 6118 – plano de pesquisa para suportar revisão de critérios de projeto e execução</a:t>
            </a:r>
          </a:p>
        </p:txBody>
      </p:sp>
      <p:pic>
        <p:nvPicPr>
          <p:cNvPr id="2" name="Google Shape;110;g28f92be7fd0_0_10">
            <a:extLst>
              <a:ext uri="{FF2B5EF4-FFF2-40B4-BE49-F238E27FC236}">
                <a16:creationId xmlns:a16="http://schemas.microsoft.com/office/drawing/2014/main" id="{DF71A764-F967-1E9E-CE08-AA53E1AC27D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9871"/>
          <a:stretch/>
        </p:blipFill>
        <p:spPr>
          <a:xfrm flipH="1">
            <a:off x="7344553" y="5421999"/>
            <a:ext cx="1802799" cy="143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1;g28f92be7fd0_0_10">
            <a:extLst>
              <a:ext uri="{FF2B5EF4-FFF2-40B4-BE49-F238E27FC236}">
                <a16:creationId xmlns:a16="http://schemas.microsoft.com/office/drawing/2014/main" id="{33AE2620-C2A7-89D9-7DBA-ED9DCFB37A4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75716" y="6076804"/>
            <a:ext cx="1125476" cy="46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CA76CF8F-F861-E2B3-F505-DF19DDF67B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32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FDC0F-13A4-0210-AC8D-9B8E495B2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5EAE52AB-9ACA-C69F-97FE-7EDD303EC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11787" y="193748"/>
            <a:ext cx="1145035" cy="87028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CE6F28F-D635-120E-0870-1C91004E3082}"/>
              </a:ext>
            </a:extLst>
          </p:cNvPr>
          <p:cNvSpPr txBox="1"/>
          <p:nvPr/>
        </p:nvSpPr>
        <p:spPr>
          <a:xfrm>
            <a:off x="1695797" y="238872"/>
            <a:ext cx="457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Aços de Alta Resistência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Cordoalhas CP-210 e CA-70 AR 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A8DFA6-8367-A795-300A-166CDAFDC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02" y="106977"/>
            <a:ext cx="1620490" cy="10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BAD8DE2-51FB-65A7-A0AB-8548E1127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92" y="142773"/>
            <a:ext cx="1390646" cy="9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AECC649-97BD-BE90-C3A6-9AEDE624B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874"/>
          <a:stretch/>
        </p:blipFill>
        <p:spPr>
          <a:xfrm rot="5400000">
            <a:off x="2149778" y="864006"/>
            <a:ext cx="4844443" cy="68580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9EB3948-827F-5DE1-2D3B-B0409D6F5057}"/>
              </a:ext>
            </a:extLst>
          </p:cNvPr>
          <p:cNvSpPr txBox="1"/>
          <p:nvPr/>
        </p:nvSpPr>
        <p:spPr>
          <a:xfrm>
            <a:off x="455152" y="1382596"/>
            <a:ext cx="845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Características das cordoalhas nuas de 3 e 7 fios com relaxação baixa</a:t>
            </a:r>
          </a:p>
        </p:txBody>
      </p:sp>
    </p:spTree>
    <p:extLst>
      <p:ext uri="{BB962C8B-B14F-4D97-AF65-F5344CB8AC3E}">
        <p14:creationId xmlns:p14="http://schemas.microsoft.com/office/powerpoint/2010/main" val="28920060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BECE Associação Brasileira de Engenharia e Consultoria Estrutural | São  Paulo SP">
            <a:extLst>
              <a:ext uri="{FF2B5EF4-FFF2-40B4-BE49-F238E27FC236}">
                <a16:creationId xmlns:a16="http://schemas.microsoft.com/office/drawing/2014/main" id="{6792AD5C-E497-DECB-60FF-FB6A335C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3" t="10913" r="13413" b="15257"/>
          <a:stretch/>
        </p:blipFill>
        <p:spPr bwMode="auto">
          <a:xfrm>
            <a:off x="2465956" y="4911575"/>
            <a:ext cx="622624" cy="96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rmas da ABNT: quais as principais, formatação - Brasil Escola">
            <a:extLst>
              <a:ext uri="{FF2B5EF4-FFF2-40B4-BE49-F238E27FC236}">
                <a16:creationId xmlns:a16="http://schemas.microsoft.com/office/drawing/2014/main" id="{D1B3326F-4C94-3ADA-758D-26DCF3E17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94" y="4911576"/>
            <a:ext cx="1528042" cy="65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DC2C956-E562-A26C-997D-1AC154E6792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6E7E8"/>
              </a:clrFrom>
              <a:clrTo>
                <a:srgbClr val="E6E7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6675" y="4921880"/>
            <a:ext cx="785922" cy="693041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2EE061C-5B85-B292-1124-7E73055E2B6B}"/>
              </a:ext>
            </a:extLst>
          </p:cNvPr>
          <p:cNvCxnSpPr>
            <a:cxnSpLocks/>
            <a:stCxn id="10" idx="4"/>
            <a:endCxn id="13" idx="0"/>
          </p:cNvCxnSpPr>
          <p:nvPr/>
        </p:nvCxnSpPr>
        <p:spPr>
          <a:xfrm flipH="1">
            <a:off x="544934" y="2483783"/>
            <a:ext cx="1" cy="1643318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85DD604C-CEDF-A086-27FA-764C7D8F2115}"/>
              </a:ext>
            </a:extLst>
          </p:cNvPr>
          <p:cNvSpPr txBox="1"/>
          <p:nvPr/>
        </p:nvSpPr>
        <p:spPr>
          <a:xfrm>
            <a:off x="703679" y="2276381"/>
            <a:ext cx="3690042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1350"/>
              </a:spcAft>
              <a:buClr>
                <a:srgbClr val="000000"/>
              </a:buClr>
              <a:defRPr/>
            </a:pPr>
            <a:r>
              <a:rPr lang="pt-BR" sz="1350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rPr>
              <a:t>Revisão da NBR 7480 – publicação em mar/24</a:t>
            </a:r>
          </a:p>
          <a:p>
            <a:pPr defTabSz="685800">
              <a:spcAft>
                <a:spcPts val="1350"/>
              </a:spcAft>
              <a:buClr>
                <a:srgbClr val="000000"/>
              </a:buClr>
              <a:defRPr/>
            </a:pPr>
            <a:r>
              <a:rPr lang="pt-BR" sz="1350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rPr>
              <a:t>Portaria Inmetro: consulta pública concluída, aguardando publicação</a:t>
            </a:r>
          </a:p>
          <a:p>
            <a:pPr defTabSz="685800">
              <a:spcAft>
                <a:spcPts val="1350"/>
              </a:spcAft>
              <a:buClr>
                <a:srgbClr val="000000"/>
              </a:buClr>
              <a:defRPr/>
            </a:pPr>
            <a:r>
              <a:rPr lang="pt-BR" sz="1350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  <a:cs typeface="Arial"/>
                <a:sym typeface="Arial"/>
              </a:rPr>
              <a:t>Prática recomendada ABECE – concluída, aguardando publicação</a:t>
            </a:r>
          </a:p>
          <a:p>
            <a:pPr defTabSz="685800">
              <a:spcAft>
                <a:spcPts val="1350"/>
              </a:spcAft>
              <a:buClr>
                <a:srgbClr val="000000"/>
              </a:buClr>
              <a:defRPr/>
            </a:pPr>
            <a:r>
              <a:rPr lang="pt-BR" sz="13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Revisão NBR 6118 – plano de pesquisa para suportar revisão de critérios de projeto e execução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3A0483D-4401-9797-37E9-ADE618BD13DE}"/>
              </a:ext>
            </a:extLst>
          </p:cNvPr>
          <p:cNvSpPr/>
          <p:nvPr/>
        </p:nvSpPr>
        <p:spPr>
          <a:xfrm>
            <a:off x="485460" y="2364836"/>
            <a:ext cx="118949" cy="118949"/>
          </a:xfrm>
          <a:prstGeom prst="ellipse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pt-BR" sz="13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24AA3EC-7B19-0387-F8C6-EF7383A48B7E}"/>
              </a:ext>
            </a:extLst>
          </p:cNvPr>
          <p:cNvSpPr/>
          <p:nvPr/>
        </p:nvSpPr>
        <p:spPr>
          <a:xfrm>
            <a:off x="485459" y="2950478"/>
            <a:ext cx="118949" cy="118949"/>
          </a:xfrm>
          <a:prstGeom prst="ellipse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pt-BR" sz="13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7E81F5D6-D374-E857-9EB0-6B219A28D8A8}"/>
              </a:ext>
            </a:extLst>
          </p:cNvPr>
          <p:cNvSpPr/>
          <p:nvPr/>
        </p:nvSpPr>
        <p:spPr>
          <a:xfrm>
            <a:off x="485459" y="3528607"/>
            <a:ext cx="118949" cy="118949"/>
          </a:xfrm>
          <a:prstGeom prst="ellipse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pt-BR" sz="13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C663784-B2AA-920F-C11E-ACDFB2CA679F}"/>
              </a:ext>
            </a:extLst>
          </p:cNvPr>
          <p:cNvSpPr/>
          <p:nvPr/>
        </p:nvSpPr>
        <p:spPr>
          <a:xfrm>
            <a:off x="485459" y="4127102"/>
            <a:ext cx="118949" cy="118949"/>
          </a:xfrm>
          <a:prstGeom prst="ellipse">
            <a:avLst/>
          </a:prstGeom>
          <a:solidFill>
            <a:srgbClr val="FF37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pt-BR" sz="13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E816479-C192-00CA-C930-21BDE6C20C90}"/>
              </a:ext>
            </a:extLst>
          </p:cNvPr>
          <p:cNvSpPr/>
          <p:nvPr/>
        </p:nvSpPr>
        <p:spPr>
          <a:xfrm>
            <a:off x="422999" y="4089329"/>
            <a:ext cx="237834" cy="237834"/>
          </a:xfrm>
          <a:prstGeom prst="ellipse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pt-BR" sz="13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BF1C967-0B55-68C4-2964-BAC41DE92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856" y="1270871"/>
            <a:ext cx="3117218" cy="44050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110;g28f92be7fd0_0_10">
            <a:extLst>
              <a:ext uri="{FF2B5EF4-FFF2-40B4-BE49-F238E27FC236}">
                <a16:creationId xmlns:a16="http://schemas.microsoft.com/office/drawing/2014/main" id="{091072C1-1893-EFC4-1D11-9D3486EA096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9871"/>
          <a:stretch/>
        </p:blipFill>
        <p:spPr>
          <a:xfrm flipH="1">
            <a:off x="7344553" y="5421999"/>
            <a:ext cx="1802799" cy="143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1;g28f92be7fd0_0_10">
            <a:extLst>
              <a:ext uri="{FF2B5EF4-FFF2-40B4-BE49-F238E27FC236}">
                <a16:creationId xmlns:a16="http://schemas.microsoft.com/office/drawing/2014/main" id="{D76DF9D4-CC70-D687-0285-F98D351C44F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75716" y="6076804"/>
            <a:ext cx="1125476" cy="46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CE3074DE-552F-78F5-7623-41C30BF647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7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9EC0D114-2B76-E7F0-625E-1C94C1BA3B0A}"/>
              </a:ext>
            </a:extLst>
          </p:cNvPr>
          <p:cNvGrpSpPr/>
          <p:nvPr/>
        </p:nvGrpSpPr>
        <p:grpSpPr>
          <a:xfrm>
            <a:off x="1297786" y="1705907"/>
            <a:ext cx="6548428" cy="4099333"/>
            <a:chOff x="1489323" y="1434868"/>
            <a:chExt cx="8168653" cy="5113598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112FAD16-7BD2-E0DF-C0C5-F2E5B580A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9323" y="1434868"/>
              <a:ext cx="3965789" cy="5113598"/>
            </a:xfrm>
            <a:prstGeom prst="rect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A7037394-6DC9-67E4-9E4B-F320082AA6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63" b="1025"/>
            <a:stretch/>
          </p:blipFill>
          <p:spPr>
            <a:xfrm rot="16200000">
              <a:off x="5315259" y="2202910"/>
              <a:ext cx="5110758" cy="3574676"/>
            </a:xfrm>
            <a:prstGeom prst="rect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pic>
        <p:nvPicPr>
          <p:cNvPr id="2" name="Google Shape;110;g28f92be7fd0_0_10">
            <a:extLst>
              <a:ext uri="{FF2B5EF4-FFF2-40B4-BE49-F238E27FC236}">
                <a16:creationId xmlns:a16="http://schemas.microsoft.com/office/drawing/2014/main" id="{A4D0EE1F-DA2F-9F73-B9E3-E04D9CD7983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9871"/>
          <a:stretch/>
        </p:blipFill>
        <p:spPr>
          <a:xfrm flipH="1">
            <a:off x="7344553" y="5421999"/>
            <a:ext cx="1802799" cy="143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1;g28f92be7fd0_0_10">
            <a:extLst>
              <a:ext uri="{FF2B5EF4-FFF2-40B4-BE49-F238E27FC236}">
                <a16:creationId xmlns:a16="http://schemas.microsoft.com/office/drawing/2014/main" id="{43CAFB2A-59CA-605D-034C-7AFF6A5786D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5716" y="6076804"/>
            <a:ext cx="1125476" cy="46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E5FBD341-B6E5-8BE5-BE7E-22A8A46849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398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68EBB-514C-0042-62BB-E5C981B64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A7F0B3EA-7152-9F73-E7E6-7822D01FE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sp>
        <p:nvSpPr>
          <p:cNvPr id="2" name="Title 44">
            <a:extLst>
              <a:ext uri="{FF2B5EF4-FFF2-40B4-BE49-F238E27FC236}">
                <a16:creationId xmlns:a16="http://schemas.microsoft.com/office/drawing/2014/main" id="{D4F23BF3-AD26-5630-6389-4A6C6BF6B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775" y="310125"/>
            <a:ext cx="6553661" cy="1213635"/>
          </a:xfrm>
        </p:spPr>
        <p:txBody>
          <a:bodyPr/>
          <a:lstStyle/>
          <a:p>
            <a:pPr defTabSz="914400"/>
            <a:r>
              <a:rPr lang="en-GB" kern="0" cap="none" dirty="0" err="1">
                <a:solidFill>
                  <a:srgbClr val="FF3700"/>
                </a:solidFill>
                <a:latin typeface="Aptos" panose="020B0004020202020204" pitchFamily="34" charset="0"/>
              </a:rPr>
              <a:t>Aplicação</a:t>
            </a:r>
            <a:r>
              <a:rPr lang="en-GB" kern="0" cap="none" dirty="0">
                <a:solidFill>
                  <a:srgbClr val="FF3700"/>
                </a:solidFill>
                <a:latin typeface="Aptos" panose="020B0004020202020204" pitchFamily="34" charset="0"/>
              </a:rPr>
              <a:t>, </a:t>
            </a:r>
            <a:r>
              <a:rPr lang="en-GB" kern="0" cap="none" dirty="0" err="1">
                <a:solidFill>
                  <a:srgbClr val="FF3700"/>
                </a:solidFill>
                <a:latin typeface="Aptos" panose="020B0004020202020204" pitchFamily="34" charset="0"/>
              </a:rPr>
              <a:t>normalização</a:t>
            </a:r>
            <a:r>
              <a:rPr lang="en-GB" kern="0" cap="none" dirty="0">
                <a:solidFill>
                  <a:srgbClr val="FF3700"/>
                </a:solidFill>
                <a:latin typeface="Aptos" panose="020B0004020202020204" pitchFamily="34" charset="0"/>
              </a:rPr>
              <a:t>, </a:t>
            </a:r>
            <a:r>
              <a:rPr lang="en-GB" kern="0" cap="none" dirty="0" err="1">
                <a:solidFill>
                  <a:srgbClr val="FF3700"/>
                </a:solidFill>
                <a:latin typeface="Aptos" panose="020B0004020202020204" pitchFamily="34" charset="0"/>
              </a:rPr>
              <a:t>aderência</a:t>
            </a:r>
            <a:r>
              <a:rPr lang="en-GB" kern="0" cap="none" dirty="0">
                <a:solidFill>
                  <a:srgbClr val="FF3700"/>
                </a:solidFill>
                <a:latin typeface="Aptos" panose="020B0004020202020204" pitchFamily="34" charset="0"/>
              </a:rPr>
              <a:t>, </a:t>
            </a:r>
            <a:r>
              <a:rPr lang="en-GB" kern="0" cap="none" dirty="0" err="1">
                <a:solidFill>
                  <a:srgbClr val="FF3700"/>
                </a:solidFill>
                <a:latin typeface="Aptos" panose="020B0004020202020204" pitchFamily="34" charset="0"/>
              </a:rPr>
              <a:t>comportamento</a:t>
            </a:r>
            <a:r>
              <a:rPr lang="en-GB" kern="0" cap="none" dirty="0">
                <a:solidFill>
                  <a:srgbClr val="FF3700"/>
                </a:solidFill>
                <a:latin typeface="Aptos" panose="020B0004020202020204" pitchFamily="34" charset="0"/>
              </a:rPr>
              <a:t> </a:t>
            </a:r>
            <a:r>
              <a:rPr lang="en-GB" kern="0" cap="none" dirty="0" err="1">
                <a:solidFill>
                  <a:srgbClr val="FF3700"/>
                </a:solidFill>
                <a:latin typeface="Aptos" panose="020B0004020202020204" pitchFamily="34" charset="0"/>
              </a:rPr>
              <a:t>em</a:t>
            </a:r>
            <a:r>
              <a:rPr lang="en-GB" kern="0" cap="none" dirty="0">
                <a:solidFill>
                  <a:srgbClr val="FF3700"/>
                </a:solidFill>
                <a:latin typeface="Aptos" panose="020B0004020202020204" pitchFamily="34" charset="0"/>
              </a:rPr>
              <a:t> </a:t>
            </a:r>
            <a:r>
              <a:rPr lang="en-GB" kern="0" cap="none" dirty="0" err="1">
                <a:solidFill>
                  <a:srgbClr val="FF3700"/>
                </a:solidFill>
                <a:latin typeface="Aptos" panose="020B0004020202020204" pitchFamily="34" charset="0"/>
              </a:rPr>
              <a:t>altas</a:t>
            </a:r>
            <a:r>
              <a:rPr lang="en-GB" kern="0" cap="none" dirty="0">
                <a:solidFill>
                  <a:srgbClr val="FF3700"/>
                </a:solidFill>
                <a:latin typeface="Aptos" panose="020B0004020202020204" pitchFamily="34" charset="0"/>
              </a:rPr>
              <a:t> </a:t>
            </a:r>
            <a:r>
              <a:rPr lang="en-GB" kern="0" cap="none" dirty="0" err="1">
                <a:solidFill>
                  <a:srgbClr val="FF3700"/>
                </a:solidFill>
                <a:latin typeface="Aptos" panose="020B0004020202020204" pitchFamily="34" charset="0"/>
              </a:rPr>
              <a:t>temperaturas</a:t>
            </a:r>
            <a:r>
              <a:rPr lang="en-GB" kern="0" cap="none" dirty="0">
                <a:solidFill>
                  <a:srgbClr val="FF3700"/>
                </a:solidFill>
                <a:latin typeface="Aptos" panose="020B0004020202020204" pitchFamily="34" charset="0"/>
              </a:rPr>
              <a:t> e </a:t>
            </a:r>
            <a:r>
              <a:rPr lang="en-GB" kern="0" cap="none" dirty="0" err="1">
                <a:solidFill>
                  <a:srgbClr val="FF3700"/>
                </a:solidFill>
                <a:latin typeface="Aptos" panose="020B0004020202020204" pitchFamily="34" charset="0"/>
              </a:rPr>
              <a:t>estudo</a:t>
            </a:r>
            <a:r>
              <a:rPr lang="en-GB" kern="0" cap="none" dirty="0">
                <a:solidFill>
                  <a:srgbClr val="FF3700"/>
                </a:solidFill>
                <a:latin typeface="Aptos" panose="020B0004020202020204" pitchFamily="34" charset="0"/>
              </a:rPr>
              <a:t> de </a:t>
            </a:r>
            <a:r>
              <a:rPr lang="en-GB" kern="0" cap="none" dirty="0" err="1">
                <a:solidFill>
                  <a:srgbClr val="FF3700"/>
                </a:solidFill>
                <a:latin typeface="Aptos" panose="020B0004020202020204" pitchFamily="34" charset="0"/>
              </a:rPr>
              <a:t>fadiga</a:t>
            </a:r>
            <a:endParaRPr lang="en-GB" kern="0" cap="none" dirty="0">
              <a:solidFill>
                <a:srgbClr val="FF3700"/>
              </a:solidFill>
              <a:latin typeface="Aptos" panose="020B0004020202020204" pitchFamily="34" charset="0"/>
            </a:endParaRPr>
          </a:p>
        </p:txBody>
      </p:sp>
      <p:pic>
        <p:nvPicPr>
          <p:cNvPr id="29" name="Google Shape;110;g28f92be7fd0_0_10">
            <a:extLst>
              <a:ext uri="{FF2B5EF4-FFF2-40B4-BE49-F238E27FC236}">
                <a16:creationId xmlns:a16="http://schemas.microsoft.com/office/drawing/2014/main" id="{507CE6BF-7724-FF93-66CC-532420396F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871"/>
          <a:stretch/>
        </p:blipFill>
        <p:spPr>
          <a:xfrm flipH="1">
            <a:off x="7344553" y="5421999"/>
            <a:ext cx="1802799" cy="143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11;g28f92be7fd0_0_10">
            <a:extLst>
              <a:ext uri="{FF2B5EF4-FFF2-40B4-BE49-F238E27FC236}">
                <a16:creationId xmlns:a16="http://schemas.microsoft.com/office/drawing/2014/main" id="{512CE226-33CE-C334-DFA6-76B7AE1C0FD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5716" y="6076804"/>
            <a:ext cx="1125476" cy="46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32" descr="ABECE Assoc. Bras. Eng. Consultoria Estrutural - YouTube">
            <a:extLst>
              <a:ext uri="{FF2B5EF4-FFF2-40B4-BE49-F238E27FC236}">
                <a16:creationId xmlns:a16="http://schemas.microsoft.com/office/drawing/2014/main" id="{37AC2CFA-D720-24F8-DF8F-8DD944B0A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75" y="1743529"/>
            <a:ext cx="969188" cy="96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1E71EE27-A04B-B93C-159D-20D4D458D12F}"/>
              </a:ext>
            </a:extLst>
          </p:cNvPr>
          <p:cNvSpPr txBox="1"/>
          <p:nvPr/>
        </p:nvSpPr>
        <p:spPr>
          <a:xfrm>
            <a:off x="2996180" y="3778175"/>
            <a:ext cx="4394514" cy="2658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Publicação na revista Estrutura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Michell Ribeiro e Silva</a:t>
            </a:r>
            <a:b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Luis Augusto Pupin</a:t>
            </a:r>
            <a:b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Luis Filipe Araújo</a:t>
            </a:r>
            <a:b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Bruno </a:t>
            </a:r>
            <a:r>
              <a:rPr lang="pt-BR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Bettarello</a:t>
            </a:r>
            <a: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Bertazzolo</a:t>
            </a:r>
            <a:b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Rafael Testoni </a:t>
            </a:r>
            <a:r>
              <a:rPr lang="pt-BR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Cecel</a:t>
            </a:r>
            <a: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Profa. Dra. Leila Cristina Meneghetti</a:t>
            </a:r>
            <a:b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Helder Craveiro </a:t>
            </a:r>
            <a:b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Luís </a:t>
            </a:r>
            <a:r>
              <a:rPr lang="pt-BR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Laím</a:t>
            </a:r>
            <a:b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Aldina Santiago</a:t>
            </a:r>
            <a:b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Prof. Dr. Pedro Almeida</a:t>
            </a:r>
            <a:b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pt-BR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Evelly</a:t>
            </a:r>
            <a:r>
              <a:rPr lang="pt-BR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Beatriz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36ED02A-ED04-60E8-F602-8BEC16FA8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712" y="4698808"/>
            <a:ext cx="1939876" cy="193987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3395076-2531-1692-28B9-02F3709E1C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160" y="1821569"/>
            <a:ext cx="2041052" cy="272309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1A8F8B7-60EA-24C8-8309-28A01B62BC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3119" y="1744824"/>
            <a:ext cx="2972334" cy="1813582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Universidade de Coimbra tem nova logomarca">
            <a:extLst>
              <a:ext uri="{FF2B5EF4-FFF2-40B4-BE49-F238E27FC236}">
                <a16:creationId xmlns:a16="http://schemas.microsoft.com/office/drawing/2014/main" id="{540ACC7D-0335-0487-5587-D9CA477ED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3" b="10436"/>
          <a:stretch/>
        </p:blipFill>
        <p:spPr bwMode="auto">
          <a:xfrm>
            <a:off x="6311752" y="4598595"/>
            <a:ext cx="1445045" cy="73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3" descr="LSE - Laboratório de Sistemas Estruturais - No geral, boa pra se trabalhar.  | Glassdoor">
            <a:extLst>
              <a:ext uri="{FF2B5EF4-FFF2-40B4-BE49-F238E27FC236}">
                <a16:creationId xmlns:a16="http://schemas.microsoft.com/office/drawing/2014/main" id="{2C66C3E6-78FE-8C8B-40F7-05585FB8E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759" y="4455945"/>
            <a:ext cx="893957" cy="89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4" descr="Como ingressar na USP? - Curso Anglo">
            <a:extLst>
              <a:ext uri="{FF2B5EF4-FFF2-40B4-BE49-F238E27FC236}">
                <a16:creationId xmlns:a16="http://schemas.microsoft.com/office/drawing/2014/main" id="{BAF5E0C2-3B42-FE8F-F21C-28E7CFE46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4" t="28533" r="15190" b="26490"/>
          <a:stretch/>
        </p:blipFill>
        <p:spPr bwMode="auto">
          <a:xfrm>
            <a:off x="7155574" y="3863314"/>
            <a:ext cx="1008139" cy="50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105;g28f92be7fd0_0_10">
            <a:extLst>
              <a:ext uri="{FF2B5EF4-FFF2-40B4-BE49-F238E27FC236}">
                <a16:creationId xmlns:a16="http://schemas.microsoft.com/office/drawing/2014/main" id="{BAC7E2E7-C30B-31F6-7463-D93E1E2A99A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19336" y="3169764"/>
            <a:ext cx="1880617" cy="339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531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68EBB-514C-0042-62BB-E5C981B64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A7F0B3EA-7152-9F73-E7E6-7822D01FE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29" name="Google Shape;110;g28f92be7fd0_0_10">
            <a:extLst>
              <a:ext uri="{FF2B5EF4-FFF2-40B4-BE49-F238E27FC236}">
                <a16:creationId xmlns:a16="http://schemas.microsoft.com/office/drawing/2014/main" id="{507CE6BF-7724-FF93-66CC-532420396F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871"/>
          <a:stretch/>
        </p:blipFill>
        <p:spPr>
          <a:xfrm flipH="1">
            <a:off x="7344552" y="5610071"/>
            <a:ext cx="1802799" cy="124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11;g28f92be7fd0_0_10">
            <a:extLst>
              <a:ext uri="{FF2B5EF4-FFF2-40B4-BE49-F238E27FC236}">
                <a16:creationId xmlns:a16="http://schemas.microsoft.com/office/drawing/2014/main" id="{512CE226-33CE-C334-DFA6-76B7AE1C0FD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5716" y="6076804"/>
            <a:ext cx="1125476" cy="46454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44">
            <a:extLst>
              <a:ext uri="{FF2B5EF4-FFF2-40B4-BE49-F238E27FC236}">
                <a16:creationId xmlns:a16="http://schemas.microsoft.com/office/drawing/2014/main" id="{7AB23795-358E-86EA-45D2-DB2B95B67889}"/>
              </a:ext>
            </a:extLst>
          </p:cNvPr>
          <p:cNvSpPr txBox="1">
            <a:spLocks/>
          </p:cNvSpPr>
          <p:nvPr/>
        </p:nvSpPr>
        <p:spPr>
          <a:xfrm>
            <a:off x="2235775" y="310125"/>
            <a:ext cx="6553661" cy="12136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cap="all" spc="3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kern="0" cap="none" dirty="0" err="1">
                <a:solidFill>
                  <a:srgbClr val="FF3700"/>
                </a:solidFill>
                <a:latin typeface="Aptos" panose="020B0004020202020204" pitchFamily="34" charset="0"/>
              </a:rPr>
              <a:t>Tração</a:t>
            </a:r>
            <a:r>
              <a:rPr lang="en-GB" kern="0" cap="none" dirty="0">
                <a:solidFill>
                  <a:srgbClr val="FF3700"/>
                </a:solidFill>
                <a:latin typeface="Aptos" panose="020B0004020202020204" pitchFamily="34" charset="0"/>
              </a:rPr>
              <a:t> </a:t>
            </a:r>
            <a:r>
              <a:rPr lang="en-GB" kern="0" cap="none" dirty="0" err="1">
                <a:solidFill>
                  <a:srgbClr val="FF3700"/>
                </a:solidFill>
                <a:latin typeface="Aptos" panose="020B0004020202020204" pitchFamily="34" charset="0"/>
              </a:rPr>
              <a:t>em</a:t>
            </a:r>
            <a:r>
              <a:rPr lang="en-GB" kern="0" cap="none" dirty="0">
                <a:solidFill>
                  <a:srgbClr val="FF3700"/>
                </a:solidFill>
                <a:latin typeface="Aptos" panose="020B0004020202020204" pitchFamily="34" charset="0"/>
              </a:rPr>
              <a:t> </a:t>
            </a:r>
            <a:r>
              <a:rPr lang="en-GB" kern="0" cap="none" dirty="0" err="1">
                <a:solidFill>
                  <a:srgbClr val="FF3700"/>
                </a:solidFill>
                <a:latin typeface="Aptos" panose="020B0004020202020204" pitchFamily="34" charset="0"/>
              </a:rPr>
              <a:t>altas</a:t>
            </a:r>
            <a:r>
              <a:rPr lang="en-GB" kern="0" cap="none" dirty="0">
                <a:solidFill>
                  <a:srgbClr val="FF3700"/>
                </a:solidFill>
                <a:latin typeface="Aptos" panose="020B0004020202020204" pitchFamily="34" charset="0"/>
              </a:rPr>
              <a:t> </a:t>
            </a:r>
            <a:r>
              <a:rPr lang="en-GB" kern="0" cap="none" dirty="0" err="1">
                <a:solidFill>
                  <a:srgbClr val="FF3700"/>
                </a:solidFill>
                <a:latin typeface="Aptos" panose="020B0004020202020204" pitchFamily="34" charset="0"/>
              </a:rPr>
              <a:t>temperaturas</a:t>
            </a:r>
            <a:endParaRPr lang="en-GB" kern="0" cap="none" dirty="0">
              <a:solidFill>
                <a:srgbClr val="FF3700"/>
              </a:solidFill>
              <a:latin typeface="Aptos" panose="020B0004020202020204" pitchFamily="34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733B5E8-D7CD-A4F7-1561-2E591029DA0C}"/>
              </a:ext>
            </a:extLst>
          </p:cNvPr>
          <p:cNvGrpSpPr/>
          <p:nvPr/>
        </p:nvGrpSpPr>
        <p:grpSpPr>
          <a:xfrm>
            <a:off x="31156" y="1991024"/>
            <a:ext cx="6322608" cy="3875877"/>
            <a:chOff x="2790757" y="2142409"/>
            <a:chExt cx="6382272" cy="3912453"/>
          </a:xfrm>
        </p:grpSpPr>
        <p:pic>
          <p:nvPicPr>
            <p:cNvPr id="5" name="Imagem 2">
              <a:extLst>
                <a:ext uri="{FF2B5EF4-FFF2-40B4-BE49-F238E27FC236}">
                  <a16:creationId xmlns:a16="http://schemas.microsoft.com/office/drawing/2014/main" id="{503FC80E-A9F2-C36B-276A-61BEB19217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732" b="-2"/>
            <a:stretch>
              <a:fillRect/>
            </a:stretch>
          </p:blipFill>
          <p:spPr bwMode="auto">
            <a:xfrm>
              <a:off x="2790757" y="2142409"/>
              <a:ext cx="6382271" cy="1897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m 3">
              <a:extLst>
                <a:ext uri="{FF2B5EF4-FFF2-40B4-BE49-F238E27FC236}">
                  <a16:creationId xmlns:a16="http://schemas.microsoft.com/office/drawing/2014/main" id="{11622E46-2B4F-276E-AD3C-DB28023C33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758" y="4295425"/>
              <a:ext cx="6382271" cy="1759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Universidade de Coimbra tem nova logomarca">
            <a:extLst>
              <a:ext uri="{FF2B5EF4-FFF2-40B4-BE49-F238E27FC236}">
                <a16:creationId xmlns:a16="http://schemas.microsoft.com/office/drawing/2014/main" id="{DA9728C8-BEBD-E260-8105-87E8E40FC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3" b="10436"/>
          <a:stretch/>
        </p:blipFill>
        <p:spPr bwMode="auto">
          <a:xfrm>
            <a:off x="7523429" y="471834"/>
            <a:ext cx="1445045" cy="73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A1E52A2-1DE0-B467-972D-EB76E3FDF3AD}"/>
              </a:ext>
            </a:extLst>
          </p:cNvPr>
          <p:cNvSpPr txBox="1"/>
          <p:nvPr/>
        </p:nvSpPr>
        <p:spPr>
          <a:xfrm>
            <a:off x="6465415" y="3366344"/>
            <a:ext cx="27623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latin typeface="Aptos" panose="020B0004020202020204" pitchFamily="34" charset="0"/>
              </a:rPr>
              <a:t>Os resultados obtidos demonstram que </a:t>
            </a:r>
            <a:r>
              <a:rPr lang="pt-BR" sz="1600" b="1" dirty="0">
                <a:solidFill>
                  <a:srgbClr val="FF0000"/>
                </a:solidFill>
                <a:latin typeface="Aptos" panose="020B0004020202020204" pitchFamily="34" charset="0"/>
              </a:rPr>
              <a:t>as diferenças entre os vergalhões CA-50 e CA-70 da ArcelorMittal não são significativas</a:t>
            </a:r>
            <a:r>
              <a:rPr lang="pt-BR" sz="1600" dirty="0">
                <a:latin typeface="Aptos" panose="020B0004020202020204" pitchFamily="34" charset="0"/>
              </a:rPr>
              <a:t>. Esse resultado comprova o desempenho adequado desse novo produto.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85BE436-489C-50EB-6EC7-82E2CB11EB92}"/>
              </a:ext>
            </a:extLst>
          </p:cNvPr>
          <p:cNvSpPr txBox="1"/>
          <p:nvPr/>
        </p:nvSpPr>
        <p:spPr>
          <a:xfrm>
            <a:off x="6294925" y="3252082"/>
            <a:ext cx="1595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“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C5ADA60-F075-EA78-EF3C-E366E7B51B0C}"/>
              </a:ext>
            </a:extLst>
          </p:cNvPr>
          <p:cNvSpPr txBox="1"/>
          <p:nvPr/>
        </p:nvSpPr>
        <p:spPr>
          <a:xfrm>
            <a:off x="8623426" y="5209961"/>
            <a:ext cx="520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”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CBD6F771-84D1-7DBE-4102-11289D2B89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5415" y="1543235"/>
            <a:ext cx="2257574" cy="1660474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EB7A37D-3A58-AB54-C33B-9992741C4CA9}"/>
              </a:ext>
            </a:extLst>
          </p:cNvPr>
          <p:cNvSpPr txBox="1"/>
          <p:nvPr/>
        </p:nvSpPr>
        <p:spPr>
          <a:xfrm>
            <a:off x="142808" y="1771852"/>
            <a:ext cx="56071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685800">
              <a:defRPr/>
            </a:pPr>
            <a:r>
              <a:rPr lang="pt-BR" altLang="pt-BR" sz="160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F</a:t>
            </a:r>
            <a:r>
              <a:rPr lang="pt-BR" altLang="pt-BR" sz="1600" i="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atores de redução da </a:t>
            </a:r>
            <a:r>
              <a:rPr lang="pt-BR" altLang="pt-BR" sz="1600" b="1" i="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tensão de escoamento </a:t>
            </a:r>
            <a:r>
              <a:rPr lang="pt-BR" altLang="pt-BR" sz="1600" i="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(</a:t>
            </a:r>
            <a:r>
              <a:rPr lang="pt-BR" altLang="pt-BR" sz="1600" i="0" u="sng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ks,θ</a:t>
            </a:r>
            <a:r>
              <a:rPr lang="pt-BR" altLang="pt-BR" sz="1600" i="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)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4BC919D-E834-F6A8-D70E-C39E08EB7AB4}"/>
              </a:ext>
            </a:extLst>
          </p:cNvPr>
          <p:cNvSpPr txBox="1"/>
          <p:nvPr/>
        </p:nvSpPr>
        <p:spPr>
          <a:xfrm>
            <a:off x="31156" y="3860284"/>
            <a:ext cx="60329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685800">
              <a:defRPr/>
            </a:pPr>
            <a:r>
              <a:rPr lang="pt-BR" altLang="pt-BR" sz="160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Fator de redução do </a:t>
            </a:r>
            <a:r>
              <a:rPr lang="pt-BR" altLang="pt-BR" sz="16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módulo de elasticidade </a:t>
            </a:r>
            <a:r>
              <a:rPr lang="pt-BR" altLang="pt-BR" sz="160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(</a:t>
            </a:r>
            <a:r>
              <a:rPr lang="pt-BR" altLang="pt-BR" sz="1600" u="sng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kEs,θ</a:t>
            </a:r>
            <a:r>
              <a:rPr lang="pt-BR" altLang="pt-BR" sz="160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18696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68EBB-514C-0042-62BB-E5C981B64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A7F0B3EA-7152-9F73-E7E6-7822D01FE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29" name="Google Shape;110;g28f92be7fd0_0_10">
            <a:extLst>
              <a:ext uri="{FF2B5EF4-FFF2-40B4-BE49-F238E27FC236}">
                <a16:creationId xmlns:a16="http://schemas.microsoft.com/office/drawing/2014/main" id="{507CE6BF-7724-FF93-66CC-532420396F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871"/>
          <a:stretch/>
        </p:blipFill>
        <p:spPr>
          <a:xfrm flipH="1">
            <a:off x="7344553" y="5421999"/>
            <a:ext cx="1802799" cy="143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11;g28f92be7fd0_0_10">
            <a:extLst>
              <a:ext uri="{FF2B5EF4-FFF2-40B4-BE49-F238E27FC236}">
                <a16:creationId xmlns:a16="http://schemas.microsoft.com/office/drawing/2014/main" id="{512CE226-33CE-C334-DFA6-76B7AE1C0FD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5716" y="6076804"/>
            <a:ext cx="1125476" cy="46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áfico 1">
            <a:extLst>
              <a:ext uri="{FF2B5EF4-FFF2-40B4-BE49-F238E27FC236}">
                <a16:creationId xmlns:a16="http://schemas.microsoft.com/office/drawing/2014/main" id="{80FF9170-F061-B7B4-C256-B5103A0D6F96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356" y="2117629"/>
            <a:ext cx="5131836" cy="292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E9EBE88-9EBD-09FC-D54E-A8B0A0E4A0BA}"/>
              </a:ext>
            </a:extLst>
          </p:cNvPr>
          <p:cNvSpPr txBox="1"/>
          <p:nvPr/>
        </p:nvSpPr>
        <p:spPr>
          <a:xfrm>
            <a:off x="226216" y="1841523"/>
            <a:ext cx="3559731" cy="3927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0" fontAlgn="base" hangingPunct="0">
              <a:lnSpc>
                <a:spcPct val="150000"/>
              </a:lnSpc>
              <a:spcBef>
                <a:spcPts val="900"/>
              </a:spcBef>
              <a:spcAft>
                <a:spcPts val="450"/>
              </a:spcAft>
            </a:pPr>
            <a:r>
              <a:rPr lang="pt-BR" sz="1200" kern="1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Os testes de fadiga para os vergalhões CA-70 da ArcelorMittal com diâmetro de 16 mm, realizados pelo laboratório </a:t>
            </a:r>
            <a:r>
              <a:rPr lang="pt-BR" sz="1200" b="1" kern="1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LSE</a:t>
            </a:r>
            <a:r>
              <a:rPr lang="pt-BR" sz="1200" kern="1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demonstraram que:</a:t>
            </a:r>
          </a:p>
          <a:p>
            <a:pPr marL="257175" indent="-257175" defTabSz="685800" eaLnBrk="0" fontAlgn="base" hangingPunct="0">
              <a:lnSpc>
                <a:spcPct val="150000"/>
              </a:lnSpc>
              <a:spcBef>
                <a:spcPts val="900"/>
              </a:spcBef>
              <a:spcAft>
                <a:spcPts val="450"/>
              </a:spcAft>
              <a:buFont typeface="Symbol" panose="05050102010706020507" pitchFamily="18" charset="2"/>
              <a:buChar char=""/>
            </a:pPr>
            <a:r>
              <a:rPr lang="pt-BR" sz="1200" kern="1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Desempenho </a:t>
            </a:r>
            <a:r>
              <a:rPr lang="pt-BR" sz="1200" b="1" kern="100" dirty="0">
                <a:solidFill>
                  <a:srgbClr val="FF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16% superior aos aços CA-50 em 2 milhões de ciclos</a:t>
            </a:r>
          </a:p>
          <a:p>
            <a:pPr marL="257175" indent="-257175" defTabSz="685800" eaLnBrk="0" fontAlgn="base" hangingPunct="0">
              <a:lnSpc>
                <a:spcPct val="150000"/>
              </a:lnSpc>
              <a:spcBef>
                <a:spcPts val="900"/>
              </a:spcBef>
              <a:spcAft>
                <a:spcPts val="450"/>
              </a:spcAft>
              <a:buFont typeface="Symbol" panose="05050102010706020507" pitchFamily="18" charset="2"/>
              <a:buChar char=""/>
            </a:pPr>
            <a:r>
              <a:rPr lang="pt-BR" sz="1200" kern="1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Foi possível obter, para a quantidade de amostras ensaiadas, um nível de confiança de 80% para os testes realizados de acordo a norma DIN 50100</a:t>
            </a:r>
          </a:p>
          <a:p>
            <a:pPr marL="257175" indent="-257175" defTabSz="685800" eaLnBrk="0" fontAlgn="base" hangingPunct="0">
              <a:lnSpc>
                <a:spcPct val="150000"/>
              </a:lnSpc>
              <a:spcBef>
                <a:spcPts val="900"/>
              </a:spcBef>
              <a:spcAft>
                <a:spcPts val="450"/>
              </a:spcAft>
              <a:buFont typeface="Symbol" panose="05050102010706020507" pitchFamily="18" charset="2"/>
              <a:buChar char=""/>
            </a:pPr>
            <a:r>
              <a:rPr lang="pt-BR" sz="1200" kern="1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Os coeficientes angulares para o CA-70 são superiores aos valores previstos no </a:t>
            </a:r>
            <a:r>
              <a:rPr lang="pt-BR" sz="1200" kern="100" dirty="0" err="1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fib</a:t>
            </a:r>
            <a:r>
              <a:rPr lang="pt-BR" sz="1200" kern="1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Model </a:t>
            </a:r>
            <a:r>
              <a:rPr lang="pt-BR" sz="1200" kern="100" dirty="0" err="1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Code</a:t>
            </a:r>
            <a:r>
              <a:rPr lang="pt-BR" sz="1200" kern="1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2010 para os aços CA-50</a:t>
            </a:r>
            <a:endParaRPr lang="pt-BR" sz="12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3" descr="LSE - Laboratório de Sistemas Estruturais - No geral, boa pra se trabalhar.  | Glassdoor">
            <a:extLst>
              <a:ext uri="{FF2B5EF4-FFF2-40B4-BE49-F238E27FC236}">
                <a16:creationId xmlns:a16="http://schemas.microsoft.com/office/drawing/2014/main" id="{42D81291-5EC3-EE16-ACDB-7B797A9BF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967" y="193356"/>
            <a:ext cx="1105003" cy="110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4">
            <a:extLst>
              <a:ext uri="{FF2B5EF4-FFF2-40B4-BE49-F238E27FC236}">
                <a16:creationId xmlns:a16="http://schemas.microsoft.com/office/drawing/2014/main" id="{7AB23795-358E-86EA-45D2-DB2B95B67889}"/>
              </a:ext>
            </a:extLst>
          </p:cNvPr>
          <p:cNvSpPr txBox="1">
            <a:spLocks/>
          </p:cNvSpPr>
          <p:nvPr/>
        </p:nvSpPr>
        <p:spPr>
          <a:xfrm>
            <a:off x="2170309" y="469007"/>
            <a:ext cx="6553661" cy="12136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cap="all" spc="3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kern="0" cap="none" dirty="0">
                <a:solidFill>
                  <a:srgbClr val="FF3700"/>
                </a:solidFill>
                <a:latin typeface="Aptos" panose="020B0004020202020204" pitchFamily="34" charset="0"/>
              </a:rPr>
              <a:t>Fadiga ArcelorMittal 70 AR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3256105-1D40-FAC1-18A1-76944CDBE885}"/>
              </a:ext>
            </a:extLst>
          </p:cNvPr>
          <p:cNvSpPr txBox="1"/>
          <p:nvPr/>
        </p:nvSpPr>
        <p:spPr>
          <a:xfrm>
            <a:off x="4640108" y="3666926"/>
            <a:ext cx="1614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ptos" panose="020B0004020202020204" pitchFamily="34" charset="0"/>
              </a:rPr>
              <a:t>Fadiga de alto ciclo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85640CD-E358-8057-03EB-8D9D3B66761A}"/>
              </a:ext>
            </a:extLst>
          </p:cNvPr>
          <p:cNvSpPr txBox="1"/>
          <p:nvPr/>
        </p:nvSpPr>
        <p:spPr>
          <a:xfrm>
            <a:off x="6254169" y="4042846"/>
            <a:ext cx="1614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ptos" panose="020B0004020202020204" pitchFamily="34" charset="0"/>
              </a:rPr>
              <a:t>Fadiga de longa vida</a:t>
            </a:r>
          </a:p>
        </p:txBody>
      </p:sp>
    </p:spTree>
    <p:extLst>
      <p:ext uri="{BB962C8B-B14F-4D97-AF65-F5344CB8AC3E}">
        <p14:creationId xmlns:p14="http://schemas.microsoft.com/office/powerpoint/2010/main" val="1446050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68EBB-514C-0042-62BB-E5C981B64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110;g28f92be7fd0_0_10">
            <a:extLst>
              <a:ext uri="{FF2B5EF4-FFF2-40B4-BE49-F238E27FC236}">
                <a16:creationId xmlns:a16="http://schemas.microsoft.com/office/drawing/2014/main" id="{507CE6BF-7724-FF93-66CC-532420396F5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9871"/>
          <a:stretch/>
        </p:blipFill>
        <p:spPr>
          <a:xfrm flipH="1">
            <a:off x="7344553" y="5421999"/>
            <a:ext cx="1802799" cy="143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11;g28f92be7fd0_0_10">
            <a:extLst>
              <a:ext uri="{FF2B5EF4-FFF2-40B4-BE49-F238E27FC236}">
                <a16:creationId xmlns:a16="http://schemas.microsoft.com/office/drawing/2014/main" id="{512CE226-33CE-C334-DFA6-76B7AE1C0F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5716" y="6076804"/>
            <a:ext cx="1125476" cy="46454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44">
            <a:extLst>
              <a:ext uri="{FF2B5EF4-FFF2-40B4-BE49-F238E27FC236}">
                <a16:creationId xmlns:a16="http://schemas.microsoft.com/office/drawing/2014/main" id="{7AB23795-358E-86EA-45D2-DB2B95B67889}"/>
              </a:ext>
            </a:extLst>
          </p:cNvPr>
          <p:cNvSpPr txBox="1">
            <a:spLocks/>
          </p:cNvSpPr>
          <p:nvPr/>
        </p:nvSpPr>
        <p:spPr>
          <a:xfrm>
            <a:off x="2235776" y="310125"/>
            <a:ext cx="4827498" cy="12136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cap="all" spc="3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kern="0" cap="none" dirty="0">
                <a:solidFill>
                  <a:srgbClr val="FF3700"/>
                </a:solidFill>
                <a:latin typeface="Aptos" panose="020B0004020202020204" pitchFamily="34" charset="0"/>
              </a:rPr>
              <a:t>Comprimento de ancoragem: Comparação entre modelos</a:t>
            </a:r>
            <a:endParaRPr lang="en-GB" kern="0" cap="none" dirty="0">
              <a:solidFill>
                <a:srgbClr val="FF3700"/>
              </a:solidFill>
              <a:latin typeface="Aptos" panose="020B00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62BB17E-2F4D-3846-D701-9074D4C4EB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45705" b="56253"/>
          <a:stretch/>
        </p:blipFill>
        <p:spPr>
          <a:xfrm>
            <a:off x="325508" y="1632954"/>
            <a:ext cx="3545452" cy="401828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27F1C8B-5DB2-6C09-500D-CD08ADD0D91A}"/>
              </a:ext>
            </a:extLst>
          </p:cNvPr>
          <p:cNvSpPr txBox="1"/>
          <p:nvPr/>
        </p:nvSpPr>
        <p:spPr>
          <a:xfrm>
            <a:off x="4123685" y="3627790"/>
            <a:ext cx="42831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1600" dirty="0">
              <a:latin typeface="Aptos" panose="020B0004020202020204" pitchFamily="34" charset="0"/>
            </a:endParaRPr>
          </a:p>
          <a:p>
            <a:r>
              <a:rPr lang="pt-BR" sz="1600" dirty="0">
                <a:latin typeface="Aptos" panose="020B0004020202020204" pitchFamily="34" charset="0"/>
              </a:rPr>
              <a:t>Ao avaliar o </a:t>
            </a:r>
            <a:r>
              <a:rPr lang="pt-BR" sz="1600" b="1" dirty="0">
                <a:latin typeface="Aptos" panose="020B0004020202020204" pitchFamily="34" charset="0"/>
              </a:rPr>
              <a:t>emprego do coeficiente de correção </a:t>
            </a:r>
            <a:r>
              <a:rPr lang="pt-BR" sz="1600" dirty="0">
                <a:latin typeface="Aptos" panose="020B0004020202020204" pitchFamily="34" charset="0"/>
              </a:rPr>
              <a:t>em função da tensão do aço, </a:t>
            </a:r>
            <a:r>
              <a:rPr lang="pt-BR" sz="1600" b="1" dirty="0">
                <a:latin typeface="Aptos" panose="020B0004020202020204" pitchFamily="34" charset="0"/>
              </a:rPr>
              <a:t>η</a:t>
            </a:r>
            <a:r>
              <a:rPr lang="pt-BR" sz="1600" b="1" baseline="-25000" dirty="0">
                <a:latin typeface="Aptos" panose="020B0004020202020204" pitchFamily="34" charset="0"/>
              </a:rPr>
              <a:t>4</a:t>
            </a:r>
            <a:r>
              <a:rPr lang="pt-BR" sz="1600" dirty="0">
                <a:latin typeface="Aptos" panose="020B0004020202020204" pitchFamily="34" charset="0"/>
              </a:rPr>
              <a:t>, na NBR 6118:23, foi observado o aumento do comprimento de ancoragem, favorecendo a segurança, e indicando que </a:t>
            </a:r>
            <a:r>
              <a:rPr lang="pt-BR" sz="1600" b="1" dirty="0">
                <a:latin typeface="Aptos" panose="020B0004020202020204" pitchFamily="34" charset="0"/>
              </a:rPr>
              <a:t>esta prática pode ser adotada na falta de uma formulação nacional</a:t>
            </a:r>
            <a:r>
              <a:rPr lang="pt-BR" sz="1600" dirty="0">
                <a:latin typeface="Aptos" panose="020B0004020202020204" pitchFamily="34" charset="0"/>
              </a:rPr>
              <a:t>. </a:t>
            </a:r>
          </a:p>
          <a:p>
            <a:endParaRPr lang="pt-BR" sz="1600" dirty="0">
              <a:latin typeface="Aptos" panose="020B0004020202020204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8788C4A-5141-BA13-5BC2-9EA291ADDA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86" b="1"/>
          <a:stretch/>
        </p:blipFill>
        <p:spPr>
          <a:xfrm>
            <a:off x="4269063" y="1908392"/>
            <a:ext cx="4012393" cy="1818640"/>
          </a:xfrm>
          <a:prstGeom prst="rect">
            <a:avLst/>
          </a:prstGeom>
        </p:spPr>
      </p:pic>
      <p:pic>
        <p:nvPicPr>
          <p:cNvPr id="16" name="Picture 44" descr="Como ingressar na USP? - Curso Anglo">
            <a:extLst>
              <a:ext uri="{FF2B5EF4-FFF2-40B4-BE49-F238E27FC236}">
                <a16:creationId xmlns:a16="http://schemas.microsoft.com/office/drawing/2014/main" id="{9F1C2C4A-8E22-2942-F825-D3E97A1AC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4" t="28533" r="15190" b="26490"/>
          <a:stretch/>
        </p:blipFill>
        <p:spPr bwMode="auto">
          <a:xfrm>
            <a:off x="7624577" y="439912"/>
            <a:ext cx="1008139" cy="50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18AE07D6-928D-D9EB-433C-D500AF3CDF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5920" y="1051891"/>
            <a:ext cx="2026194" cy="54988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E1784CE4-A583-9C34-4E84-A44B492F10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641" t="89841" r="13030" b="-1041"/>
          <a:stretch/>
        </p:blipFill>
        <p:spPr>
          <a:xfrm>
            <a:off x="325508" y="5760434"/>
            <a:ext cx="3846391" cy="874046"/>
          </a:xfrm>
          <a:prstGeom prst="rect">
            <a:avLst/>
          </a:prstGeom>
        </p:spPr>
      </p:pic>
      <p:pic>
        <p:nvPicPr>
          <p:cNvPr id="20" name="Imagem 19" descr="Uma imagem contendo Texto&#10;&#10;Descrição gerada automaticamente">
            <a:extLst>
              <a:ext uri="{FF2B5EF4-FFF2-40B4-BE49-F238E27FC236}">
                <a16:creationId xmlns:a16="http://schemas.microsoft.com/office/drawing/2014/main" id="{B49CCE5D-85CC-BD14-E8EB-6F3F0E8213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93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5" name="Imagem 224" descr="Uma imagem contendo ao ar livre, grama, cerca, edifício&#10;&#10;O conteúdo gerado por IA pode estar incorreto.">
            <a:extLst>
              <a:ext uri="{FF2B5EF4-FFF2-40B4-BE49-F238E27FC236}">
                <a16:creationId xmlns:a16="http://schemas.microsoft.com/office/drawing/2014/main" id="{680544F7-59BB-84EA-E00A-F1EC83239F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81448" y="47859"/>
            <a:ext cx="12106914" cy="681014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1A3B07B-A7D4-2BAB-7AFA-9DDBA66DDC24}"/>
              </a:ext>
            </a:extLst>
          </p:cNvPr>
          <p:cNvSpPr txBox="1"/>
          <p:nvPr/>
        </p:nvSpPr>
        <p:spPr>
          <a:xfrm>
            <a:off x="630937" y="1563624"/>
            <a:ext cx="7879842" cy="15430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750" b="1" dirty="0">
                <a:ln w="22225">
                  <a:solidFill>
                    <a:srgbClr val="FFFFFF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Case de </a:t>
            </a:r>
            <a:r>
              <a:rPr lang="en-US" sz="3750" b="1" dirty="0" err="1">
                <a:ln w="22225">
                  <a:solidFill>
                    <a:srgbClr val="FFFFFF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sucesso</a:t>
            </a:r>
            <a:r>
              <a:rPr lang="en-US" sz="3750" b="1" dirty="0">
                <a:ln w="22225">
                  <a:solidFill>
                    <a:srgbClr val="FFFFFF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:  </a:t>
            </a:r>
            <a:r>
              <a:rPr lang="en-US" sz="3750" b="1" dirty="0" err="1">
                <a:ln w="22225">
                  <a:solidFill>
                    <a:srgbClr val="FFFFFF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Ampliação</a:t>
            </a:r>
            <a:r>
              <a:rPr lang="en-US" sz="3750" b="1" dirty="0">
                <a:ln w="22225">
                  <a:solidFill>
                    <a:srgbClr val="FFFFFF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US" sz="3750" b="1" dirty="0" err="1">
                <a:ln w="22225">
                  <a:solidFill>
                    <a:srgbClr val="FFFFFF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Galpão</a:t>
            </a:r>
            <a:r>
              <a:rPr lang="en-US" sz="3750" b="1" dirty="0">
                <a:ln w="22225">
                  <a:solidFill>
                    <a:srgbClr val="FFFFFF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US" sz="3750" b="1" dirty="0" err="1">
                <a:ln w="22225">
                  <a:solidFill>
                    <a:srgbClr val="FFFFFF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Tambasa</a:t>
            </a:r>
            <a:r>
              <a:rPr lang="en-US" sz="3750" b="1" dirty="0">
                <a:ln w="22225">
                  <a:solidFill>
                    <a:srgbClr val="FFFFFF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US" sz="3750" b="1" dirty="0" err="1">
                <a:ln w="22225">
                  <a:solidFill>
                    <a:srgbClr val="FFFFFF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Contagem</a:t>
            </a:r>
            <a:r>
              <a:rPr lang="en-US" sz="3750" b="1" dirty="0">
                <a:ln w="22225">
                  <a:solidFill>
                    <a:srgbClr val="FFFFFF"/>
                  </a:solidFill>
                </a:ln>
                <a:solidFill>
                  <a:prstClr val="white"/>
                </a:solidFill>
                <a:latin typeface="Calibri Light" panose="020F0302020204030204"/>
              </a:rPr>
              <a:t>-MG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40105" y="111734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3288152"/>
            <a:ext cx="7879842" cy="13716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6DBB295-BA5D-1FC3-84AC-4341175E8D62}"/>
              </a:ext>
            </a:extLst>
          </p:cNvPr>
          <p:cNvSpPr txBox="1"/>
          <p:nvPr/>
        </p:nvSpPr>
        <p:spPr>
          <a:xfrm>
            <a:off x="630936" y="3483864"/>
            <a:ext cx="7879842" cy="200253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latin typeface="Calibri" panose="020F0502020204030204"/>
              </a:rPr>
              <a:t>O galpão de 100.000 m² da obra </a:t>
            </a:r>
            <a:r>
              <a:rPr lang="pt-BR" dirty="0" err="1">
                <a:solidFill>
                  <a:prstClr val="white"/>
                </a:solidFill>
                <a:latin typeface="Calibri" panose="020F0502020204030204"/>
              </a:rPr>
              <a:t>Tambasa</a:t>
            </a:r>
            <a:r>
              <a:rPr lang="pt-BR" dirty="0">
                <a:solidFill>
                  <a:prstClr val="white"/>
                </a:solidFill>
                <a:latin typeface="Calibri" panose="020F0502020204030204"/>
              </a:rPr>
              <a:t> foi projetado com aço de alta resistência Ø25,00 da ArcelorMittal, proporcionando uma economia de 30% no consumo deste aço nas vigas.</a:t>
            </a:r>
            <a:br>
              <a:rPr lang="en-US" dirty="0">
                <a:solidFill>
                  <a:prstClr val="white"/>
                </a:solidFill>
                <a:latin typeface="Calibri" panose="020F0502020204030204"/>
              </a:rPr>
            </a:br>
            <a:br>
              <a:rPr lang="en-US" dirty="0">
                <a:solidFill>
                  <a:prstClr val="white"/>
                </a:solidFill>
                <a:latin typeface="Calibri" panose="020F0502020204030204"/>
              </a:rPr>
            </a:b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B9BABE5-29BE-46E1-8510-2D7BFA58F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5402" y="5624513"/>
            <a:ext cx="1865376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defTabSz="685800">
              <a:spcAft>
                <a:spcPts val="450"/>
              </a:spcAft>
              <a:defRPr/>
            </a:pPr>
            <a:fld id="{5B8FE5C7-39ED-49A0-8A85-32874FDEE907}" type="slidenum">
              <a:rPr lang="en-US">
                <a:solidFill>
                  <a:prstClr val="white"/>
                </a:solidFill>
                <a:latin typeface="Calibri" panose="020F0502020204030204"/>
              </a:rPr>
              <a:pPr defTabSz="685800">
                <a:spcAft>
                  <a:spcPts val="450"/>
                </a:spcAft>
                <a:defRPr/>
              </a:pPr>
              <a:t>36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C9CE7982-C87B-4D68-AAC4-821D2FE76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780" y="922677"/>
            <a:ext cx="1490646" cy="33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95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41" y="993432"/>
            <a:ext cx="8867728" cy="4875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Espaço Reservado para Conteúdo 5" descr="Trem passando em trilho perto de ponte&#10;&#10;O conteúdo gerado por IA pode estar incorreto.">
            <a:extLst>
              <a:ext uri="{FF2B5EF4-FFF2-40B4-BE49-F238E27FC236}">
                <a16:creationId xmlns:a16="http://schemas.microsoft.com/office/drawing/2014/main" id="{5162196F-B27B-9FC7-E91C-470EC031BC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"/>
          <a:stretch/>
        </p:blipFill>
        <p:spPr>
          <a:xfrm>
            <a:off x="-945452" y="273072"/>
            <a:ext cx="11481780" cy="6311856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9D74896-B36F-65B5-794C-E8A13F09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624513"/>
            <a:ext cx="2057400" cy="273844"/>
          </a:xfrm>
        </p:spPr>
        <p:txBody>
          <a:bodyPr>
            <a:normAutofit/>
          </a:bodyPr>
          <a:lstStyle/>
          <a:p>
            <a:pPr defTabSz="685800">
              <a:spcAft>
                <a:spcPts val="450"/>
              </a:spcAft>
            </a:pPr>
            <a:fld id="{5B8FE5C7-39ED-49A0-8A85-32874FDEE907}" type="slidenum">
              <a:rPr lang="pt-B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spcAft>
                  <a:spcPts val="450"/>
                </a:spcAft>
              </a:pPr>
              <a:t>37</a:t>
            </a:fld>
            <a:endParaRPr lang="pt-BR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C0E466C4-F554-BBB2-AD4C-EEE07DB29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780" y="922677"/>
            <a:ext cx="1490646" cy="33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700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E47798A-6D14-F758-761D-4821E4ADE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381"/>
          <a:stretch/>
        </p:blipFill>
        <p:spPr>
          <a:xfrm>
            <a:off x="-1523998" y="1"/>
            <a:ext cx="12191996" cy="6858000"/>
          </a:xfrm>
          <a:prstGeom prst="rect">
            <a:avLst/>
          </a:prstGeom>
        </p:spPr>
      </p:pic>
      <p:pic>
        <p:nvPicPr>
          <p:cNvPr id="6" name="Picture 3" descr="Shape&#10;&#10;Description automatically generated">
            <a:extLst>
              <a:ext uri="{FF2B5EF4-FFF2-40B4-BE49-F238E27FC236}">
                <a16:creationId xmlns:a16="http://schemas.microsoft.com/office/drawing/2014/main" id="{3F876C65-1369-EC4A-818D-4C84756387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5601904" cy="4651467"/>
          </a:xfrm>
          <a:prstGeom prst="rect">
            <a:avLst/>
          </a:prstGeom>
        </p:spPr>
      </p:pic>
      <p:sp>
        <p:nvSpPr>
          <p:cNvPr id="8" name="Title 11">
            <a:extLst>
              <a:ext uri="{FF2B5EF4-FFF2-40B4-BE49-F238E27FC236}">
                <a16:creationId xmlns:a16="http://schemas.microsoft.com/office/drawing/2014/main" id="{4224D454-37AF-4A25-B091-9AC2519850B1}"/>
              </a:ext>
            </a:extLst>
          </p:cNvPr>
          <p:cNvSpPr txBox="1">
            <a:spLocks/>
          </p:cNvSpPr>
          <p:nvPr/>
        </p:nvSpPr>
        <p:spPr bwMode="auto">
          <a:xfrm>
            <a:off x="382712" y="399870"/>
            <a:ext cx="2523439" cy="57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600" b="1" i="0" baseline="0">
                <a:solidFill>
                  <a:schemeClr val="tx1"/>
                </a:solidFill>
                <a:latin typeface="+mj-lt"/>
                <a:ea typeface="MS PGothic" pitchFamily="34" charset="-128"/>
                <a:cs typeface="MS PGothic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5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5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5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5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225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225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225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5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914355">
              <a:defRPr/>
            </a:pPr>
            <a:r>
              <a:rPr lang="pt-BR" sz="2250" kern="0">
                <a:solidFill>
                  <a:srgbClr val="FFFFFF"/>
                </a:solidFill>
                <a:latin typeface="Arial"/>
                <a:ea typeface="MS PGothic"/>
                <a:cs typeface="Calibri"/>
              </a:rPr>
              <a:t>ECJ</a:t>
            </a:r>
          </a:p>
          <a:p>
            <a:pPr defTabSz="914355">
              <a:defRPr/>
            </a:pPr>
            <a:endParaRPr lang="pt-BR" sz="2250" kern="0">
              <a:solidFill>
                <a:srgbClr val="FFFFFF"/>
              </a:solidFill>
              <a:latin typeface="Arial"/>
              <a:ea typeface="MS PGothic"/>
              <a:cs typeface="Calibri"/>
            </a:endParaRPr>
          </a:p>
          <a:p>
            <a:pPr defTabSz="914355">
              <a:defRPr/>
            </a:pPr>
            <a:r>
              <a:rPr lang="pt-BR" sz="2250" kern="0">
                <a:solidFill>
                  <a:srgbClr val="FFFFFF"/>
                </a:solidFill>
                <a:latin typeface="Arial"/>
                <a:ea typeface="MS PGothic"/>
                <a:cs typeface="Calibri"/>
              </a:rPr>
              <a:t>Estrutura de Contenção a Jusante</a:t>
            </a:r>
          </a:p>
        </p:txBody>
      </p:sp>
    </p:spTree>
    <p:extLst>
      <p:ext uri="{BB962C8B-B14F-4D97-AF65-F5344CB8AC3E}">
        <p14:creationId xmlns:p14="http://schemas.microsoft.com/office/powerpoint/2010/main" val="3763227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4FC6B907-1E8E-4CEF-E2A6-BFD42C48A788}"/>
              </a:ext>
            </a:extLst>
          </p:cNvPr>
          <p:cNvSpPr/>
          <p:nvPr/>
        </p:nvSpPr>
        <p:spPr>
          <a:xfrm>
            <a:off x="286602" y="2098274"/>
            <a:ext cx="4118927" cy="4159665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pPr defTabSz="342892">
              <a:lnSpc>
                <a:spcPct val="150000"/>
              </a:lnSpc>
              <a:defRPr/>
            </a:pPr>
            <a:r>
              <a:rPr lang="pt-BR" altLang="pt-BR" sz="1050" b="1" dirty="0">
                <a:solidFill>
                  <a:srgbClr val="414141">
                    <a:lumMod val="50000"/>
                  </a:srgbClr>
                </a:solidFill>
                <a:latin typeface="Arial"/>
                <a:ea typeface="MS PGothic"/>
                <a:cs typeface="Arial" panose="020B0604020202020204" pitchFamily="34" charset="0"/>
              </a:rPr>
              <a:t>Conceito</a:t>
            </a:r>
          </a:p>
          <a:p>
            <a:pPr marL="128111" indent="-128111" defTabSz="342892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altLang="pt-BR" sz="1050" dirty="0">
                <a:solidFill>
                  <a:srgbClr val="414141">
                    <a:lumMod val="50000"/>
                  </a:srgbClr>
                </a:solidFill>
                <a:latin typeface="Arial"/>
                <a:ea typeface="MS PGothic"/>
                <a:cs typeface="Arial" panose="020B0604020202020204" pitchFamily="34" charset="0"/>
              </a:rPr>
              <a:t>Estrutura mista utilizando estacas metálicas de 1,5m de diâmetro e maciço de enrocamento. A maior parte das estacas serão preenchidas com concreto armado.</a:t>
            </a:r>
          </a:p>
          <a:p>
            <a:pPr marL="128111" indent="-128111" defTabSz="342892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altLang="pt-BR" sz="1050" dirty="0">
                <a:solidFill>
                  <a:srgbClr val="414141">
                    <a:lumMod val="50000"/>
                  </a:srgbClr>
                </a:solidFill>
                <a:latin typeface="Arial"/>
                <a:ea typeface="MS PGothic"/>
                <a:cs typeface="Arial" panose="020B0604020202020204" pitchFamily="34" charset="0"/>
              </a:rPr>
              <a:t>Sistema de galerias e comportas com acionamento automático.</a:t>
            </a:r>
          </a:p>
          <a:p>
            <a:pPr marL="128111" indent="-128111" defTabSz="342892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altLang="pt-BR" sz="1050" dirty="0">
                <a:solidFill>
                  <a:srgbClr val="414141"/>
                </a:solidFill>
                <a:latin typeface="Arial"/>
                <a:ea typeface="MS PGothic"/>
                <a:cs typeface="Arial" panose="020B0604020202020204" pitchFamily="34" charset="0"/>
              </a:rPr>
              <a:t>Retenção de 100% do rejeito no evento hipotético de uma ruptura da barragem, mantendo ainda a capacidade de clarificação da água para tratamento no reservatório do Rio Manso.</a:t>
            </a:r>
          </a:p>
          <a:p>
            <a:pPr marL="128111" indent="-128111" defTabSz="342892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pt-BR" altLang="pt-BR" sz="1050" dirty="0">
              <a:solidFill>
                <a:srgbClr val="414141">
                  <a:lumMod val="50000"/>
                </a:srgbClr>
              </a:solidFill>
              <a:latin typeface="Arial"/>
              <a:ea typeface="MS PGothic"/>
              <a:cs typeface="Arial" panose="020B0604020202020204" pitchFamily="34" charset="0"/>
            </a:endParaRPr>
          </a:p>
          <a:p>
            <a:pPr defTabSz="342892">
              <a:lnSpc>
                <a:spcPct val="150000"/>
              </a:lnSpc>
              <a:defRPr/>
            </a:pPr>
            <a:r>
              <a:rPr lang="pt-BR" altLang="pt-BR" sz="1050" b="1" dirty="0">
                <a:solidFill>
                  <a:srgbClr val="414141">
                    <a:lumMod val="50000"/>
                  </a:srgbClr>
                </a:solidFill>
                <a:latin typeface="Arial"/>
                <a:ea typeface="MS PGothic"/>
                <a:cs typeface="Arial" panose="020B0604020202020204" pitchFamily="34" charset="0"/>
              </a:rPr>
              <a:t>Principais Quantidades</a:t>
            </a:r>
          </a:p>
          <a:p>
            <a:pPr marL="128111" indent="-128111" defTabSz="342892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altLang="pt-BR" sz="1050" dirty="0">
                <a:solidFill>
                  <a:srgbClr val="414141"/>
                </a:solidFill>
                <a:latin typeface="Arial"/>
                <a:ea typeface="MS PGothic"/>
                <a:cs typeface="Arial" panose="020B0604020202020204" pitchFamily="34" charset="0"/>
              </a:rPr>
              <a:t>990 estacas cravadas.</a:t>
            </a:r>
          </a:p>
          <a:p>
            <a:pPr marL="128111" indent="-128111" defTabSz="342892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altLang="pt-BR" sz="1050" dirty="0">
                <a:solidFill>
                  <a:srgbClr val="414141">
                    <a:lumMod val="50000"/>
                  </a:srgbClr>
                </a:solidFill>
                <a:latin typeface="Arial"/>
                <a:ea typeface="MS PGothic"/>
                <a:cs typeface="Arial" panose="020B0604020202020204" pitchFamily="34" charset="0"/>
              </a:rPr>
              <a:t>31.000 </a:t>
            </a:r>
            <a:r>
              <a:rPr lang="pt-BR" altLang="pt-BR" sz="1050" dirty="0" err="1">
                <a:solidFill>
                  <a:srgbClr val="414141">
                    <a:lumMod val="50000"/>
                  </a:srgbClr>
                </a:solidFill>
                <a:latin typeface="Arial"/>
                <a:ea typeface="MS PGothic"/>
                <a:cs typeface="Arial" panose="020B0604020202020204" pitchFamily="34" charset="0"/>
              </a:rPr>
              <a:t>ton</a:t>
            </a:r>
            <a:r>
              <a:rPr lang="pt-BR" altLang="pt-BR" sz="1050" dirty="0">
                <a:solidFill>
                  <a:srgbClr val="414141">
                    <a:lumMod val="50000"/>
                  </a:srgbClr>
                </a:solidFill>
                <a:latin typeface="Arial"/>
                <a:ea typeface="MS PGothic"/>
                <a:cs typeface="Arial" panose="020B0604020202020204" pitchFamily="34" charset="0"/>
              </a:rPr>
              <a:t> de aço (estacas).</a:t>
            </a:r>
            <a:endParaRPr lang="pt-BR" altLang="pt-BR" sz="1050" dirty="0">
              <a:solidFill>
                <a:srgbClr val="414141"/>
              </a:solidFill>
              <a:latin typeface="Arial"/>
              <a:ea typeface="MS PGothic"/>
              <a:cs typeface="Arial" panose="020B0604020202020204" pitchFamily="34" charset="0"/>
            </a:endParaRPr>
          </a:p>
          <a:p>
            <a:pPr marL="128111" indent="-128111" defTabSz="342892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altLang="pt-BR" sz="1050" dirty="0">
                <a:solidFill>
                  <a:srgbClr val="414141">
                    <a:lumMod val="50000"/>
                  </a:srgbClr>
                </a:solidFill>
                <a:latin typeface="Arial"/>
                <a:ea typeface="MS PGothic"/>
                <a:cs typeface="Arial" panose="020B0604020202020204" pitchFamily="34" charset="0"/>
              </a:rPr>
              <a:t>225.000 m³ de escavação.</a:t>
            </a:r>
          </a:p>
          <a:p>
            <a:pPr marL="128111" indent="-128111" defTabSz="342892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altLang="pt-BR" sz="1050" dirty="0">
                <a:solidFill>
                  <a:srgbClr val="414141">
                    <a:lumMod val="50000"/>
                  </a:srgbClr>
                </a:solidFill>
                <a:latin typeface="Arial"/>
                <a:ea typeface="MS PGothic"/>
                <a:cs typeface="Arial" panose="020B0604020202020204" pitchFamily="34" charset="0"/>
              </a:rPr>
              <a:t>315.000 m³ de enrocamento.</a:t>
            </a:r>
          </a:p>
          <a:p>
            <a:pPr marL="128111" indent="-128111" defTabSz="342892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altLang="pt-BR" sz="1050" dirty="0">
                <a:solidFill>
                  <a:srgbClr val="414141">
                    <a:lumMod val="50000"/>
                  </a:srgbClr>
                </a:solidFill>
                <a:latin typeface="Arial"/>
                <a:ea typeface="MS PGothic"/>
                <a:cs typeface="Arial" panose="020B0604020202020204" pitchFamily="34" charset="0"/>
              </a:rPr>
              <a:t>79.000 m³ de concreto.</a:t>
            </a:r>
          </a:p>
          <a:p>
            <a:pPr marL="128111" indent="-128111" defTabSz="342892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altLang="pt-BR" sz="1050" dirty="0">
                <a:solidFill>
                  <a:srgbClr val="414141">
                    <a:lumMod val="50000"/>
                  </a:srgbClr>
                </a:solidFill>
                <a:latin typeface="Arial"/>
                <a:ea typeface="MS PGothic"/>
                <a:cs typeface="Arial" panose="020B0604020202020204" pitchFamily="34" charset="0"/>
              </a:rPr>
              <a:t>6.000 </a:t>
            </a:r>
            <a:r>
              <a:rPr lang="pt-BR" altLang="pt-BR" sz="1050" dirty="0" err="1">
                <a:solidFill>
                  <a:srgbClr val="414141">
                    <a:lumMod val="50000"/>
                  </a:srgbClr>
                </a:solidFill>
                <a:latin typeface="Arial"/>
                <a:ea typeface="MS PGothic"/>
                <a:cs typeface="Arial" panose="020B0604020202020204" pitchFamily="34" charset="0"/>
              </a:rPr>
              <a:t>ton</a:t>
            </a:r>
            <a:r>
              <a:rPr lang="pt-BR" altLang="pt-BR" sz="1050" dirty="0">
                <a:solidFill>
                  <a:srgbClr val="414141">
                    <a:lumMod val="50000"/>
                  </a:srgbClr>
                </a:solidFill>
                <a:latin typeface="Arial"/>
                <a:ea typeface="MS PGothic"/>
                <a:cs typeface="Arial" panose="020B0604020202020204" pitchFamily="34" charset="0"/>
              </a:rPr>
              <a:t> de aço (vergalhões).</a:t>
            </a:r>
          </a:p>
        </p:txBody>
      </p:sp>
      <p:sp>
        <p:nvSpPr>
          <p:cNvPr id="2" name="Title 11">
            <a:extLst>
              <a:ext uri="{FF2B5EF4-FFF2-40B4-BE49-F238E27FC236}">
                <a16:creationId xmlns:a16="http://schemas.microsoft.com/office/drawing/2014/main" id="{DF8E96E7-61D8-E9B3-4248-16FBDC8A4192}"/>
              </a:ext>
            </a:extLst>
          </p:cNvPr>
          <p:cNvSpPr txBox="1">
            <a:spLocks/>
          </p:cNvSpPr>
          <p:nvPr/>
        </p:nvSpPr>
        <p:spPr>
          <a:xfrm>
            <a:off x="2073531" y="592942"/>
            <a:ext cx="2945509" cy="34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MS PGothic" pitchFamily="34" charset="-128"/>
                <a:cs typeface="MS PGothic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342892">
              <a:defRPr/>
            </a:pPr>
            <a:r>
              <a:rPr lang="en-US" sz="1650" b="1">
                <a:solidFill>
                  <a:srgbClr val="FF3700"/>
                </a:solidFill>
              </a:rPr>
              <a:t>Construção da ECJ</a:t>
            </a:r>
            <a:endParaRPr lang="en-US" sz="1650" b="1">
              <a:solidFill>
                <a:srgbClr val="FF3700"/>
              </a:solidFill>
              <a:highlight>
                <a:srgbClr val="00FF00"/>
              </a:highlight>
            </a:endParaRPr>
          </a:p>
        </p:txBody>
      </p:sp>
      <p:pic>
        <p:nvPicPr>
          <p:cNvPr id="5" name="Picture 5" descr="Shape&#10;&#10;Description automatically generated">
            <a:extLst>
              <a:ext uri="{FF2B5EF4-FFF2-40B4-BE49-F238E27FC236}">
                <a16:creationId xmlns:a16="http://schemas.microsoft.com/office/drawing/2014/main" id="{4DFCD1BC-7A47-4827-1E12-C2689D2FDF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989" b="12939"/>
          <a:stretch/>
        </p:blipFill>
        <p:spPr>
          <a:xfrm>
            <a:off x="-19259" y="-9700"/>
            <a:ext cx="115721" cy="6867700"/>
          </a:xfrm>
          <a:prstGeom prst="rect">
            <a:avLst/>
          </a:prstGeom>
        </p:spPr>
      </p:pic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361DB823-B183-668A-56A9-606E4CC6A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7" name="Google Shape;110;g28f92be7fd0_0_10">
            <a:extLst>
              <a:ext uri="{FF2B5EF4-FFF2-40B4-BE49-F238E27FC236}">
                <a16:creationId xmlns:a16="http://schemas.microsoft.com/office/drawing/2014/main" id="{98D1C1A7-F984-633B-F6A0-BEB32358C2C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9871"/>
          <a:stretch/>
        </p:blipFill>
        <p:spPr>
          <a:xfrm flipH="1">
            <a:off x="7344553" y="5421999"/>
            <a:ext cx="1802799" cy="143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1;g28f92be7fd0_0_10">
            <a:extLst>
              <a:ext uri="{FF2B5EF4-FFF2-40B4-BE49-F238E27FC236}">
                <a16:creationId xmlns:a16="http://schemas.microsoft.com/office/drawing/2014/main" id="{C648324C-7C59-2ABB-A12E-44B2AEB328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5716" y="6076804"/>
            <a:ext cx="1125476" cy="46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3E60A63-1EBD-1055-0F00-61839E9FE7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73" r="8104"/>
          <a:stretch/>
        </p:blipFill>
        <p:spPr>
          <a:xfrm>
            <a:off x="4450246" y="1709921"/>
            <a:ext cx="4693754" cy="383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45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9B7CF-F06B-427C-B87F-21C7E0F66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5BC1617B-7430-FE0F-F206-1D191826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11787" y="193748"/>
            <a:ext cx="1145035" cy="87028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FAB178C-705F-71EB-6AF1-05F9C49A93E1}"/>
              </a:ext>
            </a:extLst>
          </p:cNvPr>
          <p:cNvSpPr txBox="1"/>
          <p:nvPr/>
        </p:nvSpPr>
        <p:spPr>
          <a:xfrm>
            <a:off x="1695797" y="238872"/>
            <a:ext cx="457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Aços de Alta Resistência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Cordoalhas CP-210 e CA-70 AR 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A25DC9-2A77-4986-D36A-BF001A838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02" y="106977"/>
            <a:ext cx="1620490" cy="10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EFDAD06-A446-EAE3-8687-DE78939F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92" y="142773"/>
            <a:ext cx="1390646" cy="9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ED8CD67-D46C-E811-13AD-F68511A75353}"/>
              </a:ext>
            </a:extLst>
          </p:cNvPr>
          <p:cNvSpPr txBox="1"/>
          <p:nvPr/>
        </p:nvSpPr>
        <p:spPr>
          <a:xfrm>
            <a:off x="455152" y="1382596"/>
            <a:ext cx="845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Características das cordoalhas nuas de 3 e 7 fios com relaxação baixa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881E28D-BE71-4D9B-EDAC-640FB86C65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294361" y="803276"/>
            <a:ext cx="4773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245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FDD4645-8FD3-5514-91D9-F0E143E01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695"/>
          <a:stretch/>
        </p:blipFill>
        <p:spPr>
          <a:xfrm>
            <a:off x="-1411461" y="1"/>
            <a:ext cx="12063384" cy="6858000"/>
          </a:xfrm>
          <a:prstGeom prst="rect">
            <a:avLst/>
          </a:prstGeom>
        </p:spPr>
      </p:pic>
      <p:pic>
        <p:nvPicPr>
          <p:cNvPr id="5" name="Picture 5" descr="Shape&#10;&#10;Description automatically generated">
            <a:extLst>
              <a:ext uri="{FF2B5EF4-FFF2-40B4-BE49-F238E27FC236}">
                <a16:creationId xmlns:a16="http://schemas.microsoft.com/office/drawing/2014/main" id="{4DFCD1BC-7A47-4827-1E12-C2689D2FDF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989" b="12939"/>
          <a:stretch/>
        </p:blipFill>
        <p:spPr>
          <a:xfrm>
            <a:off x="-19259" y="847550"/>
            <a:ext cx="115721" cy="5153200"/>
          </a:xfrm>
          <a:prstGeom prst="rect">
            <a:avLst/>
          </a:prstGeom>
        </p:spPr>
      </p:pic>
      <p:pic>
        <p:nvPicPr>
          <p:cNvPr id="3" name="Picture 5" descr="Shape&#10;&#10;Description automatically generated">
            <a:extLst>
              <a:ext uri="{FF2B5EF4-FFF2-40B4-BE49-F238E27FC236}">
                <a16:creationId xmlns:a16="http://schemas.microsoft.com/office/drawing/2014/main" id="{0654BC7C-D626-73D9-BA2D-5367E120E4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989" b="12939"/>
          <a:stretch/>
        </p:blipFill>
        <p:spPr>
          <a:xfrm>
            <a:off x="-19259" y="-9700"/>
            <a:ext cx="115721" cy="686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330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AE8D14C-3D86-42A6-76EC-2EFFF2AA0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74"/>
          <a:stretch/>
        </p:blipFill>
        <p:spPr>
          <a:xfrm>
            <a:off x="-1411461" y="1"/>
            <a:ext cx="12063384" cy="6858000"/>
          </a:xfrm>
          <a:prstGeom prst="rect">
            <a:avLst/>
          </a:prstGeom>
        </p:spPr>
      </p:pic>
      <p:pic>
        <p:nvPicPr>
          <p:cNvPr id="5" name="Picture 5" descr="Shape&#10;&#10;Description automatically generated">
            <a:extLst>
              <a:ext uri="{FF2B5EF4-FFF2-40B4-BE49-F238E27FC236}">
                <a16:creationId xmlns:a16="http://schemas.microsoft.com/office/drawing/2014/main" id="{4DFCD1BC-7A47-4827-1E12-C2689D2FDF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989" b="12939"/>
          <a:stretch/>
        </p:blipFill>
        <p:spPr>
          <a:xfrm>
            <a:off x="-19259" y="847550"/>
            <a:ext cx="115721" cy="5153200"/>
          </a:xfrm>
          <a:prstGeom prst="rect">
            <a:avLst/>
          </a:prstGeom>
        </p:spPr>
      </p:pic>
      <p:pic>
        <p:nvPicPr>
          <p:cNvPr id="3" name="Picture 5" descr="Shape&#10;&#10;Description automatically generated">
            <a:extLst>
              <a:ext uri="{FF2B5EF4-FFF2-40B4-BE49-F238E27FC236}">
                <a16:creationId xmlns:a16="http://schemas.microsoft.com/office/drawing/2014/main" id="{2EC50606-22F3-F89B-65B4-45DB43D62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989" b="12939"/>
          <a:stretch/>
        </p:blipFill>
        <p:spPr>
          <a:xfrm>
            <a:off x="-19259" y="-9700"/>
            <a:ext cx="115721" cy="686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059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Agrupar 20">
            <a:extLst>
              <a:ext uri="{FF2B5EF4-FFF2-40B4-BE49-F238E27FC236}">
                <a16:creationId xmlns:a16="http://schemas.microsoft.com/office/drawing/2014/main" id="{09FBE6BA-BD7E-A3D9-850F-D0C7A36454C5}"/>
              </a:ext>
            </a:extLst>
          </p:cNvPr>
          <p:cNvGrpSpPr/>
          <p:nvPr/>
        </p:nvGrpSpPr>
        <p:grpSpPr>
          <a:xfrm>
            <a:off x="443738" y="2206141"/>
            <a:ext cx="8256524" cy="4098346"/>
            <a:chOff x="2667000" y="357202"/>
            <a:chExt cx="13816119" cy="6858000"/>
          </a:xfrm>
        </p:grpSpPr>
        <p:pic>
          <p:nvPicPr>
            <p:cNvPr id="24" name="Imagem 23" descr="Forma, Círculo&#10;&#10;Descrição gerada automaticamente">
              <a:extLst>
                <a:ext uri="{FF2B5EF4-FFF2-40B4-BE49-F238E27FC236}">
                  <a16:creationId xmlns:a16="http://schemas.microsoft.com/office/drawing/2014/main" id="{DA0A190F-E184-EE63-99F8-F37C4BB76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357202"/>
              <a:ext cx="6858000" cy="6858000"/>
            </a:xfrm>
            <a:prstGeom prst="rect">
              <a:avLst/>
            </a:prstGeom>
          </p:spPr>
        </p:pic>
        <p:pic>
          <p:nvPicPr>
            <p:cNvPr id="25" name="Imagem 24" descr="Forma, Círculo&#10;&#10;Descrição gerada automaticamente">
              <a:extLst>
                <a:ext uri="{FF2B5EF4-FFF2-40B4-BE49-F238E27FC236}">
                  <a16:creationId xmlns:a16="http://schemas.microsoft.com/office/drawing/2014/main" id="{0D92DEF1-0358-2861-6F52-7138E70D4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5119" y="357206"/>
              <a:ext cx="6858000" cy="6857991"/>
            </a:xfrm>
            <a:prstGeom prst="rect">
              <a:avLst/>
            </a:prstGeom>
          </p:spPr>
        </p:pic>
      </p:grp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B0453113-B6BA-37AD-454F-7BA91F19E9F1}"/>
              </a:ext>
            </a:extLst>
          </p:cNvPr>
          <p:cNvCxnSpPr>
            <a:cxnSpLocks/>
          </p:cNvCxnSpPr>
          <p:nvPr/>
        </p:nvCxnSpPr>
        <p:spPr>
          <a:xfrm>
            <a:off x="1933026" y="2489603"/>
            <a:ext cx="264974" cy="622697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287F003-BA3B-EC60-D3FD-55C0F9003021}"/>
              </a:ext>
            </a:extLst>
          </p:cNvPr>
          <p:cNvCxnSpPr>
            <a:cxnSpLocks/>
          </p:cNvCxnSpPr>
          <p:nvPr/>
        </p:nvCxnSpPr>
        <p:spPr>
          <a:xfrm>
            <a:off x="2026066" y="2453308"/>
            <a:ext cx="257876" cy="617619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5E683359-8976-DFEA-3034-518FFEADD977}"/>
              </a:ext>
            </a:extLst>
          </p:cNvPr>
          <p:cNvCxnSpPr>
            <a:cxnSpLocks/>
          </p:cNvCxnSpPr>
          <p:nvPr/>
        </p:nvCxnSpPr>
        <p:spPr>
          <a:xfrm flipV="1">
            <a:off x="1918657" y="3041366"/>
            <a:ext cx="240479" cy="120824"/>
          </a:xfrm>
          <a:prstGeom prst="line">
            <a:avLst/>
          </a:prstGeom>
          <a:ln w="57150">
            <a:solidFill>
              <a:srgbClr val="FA674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A8F2537B-EC86-876A-9870-7A1A47E05111}"/>
              </a:ext>
            </a:extLst>
          </p:cNvPr>
          <p:cNvCxnSpPr>
            <a:cxnSpLocks/>
          </p:cNvCxnSpPr>
          <p:nvPr/>
        </p:nvCxnSpPr>
        <p:spPr>
          <a:xfrm flipV="1">
            <a:off x="2283942" y="2885860"/>
            <a:ext cx="240479" cy="120824"/>
          </a:xfrm>
          <a:prstGeom prst="line">
            <a:avLst/>
          </a:prstGeom>
          <a:ln w="57150">
            <a:solidFill>
              <a:srgbClr val="FA6745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CA36757-1433-5B3A-0BFB-076B32902D07}"/>
              </a:ext>
            </a:extLst>
          </p:cNvPr>
          <p:cNvSpPr txBox="1"/>
          <p:nvPr/>
        </p:nvSpPr>
        <p:spPr>
          <a:xfrm rot="20064061">
            <a:off x="2034275" y="2923334"/>
            <a:ext cx="679532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>
                <a:solidFill>
                  <a:srgbClr val="FF6600"/>
                </a:solidFill>
                <a:latin typeface="Calibri" panose="020F0502020204030204" pitchFamily="34" charset="0"/>
                <a:ea typeface="MS PGothic"/>
                <a:cs typeface="Arial" panose="020B0604020202020204" pitchFamily="34" charset="0"/>
              </a:rPr>
              <a:t>4,0 </a:t>
            </a:r>
            <a:r>
              <a:rPr lang="pt-BR" sz="1050" b="1">
                <a:solidFill>
                  <a:srgbClr val="FF6600"/>
                </a:solidFill>
                <a:latin typeface="Calibri" panose="020F0502020204030204" pitchFamily="34" charset="0"/>
                <a:ea typeface="MS PGothic"/>
                <a:cs typeface="Arial" panose="020B0604020202020204" pitchFamily="34" charset="0"/>
              </a:rPr>
              <a:t>cm</a:t>
            </a:r>
            <a:endParaRPr lang="pt-BR" b="1">
              <a:solidFill>
                <a:srgbClr val="FF6600"/>
              </a:solidFill>
              <a:latin typeface="Calibri" panose="020F0502020204030204" pitchFamily="34" charset="0"/>
              <a:ea typeface="MS PGothic"/>
              <a:cs typeface="Arial" panose="020B0604020202020204" pitchFamily="34" charset="0"/>
            </a:endParaRP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925D03D6-B0DF-8606-A2D6-1F178A70CE8E}"/>
              </a:ext>
            </a:extLst>
          </p:cNvPr>
          <p:cNvCxnSpPr>
            <a:cxnSpLocks/>
          </p:cNvCxnSpPr>
          <p:nvPr/>
        </p:nvCxnSpPr>
        <p:spPr>
          <a:xfrm>
            <a:off x="5945825" y="2707530"/>
            <a:ext cx="264974" cy="622697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25D966B5-FDD3-2353-E0FE-D3ABA483436C}"/>
              </a:ext>
            </a:extLst>
          </p:cNvPr>
          <p:cNvCxnSpPr>
            <a:cxnSpLocks/>
          </p:cNvCxnSpPr>
          <p:nvPr/>
        </p:nvCxnSpPr>
        <p:spPr>
          <a:xfrm>
            <a:off x="6102827" y="2637024"/>
            <a:ext cx="257876" cy="617619"/>
          </a:xfrm>
          <a:prstGeom prst="line">
            <a:avLst/>
          </a:prstGeom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F4DE0DC7-86D7-B9BF-B010-1A0F555C13F7}"/>
              </a:ext>
            </a:extLst>
          </p:cNvPr>
          <p:cNvCxnSpPr>
            <a:cxnSpLocks/>
          </p:cNvCxnSpPr>
          <p:nvPr/>
        </p:nvCxnSpPr>
        <p:spPr>
          <a:xfrm flipV="1">
            <a:off x="5931456" y="3259294"/>
            <a:ext cx="240479" cy="120824"/>
          </a:xfrm>
          <a:prstGeom prst="line">
            <a:avLst/>
          </a:prstGeom>
          <a:ln w="57150">
            <a:solidFill>
              <a:srgbClr val="FA674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EB394C71-3A1B-4776-271E-160F9AEA8577}"/>
              </a:ext>
            </a:extLst>
          </p:cNvPr>
          <p:cNvCxnSpPr>
            <a:cxnSpLocks/>
          </p:cNvCxnSpPr>
          <p:nvPr/>
        </p:nvCxnSpPr>
        <p:spPr>
          <a:xfrm flipV="1">
            <a:off x="6360703" y="3069576"/>
            <a:ext cx="240479" cy="120824"/>
          </a:xfrm>
          <a:prstGeom prst="line">
            <a:avLst/>
          </a:prstGeom>
          <a:ln w="57150">
            <a:solidFill>
              <a:srgbClr val="FA6745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9AB96B3-29E1-0201-10FC-F79EF8CD7D43}"/>
              </a:ext>
            </a:extLst>
          </p:cNvPr>
          <p:cNvSpPr txBox="1"/>
          <p:nvPr/>
        </p:nvSpPr>
        <p:spPr>
          <a:xfrm rot="20064061">
            <a:off x="6125365" y="3177683"/>
            <a:ext cx="69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>
                <a:solidFill>
                  <a:srgbClr val="FF6600"/>
                </a:solidFill>
                <a:latin typeface="Calibri" panose="020F0502020204030204" pitchFamily="34" charset="0"/>
                <a:ea typeface="MS PGothic"/>
                <a:cs typeface="Arial" panose="020B0604020202020204" pitchFamily="34" charset="0"/>
              </a:rPr>
              <a:t>6,7 </a:t>
            </a:r>
            <a:r>
              <a:rPr lang="pt-BR" sz="1050" b="1">
                <a:solidFill>
                  <a:srgbClr val="FF6600"/>
                </a:solidFill>
                <a:latin typeface="Calibri" panose="020F0502020204030204" pitchFamily="34" charset="0"/>
                <a:ea typeface="MS PGothic"/>
                <a:cs typeface="Arial" panose="020B0604020202020204" pitchFamily="34" charset="0"/>
              </a:rPr>
              <a:t>cm</a:t>
            </a:r>
            <a:endParaRPr lang="pt-BR" b="1">
              <a:solidFill>
                <a:srgbClr val="FF6600"/>
              </a:solidFill>
              <a:latin typeface="Calibri" panose="020F0502020204030204" pitchFamily="34" charset="0"/>
              <a:ea typeface="MS PGothic"/>
              <a:cs typeface="Arial" panose="020B060402020202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90AB6F9-9434-FF27-E3A3-0FFFF4803E11}"/>
              </a:ext>
            </a:extLst>
          </p:cNvPr>
          <p:cNvSpPr txBox="1"/>
          <p:nvPr/>
        </p:nvSpPr>
        <p:spPr>
          <a:xfrm>
            <a:off x="1525290" y="6178542"/>
            <a:ext cx="2214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>
                <a:solidFill>
                  <a:srgbClr val="414141"/>
                </a:solidFill>
                <a:latin typeface="Calibri" panose="020F0502020204030204" pitchFamily="34" charset="0"/>
                <a:ea typeface="MS PGothic"/>
                <a:cs typeface="Arial" panose="020B0604020202020204" pitchFamily="34" charset="0"/>
              </a:rPr>
              <a:t>110 </a:t>
            </a:r>
            <a:r>
              <a:rPr lang="el-GR" b="1">
                <a:solidFill>
                  <a:srgbClr val="414141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φ</a:t>
            </a:r>
            <a:r>
              <a:rPr lang="pt-BR" b="1">
                <a:solidFill>
                  <a:srgbClr val="414141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 32,0mm CA50</a:t>
            </a:r>
            <a:endParaRPr lang="pt-BR" b="1">
              <a:solidFill>
                <a:srgbClr val="414141"/>
              </a:solidFill>
              <a:latin typeface="Calibri" panose="020F0502020204030204" pitchFamily="34" charset="0"/>
              <a:ea typeface="MS PGothic"/>
              <a:cs typeface="Arial" panose="020B0604020202020204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E56ACCF-4EED-3E9A-687D-B32F6EE28729}"/>
              </a:ext>
            </a:extLst>
          </p:cNvPr>
          <p:cNvSpPr txBox="1"/>
          <p:nvPr/>
        </p:nvSpPr>
        <p:spPr>
          <a:xfrm>
            <a:off x="5217950" y="6177350"/>
            <a:ext cx="2325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b="1">
                <a:solidFill>
                  <a:srgbClr val="414141"/>
                </a:solidFill>
                <a:latin typeface="Calibri" panose="020F0502020204030204" pitchFamily="34" charset="0"/>
                <a:ea typeface="MS PGothic"/>
                <a:cs typeface="Arial" panose="020B0604020202020204" pitchFamily="34" charset="0"/>
              </a:rPr>
              <a:t>80 </a:t>
            </a:r>
            <a:r>
              <a:rPr lang="el-GR" b="1">
                <a:solidFill>
                  <a:srgbClr val="414141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φ</a:t>
            </a:r>
            <a:r>
              <a:rPr lang="pt-BR" b="1">
                <a:solidFill>
                  <a:srgbClr val="414141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 32,0mm CA70 AR</a:t>
            </a:r>
            <a:endParaRPr lang="pt-BR" b="1">
              <a:solidFill>
                <a:srgbClr val="414141"/>
              </a:solidFill>
              <a:latin typeface="Calibri" panose="020F0502020204030204" pitchFamily="34" charset="0"/>
              <a:ea typeface="MS PGothic"/>
              <a:cs typeface="Arial" panose="020B0604020202020204" pitchFamily="34" charset="0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1CAA90EC-A0FA-3F6F-1293-A6F0DA3EA232}"/>
              </a:ext>
            </a:extLst>
          </p:cNvPr>
          <p:cNvSpPr txBox="1"/>
          <p:nvPr/>
        </p:nvSpPr>
        <p:spPr>
          <a:xfrm>
            <a:off x="390448" y="1636115"/>
            <a:ext cx="3795319" cy="681810"/>
          </a:xfrm>
          <a:prstGeom prst="roundRect">
            <a:avLst>
              <a:gd name="adj" fmla="val 21457"/>
            </a:avLst>
          </a:prstGeom>
          <a:solidFill>
            <a:srgbClr val="FA6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1013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" sz="2100" b="1">
                <a:solidFill>
                  <a:srgbClr val="FFFFFF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CA50S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800" b="1">
                <a:solidFill>
                  <a:srgbClr val="FFFFFF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110 </a:t>
            </a:r>
            <a:r>
              <a:rPr lang="el-GR" sz="1800" b="1">
                <a:solidFill>
                  <a:srgbClr val="FFFFFF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φ</a:t>
            </a:r>
            <a:r>
              <a:rPr lang="pt-BR" sz="1800" b="1">
                <a:solidFill>
                  <a:srgbClr val="FFFFFF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 32,0mm CA50</a:t>
            </a:r>
            <a:endParaRPr lang="en" sz="2400" b="1">
              <a:solidFill>
                <a:srgbClr val="FFFFFF"/>
              </a:solidFill>
              <a:latin typeface="Gilroy" panose="00000500000000000000"/>
              <a:ea typeface="MS PGothic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9C00CF45-4677-EF12-3AE2-4B9B5D88A798}"/>
              </a:ext>
            </a:extLst>
          </p:cNvPr>
          <p:cNvSpPr txBox="1"/>
          <p:nvPr/>
        </p:nvSpPr>
        <p:spPr>
          <a:xfrm>
            <a:off x="4832332" y="1636115"/>
            <a:ext cx="3795319" cy="681810"/>
          </a:xfrm>
          <a:prstGeom prst="roundRect">
            <a:avLst>
              <a:gd name="adj" fmla="val 21457"/>
            </a:avLst>
          </a:prstGeom>
          <a:solidFill>
            <a:srgbClr val="FA6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1013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" sz="2100" b="1">
                <a:solidFill>
                  <a:srgbClr val="FFFFFF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CA70S-AR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800" b="1">
                <a:solidFill>
                  <a:srgbClr val="FFFFFF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80 </a:t>
            </a:r>
            <a:r>
              <a:rPr lang="el-GR" sz="1800" b="1">
                <a:solidFill>
                  <a:srgbClr val="FFFFFF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φ</a:t>
            </a:r>
            <a:r>
              <a:rPr lang="pt-BR" sz="1800" b="1">
                <a:solidFill>
                  <a:srgbClr val="FFFFFF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 32,0mm CA70</a:t>
            </a:r>
            <a:endParaRPr lang="en" sz="2400" b="1">
              <a:solidFill>
                <a:srgbClr val="FFFFFF"/>
              </a:solidFill>
              <a:latin typeface="Gilroy" panose="00000500000000000000"/>
              <a:ea typeface="MS PGothic"/>
            </a:endParaRPr>
          </a:p>
        </p:txBody>
      </p:sp>
      <p:pic>
        <p:nvPicPr>
          <p:cNvPr id="2" name="Imagem 1" descr="Uma imagem contendo Texto&#10;&#10;Descrição gerada automaticamente">
            <a:extLst>
              <a:ext uri="{FF2B5EF4-FFF2-40B4-BE49-F238E27FC236}">
                <a16:creationId xmlns:a16="http://schemas.microsoft.com/office/drawing/2014/main" id="{092CF085-5CEC-2D58-F043-41EC9B1FB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  <p:pic>
        <p:nvPicPr>
          <p:cNvPr id="3" name="Google Shape;110;g28f92be7fd0_0_10">
            <a:extLst>
              <a:ext uri="{FF2B5EF4-FFF2-40B4-BE49-F238E27FC236}">
                <a16:creationId xmlns:a16="http://schemas.microsoft.com/office/drawing/2014/main" id="{1A9099DA-C528-AFE6-2A75-CDE20DD40F5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9871"/>
          <a:stretch/>
        </p:blipFill>
        <p:spPr>
          <a:xfrm flipH="1">
            <a:off x="7344553" y="5421999"/>
            <a:ext cx="1802799" cy="143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1;g28f92be7fd0_0_10">
            <a:extLst>
              <a:ext uri="{FF2B5EF4-FFF2-40B4-BE49-F238E27FC236}">
                <a16:creationId xmlns:a16="http://schemas.microsoft.com/office/drawing/2014/main" id="{04E16C4E-D37A-354D-6D2D-E3531697094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5716" y="6076804"/>
            <a:ext cx="1125476" cy="4645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45511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0CE6735C-2E8F-5017-8017-032311F47B11}"/>
              </a:ext>
            </a:extLst>
          </p:cNvPr>
          <p:cNvGrpSpPr/>
          <p:nvPr/>
        </p:nvGrpSpPr>
        <p:grpSpPr>
          <a:xfrm>
            <a:off x="368611" y="857250"/>
            <a:ext cx="8609504" cy="5143500"/>
            <a:chOff x="-19369201" y="-5645499"/>
            <a:chExt cx="13333399" cy="7965658"/>
          </a:xfrm>
        </p:grpSpPr>
        <p:pic>
          <p:nvPicPr>
            <p:cNvPr id="5" name="Imagem 4" descr="Uma imagem contendo no interior, xícara, cesta, cheio&#10;&#10;Descrição gerada automaticamente">
              <a:extLst>
                <a:ext uri="{FF2B5EF4-FFF2-40B4-BE49-F238E27FC236}">
                  <a16:creationId xmlns:a16="http://schemas.microsoft.com/office/drawing/2014/main" id="{429ACAC3-5FF6-3088-D74A-AD8B18BA4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5" r="8439"/>
            <a:stretch/>
          </p:blipFill>
          <p:spPr>
            <a:xfrm>
              <a:off x="-12657393" y="-5645499"/>
              <a:ext cx="6621591" cy="7965658"/>
            </a:xfrm>
            <a:prstGeom prst="rect">
              <a:avLst/>
            </a:prstGeom>
          </p:spPr>
        </p:pic>
        <p:pic>
          <p:nvPicPr>
            <p:cNvPr id="4" name="Imagem 3" descr="Uma imagem contendo no interior, cesta, cortina, metal&#10;&#10;Descrição gerada automaticamente">
              <a:extLst>
                <a:ext uri="{FF2B5EF4-FFF2-40B4-BE49-F238E27FC236}">
                  <a16:creationId xmlns:a16="http://schemas.microsoft.com/office/drawing/2014/main" id="{A3396764-0F50-0977-51C5-1E0AB99B4C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4" r="9688"/>
            <a:stretch/>
          </p:blipFill>
          <p:spPr>
            <a:xfrm>
              <a:off x="-19369201" y="-5645499"/>
              <a:ext cx="6369185" cy="7965658"/>
            </a:xfrm>
            <a:prstGeom prst="rect">
              <a:avLst/>
            </a:prstGeom>
          </p:spPr>
        </p:pic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63842A36-767E-959E-A126-9597933B62B7}"/>
              </a:ext>
            </a:extLst>
          </p:cNvPr>
          <p:cNvSpPr txBox="1"/>
          <p:nvPr/>
        </p:nvSpPr>
        <p:spPr>
          <a:xfrm>
            <a:off x="494112" y="1035412"/>
            <a:ext cx="3795319" cy="681810"/>
          </a:xfrm>
          <a:prstGeom prst="roundRect">
            <a:avLst>
              <a:gd name="adj" fmla="val 21457"/>
            </a:avLst>
          </a:prstGeom>
          <a:solidFill>
            <a:srgbClr val="FA6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1013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" sz="2100" b="1">
                <a:solidFill>
                  <a:srgbClr val="FFFFFF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CA50S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800" b="1">
                <a:solidFill>
                  <a:srgbClr val="FFFFFF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110 </a:t>
            </a:r>
            <a:r>
              <a:rPr lang="el-GR" sz="1800" b="1">
                <a:solidFill>
                  <a:srgbClr val="FFFFFF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φ</a:t>
            </a:r>
            <a:r>
              <a:rPr lang="pt-BR" sz="1800" b="1">
                <a:solidFill>
                  <a:srgbClr val="FFFFFF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 32,0mm CA50</a:t>
            </a:r>
            <a:endParaRPr lang="en" sz="2400" b="1">
              <a:solidFill>
                <a:srgbClr val="FFFFFF"/>
              </a:solidFill>
              <a:latin typeface="Gilroy" panose="00000500000000000000"/>
              <a:ea typeface="MS PGothic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496A0BA-E513-0A5E-8F54-ABA28F0DBAC3}"/>
              </a:ext>
            </a:extLst>
          </p:cNvPr>
          <p:cNvSpPr txBox="1"/>
          <p:nvPr/>
        </p:nvSpPr>
        <p:spPr>
          <a:xfrm>
            <a:off x="4935996" y="1035412"/>
            <a:ext cx="3795319" cy="681810"/>
          </a:xfrm>
          <a:prstGeom prst="roundRect">
            <a:avLst>
              <a:gd name="adj" fmla="val 21457"/>
            </a:avLst>
          </a:prstGeom>
          <a:solidFill>
            <a:srgbClr val="FA6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1013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" sz="2100" b="1">
                <a:solidFill>
                  <a:srgbClr val="FFFFFF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CA70S-AR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800" b="1">
                <a:solidFill>
                  <a:srgbClr val="FFFFFF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80 </a:t>
            </a:r>
            <a:r>
              <a:rPr lang="el-GR" sz="1800" b="1">
                <a:solidFill>
                  <a:srgbClr val="FFFFFF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φ</a:t>
            </a:r>
            <a:r>
              <a:rPr lang="pt-BR" sz="1800" b="1">
                <a:solidFill>
                  <a:srgbClr val="FFFFFF"/>
                </a:solidFill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 32,0mm CA70</a:t>
            </a:r>
            <a:endParaRPr lang="en" sz="2400" b="1">
              <a:solidFill>
                <a:srgbClr val="FFFFFF"/>
              </a:solidFill>
              <a:latin typeface="Gilroy" panose="00000500000000000000"/>
              <a:ea typeface="MS PGothic"/>
            </a:endParaRPr>
          </a:p>
        </p:txBody>
      </p:sp>
      <p:pic>
        <p:nvPicPr>
          <p:cNvPr id="3" name="Google Shape;110;g28f92be7fd0_0_10">
            <a:extLst>
              <a:ext uri="{FF2B5EF4-FFF2-40B4-BE49-F238E27FC236}">
                <a16:creationId xmlns:a16="http://schemas.microsoft.com/office/drawing/2014/main" id="{2E4F751F-C000-A2B9-02B6-4BE80B435C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9871"/>
          <a:stretch/>
        </p:blipFill>
        <p:spPr>
          <a:xfrm flipH="1">
            <a:off x="7344553" y="5421999"/>
            <a:ext cx="1802799" cy="143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1;g28f92be7fd0_0_10">
            <a:extLst>
              <a:ext uri="{FF2B5EF4-FFF2-40B4-BE49-F238E27FC236}">
                <a16:creationId xmlns:a16="http://schemas.microsoft.com/office/drawing/2014/main" id="{B0FB3A68-E9C7-FE7A-220D-523B3F14714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5716" y="6076804"/>
            <a:ext cx="1125476" cy="4645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70816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1">
            <a:extLst>
              <a:ext uri="{FF2B5EF4-FFF2-40B4-BE49-F238E27FC236}">
                <a16:creationId xmlns:a16="http://schemas.microsoft.com/office/drawing/2014/main" id="{DF8E96E7-61D8-E9B3-4248-16FBDC8A4192}"/>
              </a:ext>
            </a:extLst>
          </p:cNvPr>
          <p:cNvSpPr txBox="1">
            <a:spLocks/>
          </p:cNvSpPr>
          <p:nvPr/>
        </p:nvSpPr>
        <p:spPr>
          <a:xfrm>
            <a:off x="2245719" y="685550"/>
            <a:ext cx="8514009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MS PGothic" pitchFamily="34" charset="-128"/>
                <a:cs typeface="MS PGothic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342892">
              <a:defRPr/>
            </a:pPr>
            <a:r>
              <a:rPr lang="en-US" sz="1650" b="1" err="1">
                <a:solidFill>
                  <a:srgbClr val="FF3700"/>
                </a:solidFill>
              </a:rPr>
              <a:t>Fabricação</a:t>
            </a:r>
            <a:endParaRPr lang="en-US" sz="1650" b="1">
              <a:solidFill>
                <a:srgbClr val="FF3700"/>
              </a:solidFill>
            </a:endParaRPr>
          </a:p>
        </p:txBody>
      </p:sp>
      <p:pic>
        <p:nvPicPr>
          <p:cNvPr id="5" name="Picture 5" descr="Shape&#10;&#10;Description automatically generated">
            <a:extLst>
              <a:ext uri="{FF2B5EF4-FFF2-40B4-BE49-F238E27FC236}">
                <a16:creationId xmlns:a16="http://schemas.microsoft.com/office/drawing/2014/main" id="{4DFCD1BC-7A47-4827-1E12-C2689D2FDF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989" b="12939"/>
          <a:stretch/>
        </p:blipFill>
        <p:spPr>
          <a:xfrm>
            <a:off x="-19259" y="847550"/>
            <a:ext cx="115721" cy="51532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86DC21A-FE20-8892-4A36-15DC2332E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30" y="1712556"/>
            <a:ext cx="4666866" cy="428819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E276FDA-89DA-0178-6027-3F76D24122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920" y="1712557"/>
            <a:ext cx="4069211" cy="4434244"/>
          </a:xfrm>
          <a:prstGeom prst="rect">
            <a:avLst/>
          </a:prstGeom>
        </p:spPr>
      </p:pic>
      <p:pic>
        <p:nvPicPr>
          <p:cNvPr id="3" name="Picture 5" descr="Shape&#10;&#10;Description automatically generated">
            <a:extLst>
              <a:ext uri="{FF2B5EF4-FFF2-40B4-BE49-F238E27FC236}">
                <a16:creationId xmlns:a16="http://schemas.microsoft.com/office/drawing/2014/main" id="{8EA6302B-FD11-96B4-FD05-5D1022999F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989" b="12939"/>
          <a:stretch/>
        </p:blipFill>
        <p:spPr>
          <a:xfrm>
            <a:off x="-19259" y="-9700"/>
            <a:ext cx="115721" cy="6867700"/>
          </a:xfrm>
          <a:prstGeom prst="rect">
            <a:avLst/>
          </a:prstGeom>
        </p:spPr>
      </p:pic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BE3AFC04-D1CA-9B2A-5296-2C452BB6C7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693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1">
            <a:extLst>
              <a:ext uri="{FF2B5EF4-FFF2-40B4-BE49-F238E27FC236}">
                <a16:creationId xmlns:a16="http://schemas.microsoft.com/office/drawing/2014/main" id="{DF8E96E7-61D8-E9B3-4248-16FBDC8A4192}"/>
              </a:ext>
            </a:extLst>
          </p:cNvPr>
          <p:cNvSpPr txBox="1">
            <a:spLocks/>
          </p:cNvSpPr>
          <p:nvPr/>
        </p:nvSpPr>
        <p:spPr>
          <a:xfrm>
            <a:off x="2225399" y="618091"/>
            <a:ext cx="6631999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MS PGothic" pitchFamily="34" charset="-128"/>
                <a:cs typeface="MS PGothic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342892">
              <a:defRPr/>
            </a:pPr>
            <a:r>
              <a:rPr lang="en-US" sz="1650" b="1" err="1">
                <a:solidFill>
                  <a:srgbClr val="FF3700"/>
                </a:solidFill>
              </a:rPr>
              <a:t>Transporte</a:t>
            </a:r>
            <a:endParaRPr lang="en-US" sz="1650" b="1">
              <a:solidFill>
                <a:srgbClr val="FF3700"/>
              </a:solidFill>
            </a:endParaRPr>
          </a:p>
        </p:txBody>
      </p:sp>
      <p:pic>
        <p:nvPicPr>
          <p:cNvPr id="5" name="Picture 5" descr="Shape&#10;&#10;Description automatically generated">
            <a:extLst>
              <a:ext uri="{FF2B5EF4-FFF2-40B4-BE49-F238E27FC236}">
                <a16:creationId xmlns:a16="http://schemas.microsoft.com/office/drawing/2014/main" id="{4DFCD1BC-7A47-4827-1E12-C2689D2FDF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989" b="12939"/>
          <a:stretch/>
        </p:blipFill>
        <p:spPr>
          <a:xfrm>
            <a:off x="-19259" y="847550"/>
            <a:ext cx="115721" cy="51532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CA9A9CE-84B7-22F3-E3A3-95B89E609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95" y="1809141"/>
            <a:ext cx="6631999" cy="4738733"/>
          </a:xfrm>
          <a:prstGeom prst="rect">
            <a:avLst/>
          </a:prstGeom>
        </p:spPr>
      </p:pic>
      <p:pic>
        <p:nvPicPr>
          <p:cNvPr id="3" name="Picture 5" descr="Shape&#10;&#10;Description automatically generated">
            <a:extLst>
              <a:ext uri="{FF2B5EF4-FFF2-40B4-BE49-F238E27FC236}">
                <a16:creationId xmlns:a16="http://schemas.microsoft.com/office/drawing/2014/main" id="{0ECBD461-DEDA-8869-69A2-5FF87897F3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989" b="12939"/>
          <a:stretch/>
        </p:blipFill>
        <p:spPr>
          <a:xfrm>
            <a:off x="-19259" y="-9700"/>
            <a:ext cx="115721" cy="6867700"/>
          </a:xfrm>
          <a:prstGeom prst="rect">
            <a:avLst/>
          </a:prstGeom>
        </p:spPr>
      </p:pic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193D6622-AE7C-9CAF-39FD-20BCAAF20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189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1">
            <a:extLst>
              <a:ext uri="{FF2B5EF4-FFF2-40B4-BE49-F238E27FC236}">
                <a16:creationId xmlns:a16="http://schemas.microsoft.com/office/drawing/2014/main" id="{DF8E96E7-61D8-E9B3-4248-16FBDC8A4192}"/>
              </a:ext>
            </a:extLst>
          </p:cNvPr>
          <p:cNvSpPr txBox="1">
            <a:spLocks/>
          </p:cNvSpPr>
          <p:nvPr/>
        </p:nvSpPr>
        <p:spPr>
          <a:xfrm>
            <a:off x="2073531" y="685550"/>
            <a:ext cx="8514009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MS PGothic" pitchFamily="34" charset="-128"/>
                <a:cs typeface="MS PGothic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342892">
              <a:defRPr/>
            </a:pPr>
            <a:r>
              <a:rPr lang="en-US" sz="1650" b="1" err="1">
                <a:solidFill>
                  <a:srgbClr val="FF3700"/>
                </a:solidFill>
              </a:rPr>
              <a:t>Descarga</a:t>
            </a:r>
            <a:r>
              <a:rPr lang="en-US" sz="1650" b="1">
                <a:solidFill>
                  <a:srgbClr val="FF3700"/>
                </a:solidFill>
              </a:rPr>
              <a:t> e Estoque</a:t>
            </a:r>
          </a:p>
        </p:txBody>
      </p:sp>
      <p:pic>
        <p:nvPicPr>
          <p:cNvPr id="5" name="Picture 5" descr="Shape&#10;&#10;Description automatically generated">
            <a:extLst>
              <a:ext uri="{FF2B5EF4-FFF2-40B4-BE49-F238E27FC236}">
                <a16:creationId xmlns:a16="http://schemas.microsoft.com/office/drawing/2014/main" id="{4DFCD1BC-7A47-4827-1E12-C2689D2FDF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989" b="12939"/>
          <a:stretch/>
        </p:blipFill>
        <p:spPr>
          <a:xfrm>
            <a:off x="-19259" y="847550"/>
            <a:ext cx="115721" cy="51532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1AC323D-D679-6CE4-4E09-AE167FD509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44" r="5787" b="6332"/>
          <a:stretch/>
        </p:blipFill>
        <p:spPr>
          <a:xfrm>
            <a:off x="96463" y="2288072"/>
            <a:ext cx="4201217" cy="338195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366479A-C481-1A81-5A7B-55C449EBC3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37"/>
          <a:stretch/>
        </p:blipFill>
        <p:spPr>
          <a:xfrm>
            <a:off x="4608926" y="2069773"/>
            <a:ext cx="4438611" cy="3930977"/>
          </a:xfrm>
          <a:prstGeom prst="rect">
            <a:avLst/>
          </a:prstGeom>
        </p:spPr>
      </p:pic>
      <p:pic>
        <p:nvPicPr>
          <p:cNvPr id="3" name="Picture 5" descr="Shape&#10;&#10;Description automatically generated">
            <a:extLst>
              <a:ext uri="{FF2B5EF4-FFF2-40B4-BE49-F238E27FC236}">
                <a16:creationId xmlns:a16="http://schemas.microsoft.com/office/drawing/2014/main" id="{736768DF-F30D-E5A8-C8F7-F7386CD337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989" b="12939"/>
          <a:stretch/>
        </p:blipFill>
        <p:spPr>
          <a:xfrm>
            <a:off x="-19259" y="-9700"/>
            <a:ext cx="115721" cy="6867700"/>
          </a:xfrm>
          <a:prstGeom prst="rect">
            <a:avLst/>
          </a:prstGeom>
        </p:spPr>
      </p:pic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7CA0ED3A-E16D-7BB4-F118-F77D008F13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069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1">
            <a:extLst>
              <a:ext uri="{FF2B5EF4-FFF2-40B4-BE49-F238E27FC236}">
                <a16:creationId xmlns:a16="http://schemas.microsoft.com/office/drawing/2014/main" id="{DF8E96E7-61D8-E9B3-4248-16FBDC8A4192}"/>
              </a:ext>
            </a:extLst>
          </p:cNvPr>
          <p:cNvSpPr txBox="1">
            <a:spLocks/>
          </p:cNvSpPr>
          <p:nvPr/>
        </p:nvSpPr>
        <p:spPr>
          <a:xfrm>
            <a:off x="2215239" y="685550"/>
            <a:ext cx="6642159" cy="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MS PGothic" pitchFamily="34" charset="-128"/>
                <a:cs typeface="MS PGothic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342892">
              <a:defRPr/>
            </a:pPr>
            <a:r>
              <a:rPr lang="en-US" sz="1650" b="1" dirty="0" err="1">
                <a:solidFill>
                  <a:srgbClr val="FF3700"/>
                </a:solidFill>
              </a:rPr>
              <a:t>Emenda</a:t>
            </a:r>
            <a:r>
              <a:rPr lang="en-US" sz="1650" b="1" dirty="0">
                <a:solidFill>
                  <a:srgbClr val="FF3700"/>
                </a:solidFill>
              </a:rPr>
              <a:t> dos </a:t>
            </a:r>
            <a:r>
              <a:rPr lang="en-US" sz="1650" b="1" dirty="0" err="1">
                <a:solidFill>
                  <a:srgbClr val="FF3700"/>
                </a:solidFill>
              </a:rPr>
              <a:t>Módulos</a:t>
            </a:r>
            <a:endParaRPr lang="en-US" sz="1650" b="1" dirty="0">
              <a:solidFill>
                <a:srgbClr val="FF3700"/>
              </a:solidFill>
            </a:endParaRPr>
          </a:p>
        </p:txBody>
      </p:sp>
      <p:pic>
        <p:nvPicPr>
          <p:cNvPr id="5" name="Picture 5" descr="Shape&#10;&#10;Description automatically generated">
            <a:extLst>
              <a:ext uri="{FF2B5EF4-FFF2-40B4-BE49-F238E27FC236}">
                <a16:creationId xmlns:a16="http://schemas.microsoft.com/office/drawing/2014/main" id="{4DFCD1BC-7A47-4827-1E12-C2689D2FDF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989" b="12939"/>
          <a:stretch/>
        </p:blipFill>
        <p:spPr>
          <a:xfrm>
            <a:off x="-19259" y="847550"/>
            <a:ext cx="115721" cy="51532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29C5E24-4377-60DF-C733-F6CCEF5F8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2" y="1932880"/>
            <a:ext cx="3997683" cy="38426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5F42507-12AD-8CEF-33AE-452EDD61F6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997" y="1932880"/>
            <a:ext cx="4674541" cy="3874174"/>
          </a:xfrm>
          <a:prstGeom prst="rect">
            <a:avLst/>
          </a:prstGeom>
        </p:spPr>
      </p:pic>
      <p:pic>
        <p:nvPicPr>
          <p:cNvPr id="3" name="Picture 5" descr="Shape&#10;&#10;Description automatically generated">
            <a:extLst>
              <a:ext uri="{FF2B5EF4-FFF2-40B4-BE49-F238E27FC236}">
                <a16:creationId xmlns:a16="http://schemas.microsoft.com/office/drawing/2014/main" id="{50865C0B-A03C-E717-F953-6D72AD45C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989" b="12939"/>
          <a:stretch/>
        </p:blipFill>
        <p:spPr>
          <a:xfrm>
            <a:off x="-19259" y="-9700"/>
            <a:ext cx="115721" cy="6867700"/>
          </a:xfrm>
          <a:prstGeom prst="rect">
            <a:avLst/>
          </a:prstGeom>
        </p:spPr>
      </p:pic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004117E2-07AE-D1D4-067B-2DC69C70C9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841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1">
            <a:extLst>
              <a:ext uri="{FF2B5EF4-FFF2-40B4-BE49-F238E27FC236}">
                <a16:creationId xmlns:a16="http://schemas.microsoft.com/office/drawing/2014/main" id="{DF8E96E7-61D8-E9B3-4248-16FBDC8A4192}"/>
              </a:ext>
            </a:extLst>
          </p:cNvPr>
          <p:cNvSpPr txBox="1">
            <a:spLocks/>
          </p:cNvSpPr>
          <p:nvPr/>
        </p:nvSpPr>
        <p:spPr>
          <a:xfrm>
            <a:off x="2205079" y="685550"/>
            <a:ext cx="8514009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MS PGothic" pitchFamily="34" charset="-128"/>
                <a:cs typeface="MS PGothic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342892">
              <a:defRPr/>
            </a:pPr>
            <a:r>
              <a:rPr lang="en-US" sz="1650" b="1" err="1">
                <a:solidFill>
                  <a:srgbClr val="FF3700"/>
                </a:solidFill>
              </a:rPr>
              <a:t>Lançamento</a:t>
            </a:r>
            <a:r>
              <a:rPr lang="en-US" sz="1650" b="1">
                <a:solidFill>
                  <a:srgbClr val="FF3700"/>
                </a:solidFill>
              </a:rPr>
              <a:t> da </a:t>
            </a:r>
            <a:r>
              <a:rPr lang="en-US" sz="1650" b="1" err="1">
                <a:solidFill>
                  <a:srgbClr val="FF3700"/>
                </a:solidFill>
              </a:rPr>
              <a:t>Armação</a:t>
            </a:r>
            <a:endParaRPr lang="en-US" sz="1650" b="1">
              <a:solidFill>
                <a:srgbClr val="FF3700"/>
              </a:solidFill>
            </a:endParaRPr>
          </a:p>
        </p:txBody>
      </p:sp>
      <p:pic>
        <p:nvPicPr>
          <p:cNvPr id="5" name="Picture 5" descr="Shape&#10;&#10;Description automatically generated">
            <a:extLst>
              <a:ext uri="{FF2B5EF4-FFF2-40B4-BE49-F238E27FC236}">
                <a16:creationId xmlns:a16="http://schemas.microsoft.com/office/drawing/2014/main" id="{4DFCD1BC-7A47-4827-1E12-C2689D2FDF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989" b="12939"/>
          <a:stretch/>
        </p:blipFill>
        <p:spPr>
          <a:xfrm>
            <a:off x="-19259" y="847550"/>
            <a:ext cx="115721" cy="51532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F50B04A-4E9F-FE79-3FF5-97BBDA4A1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549" y="1601215"/>
            <a:ext cx="6549331" cy="4946659"/>
          </a:xfrm>
          <a:prstGeom prst="rect">
            <a:avLst/>
          </a:prstGeom>
        </p:spPr>
      </p:pic>
      <p:pic>
        <p:nvPicPr>
          <p:cNvPr id="3" name="Picture 5" descr="Shape&#10;&#10;Description automatically generated">
            <a:extLst>
              <a:ext uri="{FF2B5EF4-FFF2-40B4-BE49-F238E27FC236}">
                <a16:creationId xmlns:a16="http://schemas.microsoft.com/office/drawing/2014/main" id="{C2AEFCC8-4F29-4394-2D54-FBD5CF42EE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989" b="12939"/>
          <a:stretch/>
        </p:blipFill>
        <p:spPr>
          <a:xfrm>
            <a:off x="-19259" y="-9700"/>
            <a:ext cx="115721" cy="6867700"/>
          </a:xfrm>
          <a:prstGeom prst="rect">
            <a:avLst/>
          </a:prstGeom>
        </p:spPr>
      </p:pic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DB6D0EAD-3A29-62DD-4306-4C189F6DC6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788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FAACE5E-D5D9-A7FA-E1BB-BC8F8DAB04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29" t="2896" r="1032" b="7327"/>
          <a:stretch/>
        </p:blipFill>
        <p:spPr>
          <a:xfrm>
            <a:off x="-2201485" y="0"/>
            <a:ext cx="12269584" cy="685800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CCCA31C-88D6-4E69-44B2-A8FF98382E55}"/>
              </a:ext>
            </a:extLst>
          </p:cNvPr>
          <p:cNvSpPr/>
          <p:nvPr/>
        </p:nvSpPr>
        <p:spPr>
          <a:xfrm>
            <a:off x="135732" y="3507581"/>
            <a:ext cx="4436269" cy="1817039"/>
          </a:xfrm>
          <a:prstGeom prst="roundRect">
            <a:avLst>
              <a:gd name="adj" fmla="val 846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342892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414141"/>
              </a:buClr>
              <a:defRPr/>
            </a:pPr>
            <a:r>
              <a:rPr lang="pt-BR" sz="1050" dirty="0">
                <a:solidFill>
                  <a:prstClr val="black"/>
                </a:solidFill>
                <a:latin typeface="Aptos" panose="020B0004020202020204" pitchFamily="34" charset="0"/>
              </a:rPr>
              <a:t>A obra está localizada em Itajaí-SC e utiliza o vergalhão de alta resistência. O empreendimento possui </a:t>
            </a:r>
            <a:r>
              <a:rPr lang="pt-BR" sz="1050" b="1" dirty="0">
                <a:solidFill>
                  <a:srgbClr val="FF4A2A"/>
                </a:solidFill>
                <a:latin typeface="Aptos" panose="020B0004020202020204" pitchFamily="34" charset="0"/>
              </a:rPr>
              <a:t>3 torres </a:t>
            </a:r>
            <a:r>
              <a:rPr lang="pt-BR" sz="1050" dirty="0">
                <a:solidFill>
                  <a:prstClr val="black"/>
                </a:solidFill>
                <a:latin typeface="Aptos" panose="020B0004020202020204" pitchFamily="34" charset="0"/>
              </a:rPr>
              <a:t>com 31 pavimentos e área total de </a:t>
            </a:r>
            <a:r>
              <a:rPr lang="pt-BR" sz="1050" b="1" dirty="0">
                <a:solidFill>
                  <a:srgbClr val="FF4A2A"/>
                </a:solidFill>
                <a:latin typeface="Aptos" panose="020B0004020202020204" pitchFamily="34" charset="0"/>
              </a:rPr>
              <a:t>61.000m². </a:t>
            </a:r>
          </a:p>
          <a:p>
            <a:pPr algn="just" defTabSz="342892" eaLnBrk="0" fontAlgn="base" hangingPunct="0">
              <a:lnSpc>
                <a:spcPct val="150000"/>
              </a:lnSpc>
              <a:spcAft>
                <a:spcPct val="0"/>
              </a:spcAft>
              <a:buClr>
                <a:srgbClr val="414141"/>
              </a:buClr>
              <a:defRPr/>
            </a:pPr>
            <a:r>
              <a:rPr lang="pt-BR" sz="1050" dirty="0">
                <a:solidFill>
                  <a:prstClr val="black"/>
                </a:solidFill>
                <a:latin typeface="Aptos" panose="020B0004020202020204" pitchFamily="34" charset="0"/>
              </a:rPr>
              <a:t>O aço de ata resistência foi utilizado na fundação. Também foram utilizadas soluções como APS para Estacas e barras com comprimento definido,  eliminando a necessidade de alguns traspasses 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D1B5C07F-9559-428A-8742-9AE165068CF3}"/>
              </a:ext>
            </a:extLst>
          </p:cNvPr>
          <p:cNvSpPr txBox="1">
            <a:spLocks/>
          </p:cNvSpPr>
          <p:nvPr/>
        </p:nvSpPr>
        <p:spPr>
          <a:xfrm>
            <a:off x="342901" y="1036862"/>
            <a:ext cx="4127499" cy="25912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base">
              <a:spcBef>
                <a:spcPts val="900"/>
              </a:spcBef>
              <a:spcAft>
                <a:spcPct val="0"/>
              </a:spcAft>
              <a:buNone/>
              <a:defRPr/>
            </a:pPr>
            <a:r>
              <a:rPr lang="pt-BR" sz="4500" b="1" dirty="0">
                <a:solidFill>
                  <a:prstClr val="white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Aplicação do CA-70 S AR</a:t>
            </a:r>
          </a:p>
          <a:p>
            <a:pPr marL="0" indent="0" defTabSz="685800" fontAlgn="base">
              <a:spcBef>
                <a:spcPts val="900"/>
              </a:spcBef>
              <a:spcAft>
                <a:spcPct val="0"/>
              </a:spcAft>
              <a:buNone/>
              <a:defRPr/>
            </a:pPr>
            <a:r>
              <a:rPr lang="pt-BR" sz="3000" b="1" dirty="0">
                <a:solidFill>
                  <a:prstClr val="white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OBRA 2420A</a:t>
            </a:r>
          </a:p>
        </p:txBody>
      </p:sp>
    </p:spTree>
    <p:extLst>
      <p:ext uri="{BB962C8B-B14F-4D97-AF65-F5344CB8AC3E}">
        <p14:creationId xmlns:p14="http://schemas.microsoft.com/office/powerpoint/2010/main" val="693234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6B4A2-D32C-5EBE-5D8D-DB2C9060A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xplosão: 14 Pontos 14">
            <a:extLst>
              <a:ext uri="{FF2B5EF4-FFF2-40B4-BE49-F238E27FC236}">
                <a16:creationId xmlns:a16="http://schemas.microsoft.com/office/drawing/2014/main" id="{97B8A4CA-0E6C-C8D3-F7B5-34DD8704FE8D}"/>
              </a:ext>
            </a:extLst>
          </p:cNvPr>
          <p:cNvSpPr/>
          <p:nvPr/>
        </p:nvSpPr>
        <p:spPr>
          <a:xfrm rot="20701627">
            <a:off x="6729053" y="2118772"/>
            <a:ext cx="2376651" cy="1454551"/>
          </a:xfrm>
          <a:prstGeom prst="irregularSeal2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DA649EC1-6C48-72DC-64FB-377328648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11787" y="193748"/>
            <a:ext cx="1145035" cy="87028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677329D-47FA-B3AF-C3EE-1CD4F76CD792}"/>
              </a:ext>
            </a:extLst>
          </p:cNvPr>
          <p:cNvSpPr txBox="1"/>
          <p:nvPr/>
        </p:nvSpPr>
        <p:spPr>
          <a:xfrm>
            <a:off x="1695797" y="238872"/>
            <a:ext cx="457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Aços de Alta Resistência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Cordoalhas CP-210 e CA-70 AR 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FE17E6-980E-F199-EBCA-2962BD8DB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02" y="106977"/>
            <a:ext cx="1620490" cy="10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CAC2ADD-B056-694C-6CFA-08585E264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92" y="142773"/>
            <a:ext cx="1390646" cy="9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4BEF066-1BC6-8C64-08CE-A7E1A50A9B3A}"/>
              </a:ext>
            </a:extLst>
          </p:cNvPr>
          <p:cNvSpPr txBox="1"/>
          <p:nvPr/>
        </p:nvSpPr>
        <p:spPr>
          <a:xfrm>
            <a:off x="347087" y="2135574"/>
            <a:ext cx="63939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CP-190 RB Ø 12,7 – Carga Mínima na Ruptura = 18726 kgf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CP-210 RB Ø 12,7 – Carga Mínima na Ruptura = 20703 kgf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41A36ED-D0E2-A569-2885-86F8CD5AEE17}"/>
              </a:ext>
            </a:extLst>
          </p:cNvPr>
          <p:cNvSpPr txBox="1"/>
          <p:nvPr/>
        </p:nvSpPr>
        <p:spPr>
          <a:xfrm>
            <a:off x="347087" y="3192805"/>
            <a:ext cx="63939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CP-190 RB Ø 15,2 – Carga Mínima na Ruptura = 26575 kgf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CP-210 RB Ø 15,2 – Carga Mínima na Ruptura = 29378 kgf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52862F9-665A-4AA9-E6A7-01166E1E5D02}"/>
              </a:ext>
            </a:extLst>
          </p:cNvPr>
          <p:cNvSpPr txBox="1"/>
          <p:nvPr/>
        </p:nvSpPr>
        <p:spPr>
          <a:xfrm>
            <a:off x="347087" y="1497175"/>
            <a:ext cx="7514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Resistência à tração [kgf/mm</a:t>
            </a:r>
            <a:r>
              <a:rPr kumimoji="0" lang="pt-BR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 x Área mínima de seção de aço [mm</a:t>
            </a:r>
            <a:r>
              <a:rPr kumimoji="0" lang="pt-BR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A90C677-AB28-5685-FFF9-C906E4E7554F}"/>
              </a:ext>
            </a:extLst>
          </p:cNvPr>
          <p:cNvSpPr txBox="1"/>
          <p:nvPr/>
        </p:nvSpPr>
        <p:spPr>
          <a:xfrm>
            <a:off x="347087" y="4374727"/>
            <a:ext cx="7019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Valores-limites na operação de protensão – ABNT NBR 6118:2023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58054A5-FCA0-6FB4-D740-5D54AB6A9989}"/>
              </a:ext>
            </a:extLst>
          </p:cNvPr>
          <p:cNvSpPr txBox="1"/>
          <p:nvPr/>
        </p:nvSpPr>
        <p:spPr>
          <a:xfrm>
            <a:off x="372026" y="4916129"/>
            <a:ext cx="630493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Armadura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pré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-tracionada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(aderente)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	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rPr>
              <a:t></a:t>
            </a:r>
            <a:r>
              <a:rPr kumimoji="0" lang="pt-BR" sz="16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rPr>
              <a:t>pi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rPr>
              <a:t> = 0,77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rPr>
              <a:t>f</a:t>
            </a:r>
            <a:r>
              <a:rPr kumimoji="0" lang="pt-BR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rPr>
              <a:t>ptk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Armadura pós-tracionada aderente			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rPr>
              <a:t></a:t>
            </a:r>
            <a:r>
              <a:rPr kumimoji="0" lang="pt-BR" sz="16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rPr>
              <a:t>pi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rPr>
              <a:t> = 0,74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rPr>
              <a:t>f</a:t>
            </a:r>
            <a:r>
              <a:rPr kumimoji="0" lang="pt-BR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rPr>
              <a:t>ptk</a:t>
            </a:r>
            <a:endParaRPr kumimoji="0" lang="pt-BR" sz="1600" b="1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  <a:sym typeface="Symbol" panose="05050102010706020507" pitchFamily="18" charset="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Armadura pós-tracionada não aderente		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rPr>
              <a:t></a:t>
            </a:r>
            <a:r>
              <a:rPr kumimoji="0" lang="pt-B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rPr>
              <a:t>pi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rPr>
              <a:t> = 0,80 </a:t>
            </a:r>
            <a:r>
              <a:rPr kumimoji="0" lang="pt-B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rPr>
              <a:t>f</a:t>
            </a:r>
            <a:r>
              <a:rPr kumimoji="0" lang="pt-BR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rPr>
              <a:t>ptk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8DBE651-9230-7E4B-457E-E1216F7A67A7}"/>
              </a:ext>
            </a:extLst>
          </p:cNvPr>
          <p:cNvSpPr txBox="1"/>
          <p:nvPr/>
        </p:nvSpPr>
        <p:spPr>
          <a:xfrm rot="20062700">
            <a:off x="7095243" y="2642232"/>
            <a:ext cx="180379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rPr>
              <a:t> = 10,5 %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6005C28-0D00-1DFE-257B-2557C24D162C}"/>
              </a:ext>
            </a:extLst>
          </p:cNvPr>
          <p:cNvSpPr txBox="1"/>
          <p:nvPr/>
        </p:nvSpPr>
        <p:spPr>
          <a:xfrm>
            <a:off x="6927229" y="4916129"/>
            <a:ext cx="1803790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rPr>
              <a:t>Errata 1:2023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Symbol" panose="05050102010706020507" pitchFamily="18" charset="2"/>
              </a:rPr>
              <a:t>22.11.2023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625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Número de Slide 2">
            <a:extLst>
              <a:ext uri="{FF2B5EF4-FFF2-40B4-BE49-F238E27FC236}">
                <a16:creationId xmlns:a16="http://schemas.microsoft.com/office/drawing/2014/main" id="{8A75B525-D894-DA08-C786-6964D6DF6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825493" y="5534813"/>
            <a:ext cx="305526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fld id="{C6EE6031-0A2D-4C00-8E5B-10FAE43132E6}" type="slidenum">
              <a:rPr lang="pt-BR" altLang="pt-BR" sz="1050">
                <a:solidFill>
                  <a:srgbClr val="FFFFFF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50</a:t>
            </a:fld>
            <a:endParaRPr lang="pt-BR" altLang="pt-BR" sz="1050">
              <a:solidFill>
                <a:srgbClr val="FFFFFF"/>
              </a:solidFill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68913C92-AE03-5A5B-E0FD-1460EEB9B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9773" y="5686157"/>
            <a:ext cx="1215572" cy="198606"/>
          </a:xfrm>
          <a:prstGeom prst="rect">
            <a:avLst/>
          </a:prstGeom>
        </p:spPr>
      </p:pic>
      <p:pic>
        <p:nvPicPr>
          <p:cNvPr id="8" name="Graphic 17">
            <a:extLst>
              <a:ext uri="{FF2B5EF4-FFF2-40B4-BE49-F238E27FC236}">
                <a16:creationId xmlns:a16="http://schemas.microsoft.com/office/drawing/2014/main" id="{ECB6B2F0-0D41-3BF0-C12D-E5077F17C0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46" y="5471491"/>
            <a:ext cx="1016417" cy="529259"/>
          </a:xfrm>
          <a:prstGeom prst="rect">
            <a:avLst/>
          </a:prstGeom>
        </p:spPr>
      </p:pic>
      <p:pic>
        <p:nvPicPr>
          <p:cNvPr id="7" name="Imagem 6" descr="Gráfico&#10;&#10;Descrição gerada automaticamente">
            <a:extLst>
              <a:ext uri="{FF2B5EF4-FFF2-40B4-BE49-F238E27FC236}">
                <a16:creationId xmlns:a16="http://schemas.microsoft.com/office/drawing/2014/main" id="{7946BA0D-85A1-4B13-6902-5D4194098A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77" y="2019091"/>
            <a:ext cx="8531979" cy="3594372"/>
          </a:xfrm>
          <a:prstGeom prst="rect">
            <a:avLst/>
          </a:prstGeom>
        </p:spPr>
      </p:pic>
      <p:sp>
        <p:nvSpPr>
          <p:cNvPr id="2" name="Title 11">
            <a:extLst>
              <a:ext uri="{FF2B5EF4-FFF2-40B4-BE49-F238E27FC236}">
                <a16:creationId xmlns:a16="http://schemas.microsoft.com/office/drawing/2014/main" id="{5C629BC4-8144-5FEF-C801-44750C8C7D74}"/>
              </a:ext>
            </a:extLst>
          </p:cNvPr>
          <p:cNvSpPr txBox="1">
            <a:spLocks/>
          </p:cNvSpPr>
          <p:nvPr/>
        </p:nvSpPr>
        <p:spPr>
          <a:xfrm>
            <a:off x="2205079" y="685550"/>
            <a:ext cx="8514009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MS PGothic" pitchFamily="34" charset="-128"/>
                <a:cs typeface="MS PGothic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342892">
              <a:defRPr/>
            </a:pPr>
            <a:r>
              <a:rPr lang="en-US" sz="1650" b="1" dirty="0" err="1">
                <a:solidFill>
                  <a:srgbClr val="FF3700"/>
                </a:solidFill>
              </a:rPr>
              <a:t>Aplicação</a:t>
            </a:r>
            <a:r>
              <a:rPr lang="en-US" sz="1650" b="1" dirty="0">
                <a:solidFill>
                  <a:srgbClr val="FF3700"/>
                </a:solidFill>
              </a:rPr>
              <a:t> do CA70 </a:t>
            </a:r>
            <a:r>
              <a:rPr lang="en-US" sz="1650" b="1" dirty="0" err="1">
                <a:solidFill>
                  <a:srgbClr val="FF3700"/>
                </a:solidFill>
              </a:rPr>
              <a:t>em</a:t>
            </a:r>
            <a:r>
              <a:rPr lang="en-US" sz="1650" b="1" dirty="0">
                <a:solidFill>
                  <a:srgbClr val="FF3700"/>
                </a:solidFill>
              </a:rPr>
              <a:t> </a:t>
            </a:r>
            <a:r>
              <a:rPr lang="en-US" sz="1650" b="1" dirty="0" err="1">
                <a:solidFill>
                  <a:srgbClr val="FF3700"/>
                </a:solidFill>
              </a:rPr>
              <a:t>Fundações</a:t>
            </a:r>
            <a:endParaRPr lang="en-US" sz="1650" b="1" dirty="0">
              <a:solidFill>
                <a:srgbClr val="FF3700"/>
              </a:solidFill>
            </a:endParaRPr>
          </a:p>
        </p:txBody>
      </p:sp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47BF762F-91E2-C1F4-260E-48CA704436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107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Número de Slide 2">
            <a:extLst>
              <a:ext uri="{FF2B5EF4-FFF2-40B4-BE49-F238E27FC236}">
                <a16:creationId xmlns:a16="http://schemas.microsoft.com/office/drawing/2014/main" id="{8A75B525-D894-DA08-C786-6964D6DF6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825493" y="5534813"/>
            <a:ext cx="305526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fld id="{C6EE6031-0A2D-4C00-8E5B-10FAE43132E6}" type="slidenum">
              <a:rPr lang="pt-BR" altLang="pt-BR" sz="1050">
                <a:solidFill>
                  <a:srgbClr val="FFFFFF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51</a:t>
            </a:fld>
            <a:endParaRPr lang="pt-BR" altLang="pt-BR" sz="1050">
              <a:solidFill>
                <a:srgbClr val="FFFFFF"/>
              </a:solidFill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3" name="Imagem 2" descr="Uma imagem contendo cerca, ao ar livre, edifício, grama&#10;&#10;Descrição gerada automaticamente">
            <a:extLst>
              <a:ext uri="{FF2B5EF4-FFF2-40B4-BE49-F238E27FC236}">
                <a16:creationId xmlns:a16="http://schemas.microsoft.com/office/drawing/2014/main" id="{F502A70E-3A8A-96E5-7594-33E406C38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935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7924">
            <a:hlinkClick r:id="" action="ppaction://media"/>
            <a:extLst>
              <a:ext uri="{FF2B5EF4-FFF2-40B4-BE49-F238E27FC236}">
                <a16:creationId xmlns:a16="http://schemas.microsoft.com/office/drawing/2014/main" id="{6C056576-BFB3-D123-C5AA-2548698A70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756" b="15556"/>
          <a:stretch/>
        </p:blipFill>
        <p:spPr>
          <a:xfrm>
            <a:off x="141514" y="1009651"/>
            <a:ext cx="3886201" cy="488368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6E2DF69-8F7B-F07C-587C-12E18DCD4F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17238"/>
          <a:stretch/>
        </p:blipFill>
        <p:spPr>
          <a:xfrm>
            <a:off x="4103914" y="1009651"/>
            <a:ext cx="4958181" cy="488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2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erca, fio, metal, ovelha&#10;&#10;Descrição gerada automaticamente">
            <a:extLst>
              <a:ext uri="{FF2B5EF4-FFF2-40B4-BE49-F238E27FC236}">
                <a16:creationId xmlns:a16="http://schemas.microsoft.com/office/drawing/2014/main" id="{15E6FB7F-87EB-6791-3758-7A4A72851D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2"/>
          <a:stretch/>
        </p:blipFill>
        <p:spPr>
          <a:xfrm>
            <a:off x="4637314" y="1042307"/>
            <a:ext cx="4360691" cy="4849586"/>
          </a:xfrm>
          <a:prstGeom prst="rect">
            <a:avLst/>
          </a:prstGeom>
        </p:spPr>
      </p:pic>
      <p:pic>
        <p:nvPicPr>
          <p:cNvPr id="6" name="Imagem 5" descr="Cidade vista de cima de uma cerca&#10;&#10;Descrição gerada automaticamente com confiança média">
            <a:extLst>
              <a:ext uri="{FF2B5EF4-FFF2-40B4-BE49-F238E27FC236}">
                <a16:creationId xmlns:a16="http://schemas.microsoft.com/office/drawing/2014/main" id="{7C70480F-76E8-E22C-1FB9-22C9E5A43E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2"/>
          <a:stretch/>
        </p:blipFill>
        <p:spPr>
          <a:xfrm>
            <a:off x="124223" y="1042307"/>
            <a:ext cx="4360691" cy="48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243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aixaDeTexto 38"/>
          <p:cNvSpPr txBox="1">
            <a:spLocks noChangeArrowheads="1"/>
          </p:cNvSpPr>
          <p:nvPr/>
        </p:nvSpPr>
        <p:spPr bwMode="auto">
          <a:xfrm>
            <a:off x="89502" y="1085400"/>
            <a:ext cx="5184576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t-BR" altLang="pt-BR" sz="2400" b="1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Aplicação do CA70 S/AR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t-BR" altLang="pt-BR" sz="1350" b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Fundações</a:t>
            </a:r>
          </a:p>
        </p:txBody>
      </p:sp>
      <p:sp>
        <p:nvSpPr>
          <p:cNvPr id="17" name="Espaço Reservado para Número de Slide 2">
            <a:extLst>
              <a:ext uri="{FF2B5EF4-FFF2-40B4-BE49-F238E27FC236}">
                <a16:creationId xmlns:a16="http://schemas.microsoft.com/office/drawing/2014/main" id="{8A75B525-D894-DA08-C786-6964D6DF6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825493" y="5534813"/>
            <a:ext cx="305526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fld id="{C6EE6031-0A2D-4C00-8E5B-10FAE43132E6}" type="slidenum">
              <a:rPr lang="pt-BR" altLang="pt-BR" sz="1050">
                <a:solidFill>
                  <a:srgbClr val="FFFFFF"/>
                </a:solidFill>
                <a:latin typeface="Montserrat" panose="00000500000000000000" pitchFamily="50" charset="0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54</a:t>
            </a:fld>
            <a:endParaRPr lang="pt-BR" altLang="pt-BR" sz="1050">
              <a:solidFill>
                <a:srgbClr val="FFFFFF"/>
              </a:solidFill>
              <a:latin typeface="Montserrat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29043939-A1A6-059C-592C-BAD8DCBFFD33}"/>
              </a:ext>
            </a:extLst>
          </p:cNvPr>
          <p:cNvSpPr/>
          <p:nvPr/>
        </p:nvSpPr>
        <p:spPr>
          <a:xfrm>
            <a:off x="3148678" y="4937742"/>
            <a:ext cx="654469" cy="654469"/>
          </a:xfrm>
          <a:prstGeom prst="ellipse">
            <a:avLst/>
          </a:prstGeom>
          <a:solidFill>
            <a:srgbClr val="FF3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Imagem 3" descr="Uma imagem contendo placa, pare, frente, branco&#10;&#10;Descrição gerada automaticamente">
            <a:extLst>
              <a:ext uri="{FF2B5EF4-FFF2-40B4-BE49-F238E27FC236}">
                <a16:creationId xmlns:a16="http://schemas.microsoft.com/office/drawing/2014/main" id="{1C175F93-8082-5339-4A6F-19C34745A7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955" y="4971020"/>
            <a:ext cx="587913" cy="587913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3E2AA15B-E4AF-4B7C-2B30-9F7735229222}"/>
              </a:ext>
            </a:extLst>
          </p:cNvPr>
          <p:cNvSpPr/>
          <p:nvPr/>
        </p:nvSpPr>
        <p:spPr>
          <a:xfrm>
            <a:off x="3903825" y="4927949"/>
            <a:ext cx="3661748" cy="65446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dirty="0">
                <a:solidFill>
                  <a:srgbClr val="FF3100"/>
                </a:solidFill>
                <a:latin typeface="Aileron Black" panose="00000A00000000000000" pitchFamily="50" charset="0"/>
              </a:rPr>
              <a:t>Economia Estimada: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92ECB7E-AF1A-5703-E49B-EBB0996CA639}"/>
              </a:ext>
            </a:extLst>
          </p:cNvPr>
          <p:cNvSpPr txBox="1"/>
          <p:nvPr/>
        </p:nvSpPr>
        <p:spPr>
          <a:xfrm>
            <a:off x="6282214" y="5034143"/>
            <a:ext cx="121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dirty="0">
                <a:solidFill>
                  <a:srgbClr val="FF3100"/>
                </a:solidFill>
                <a:latin typeface="Aileron Black" panose="00000A00000000000000" pitchFamily="50" charset="0"/>
                <a:cs typeface="Arial" panose="020B0604020202020204" pitchFamily="34" charset="0"/>
              </a:rPr>
              <a:t>-12,7%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4752C89C-18A5-2728-3FA8-965BB49FAEFF}"/>
              </a:ext>
            </a:extLst>
          </p:cNvPr>
          <p:cNvGraphicFramePr>
            <a:graphicFrameLocks noGrp="1"/>
          </p:cNvGraphicFramePr>
          <p:nvPr/>
        </p:nvGraphicFramePr>
        <p:xfrm>
          <a:off x="3361225" y="2341436"/>
          <a:ext cx="5769797" cy="2472692"/>
        </p:xfrm>
        <a:graphic>
          <a:graphicData uri="http://schemas.openxmlformats.org/drawingml/2006/table">
            <a:tbl>
              <a:tblPr/>
              <a:tblGrid>
                <a:gridCol w="822569">
                  <a:extLst>
                    <a:ext uri="{9D8B030D-6E8A-4147-A177-3AD203B41FA5}">
                      <a16:colId xmlns:a16="http://schemas.microsoft.com/office/drawing/2014/main" val="4147895958"/>
                    </a:ext>
                  </a:extLst>
                </a:gridCol>
                <a:gridCol w="784749">
                  <a:extLst>
                    <a:ext uri="{9D8B030D-6E8A-4147-A177-3AD203B41FA5}">
                      <a16:colId xmlns:a16="http://schemas.microsoft.com/office/drawing/2014/main" val="1065318285"/>
                    </a:ext>
                  </a:extLst>
                </a:gridCol>
                <a:gridCol w="85093">
                  <a:extLst>
                    <a:ext uri="{9D8B030D-6E8A-4147-A177-3AD203B41FA5}">
                      <a16:colId xmlns:a16="http://schemas.microsoft.com/office/drawing/2014/main" val="2674586967"/>
                    </a:ext>
                  </a:extLst>
                </a:gridCol>
                <a:gridCol w="784749">
                  <a:extLst>
                    <a:ext uri="{9D8B030D-6E8A-4147-A177-3AD203B41FA5}">
                      <a16:colId xmlns:a16="http://schemas.microsoft.com/office/drawing/2014/main" val="2450698592"/>
                    </a:ext>
                  </a:extLst>
                </a:gridCol>
                <a:gridCol w="264735">
                  <a:extLst>
                    <a:ext uri="{9D8B030D-6E8A-4147-A177-3AD203B41FA5}">
                      <a16:colId xmlns:a16="http://schemas.microsoft.com/office/drawing/2014/main" val="4212290950"/>
                    </a:ext>
                  </a:extLst>
                </a:gridCol>
                <a:gridCol w="822569">
                  <a:extLst>
                    <a:ext uri="{9D8B030D-6E8A-4147-A177-3AD203B41FA5}">
                      <a16:colId xmlns:a16="http://schemas.microsoft.com/office/drawing/2014/main" val="600882189"/>
                    </a:ext>
                  </a:extLst>
                </a:gridCol>
                <a:gridCol w="673655">
                  <a:extLst>
                    <a:ext uri="{9D8B030D-6E8A-4147-A177-3AD203B41FA5}">
                      <a16:colId xmlns:a16="http://schemas.microsoft.com/office/drawing/2014/main" val="1018834265"/>
                    </a:ext>
                  </a:extLst>
                </a:gridCol>
                <a:gridCol w="141822">
                  <a:extLst>
                    <a:ext uri="{9D8B030D-6E8A-4147-A177-3AD203B41FA5}">
                      <a16:colId xmlns:a16="http://schemas.microsoft.com/office/drawing/2014/main" val="3288959922"/>
                    </a:ext>
                  </a:extLst>
                </a:gridCol>
                <a:gridCol w="854820">
                  <a:extLst>
                    <a:ext uri="{9D8B030D-6E8A-4147-A177-3AD203B41FA5}">
                      <a16:colId xmlns:a16="http://schemas.microsoft.com/office/drawing/2014/main" val="3596565845"/>
                    </a:ext>
                  </a:extLst>
                </a:gridCol>
                <a:gridCol w="535036">
                  <a:extLst>
                    <a:ext uri="{9D8B030D-6E8A-4147-A177-3AD203B41FA5}">
                      <a16:colId xmlns:a16="http://schemas.microsoft.com/office/drawing/2014/main" val="8929127"/>
                    </a:ext>
                  </a:extLst>
                </a:gridCol>
              </a:tblGrid>
              <a:tr h="150019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595959"/>
                          </a:solidFill>
                          <a:effectLst/>
                          <a:latin typeface="Aileron Black" panose="00000A00000000000000" pitchFamily="50" charset="0"/>
                        </a:rPr>
                        <a:t>Solução Atual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900" b="1" i="0" u="none" strike="noStrike">
                          <a:solidFill>
                            <a:srgbClr val="FF3300"/>
                          </a:solidFill>
                          <a:effectLst/>
                          <a:latin typeface="Aileron Black" panose="00000A00000000000000" pitchFamily="50" charset="0"/>
                        </a:rPr>
                        <a:t>Solução CA70S/AR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355475"/>
                  </a:ext>
                </a:extLst>
              </a:tr>
              <a:tr h="478631">
                <a:tc>
                  <a:txBody>
                    <a:bodyPr/>
                    <a:lstStyle/>
                    <a:p>
                      <a:pPr algn="ctr" fontAlgn="t"/>
                      <a:r>
                        <a:rPr lang="pt-BR" sz="1500" b="1" i="0" u="none" strike="noStrike">
                          <a:solidFill>
                            <a:srgbClr val="F2F2F2"/>
                          </a:solidFill>
                          <a:effectLst/>
                          <a:latin typeface="Aileron Black" panose="00000A00000000000000" pitchFamily="50" charset="0"/>
                        </a:rPr>
                        <a:t>Bitola</a:t>
                      </a:r>
                    </a:p>
                  </a:txBody>
                  <a:tcPr marL="7144" marR="7144" marT="714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500" b="1" i="0" u="none" strike="noStrike">
                          <a:solidFill>
                            <a:srgbClr val="F2F2F2"/>
                          </a:solidFill>
                          <a:effectLst/>
                          <a:latin typeface="Aileron Black" panose="00000A00000000000000" pitchFamily="50" charset="0"/>
                        </a:rPr>
                        <a:t>Peso </a:t>
                      </a:r>
                      <a:br>
                        <a:rPr lang="pt-BR" sz="1500" b="1" i="0" u="none" strike="noStrike">
                          <a:solidFill>
                            <a:srgbClr val="F2F2F2"/>
                          </a:solidFill>
                          <a:effectLst/>
                          <a:latin typeface="Aileron Black" panose="00000A00000000000000" pitchFamily="50" charset="0"/>
                        </a:rPr>
                      </a:br>
                      <a:r>
                        <a:rPr lang="pt-BR" sz="1100" b="1" i="0" u="none" strike="noStrike">
                          <a:solidFill>
                            <a:srgbClr val="F2F2F2"/>
                          </a:solidFill>
                          <a:effectLst/>
                          <a:latin typeface="Aileron Black" panose="00000A00000000000000" pitchFamily="50" charset="0"/>
                        </a:rPr>
                        <a:t>(kg)</a:t>
                      </a:r>
                      <a:endParaRPr lang="pt-BR" sz="1500" b="1" i="0" u="none" strike="noStrike">
                        <a:solidFill>
                          <a:srgbClr val="F2F2F2"/>
                        </a:solidFill>
                        <a:effectLst/>
                        <a:latin typeface="Aileron Black" panose="00000A00000000000000" pitchFamily="50" charset="0"/>
                      </a:endParaRPr>
                    </a:p>
                  </a:txBody>
                  <a:tcPr marL="7144" marR="7144" marT="714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500" b="1" i="0" u="none" strike="noStrike">
                          <a:solidFill>
                            <a:srgbClr val="F2F2F2"/>
                          </a:solidFill>
                          <a:effectLst/>
                          <a:latin typeface="Aileron Black" panose="00000A00000000000000" pitchFamily="50" charset="0"/>
                        </a:rPr>
                        <a:t> </a:t>
                      </a:r>
                    </a:p>
                  </a:txBody>
                  <a:tcPr marL="7144" marR="7144" marT="714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500" b="1" i="0" u="none" strike="noStrike">
                          <a:solidFill>
                            <a:srgbClr val="F2F2F2"/>
                          </a:solidFill>
                          <a:effectLst/>
                          <a:latin typeface="Aileron Black" panose="00000A00000000000000" pitchFamily="50" charset="0"/>
                        </a:rPr>
                        <a:t>Aço</a:t>
                      </a:r>
                    </a:p>
                  </a:txBody>
                  <a:tcPr marL="7144" marR="7144" marT="714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500" b="1" i="0" u="none" strike="noStrike">
                          <a:solidFill>
                            <a:srgbClr val="F2F2F2"/>
                          </a:solidFill>
                          <a:effectLst/>
                          <a:latin typeface="Aileron Black" panose="00000A00000000000000" pitchFamily="50" charset="0"/>
                        </a:rPr>
                        <a:t>Bitola</a:t>
                      </a:r>
                    </a:p>
                  </a:txBody>
                  <a:tcPr marL="7144" marR="7144" marT="714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500" b="1" i="0" u="none" strike="noStrike">
                          <a:solidFill>
                            <a:srgbClr val="F2F2F2"/>
                          </a:solidFill>
                          <a:effectLst/>
                          <a:latin typeface="Aileron Black" panose="00000A00000000000000" pitchFamily="50" charset="0"/>
                        </a:rPr>
                        <a:t>Peso </a:t>
                      </a:r>
                      <a:r>
                        <a:rPr lang="pt-BR" sz="1100" b="1" i="0" u="none" strike="noStrike">
                          <a:solidFill>
                            <a:srgbClr val="F2F2F2"/>
                          </a:solidFill>
                          <a:effectLst/>
                          <a:latin typeface="Aileron Black" panose="00000A00000000000000" pitchFamily="50" charset="0"/>
                        </a:rPr>
                        <a:t>(kg)</a:t>
                      </a:r>
                      <a:endParaRPr lang="pt-BR" sz="1500" b="1" i="0" u="none" strike="noStrike">
                        <a:solidFill>
                          <a:srgbClr val="F2F2F2"/>
                        </a:solidFill>
                        <a:effectLst/>
                        <a:latin typeface="Aileron Black" panose="00000A00000000000000" pitchFamily="50" charset="0"/>
                      </a:endParaRPr>
                    </a:p>
                  </a:txBody>
                  <a:tcPr marL="7144" marR="7144" marT="714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500" b="1" i="0" u="none" strike="noStrike">
                          <a:solidFill>
                            <a:srgbClr val="F2F2F2"/>
                          </a:solidFill>
                          <a:effectLst/>
                          <a:latin typeface="Aileron Black" panose="00000A00000000000000" pitchFamily="50" charset="0"/>
                        </a:rPr>
                        <a:t> </a:t>
                      </a:r>
                    </a:p>
                  </a:txBody>
                  <a:tcPr marL="7144" marR="7144" marT="714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500" b="1" i="0" u="none" strike="noStrike">
                          <a:solidFill>
                            <a:srgbClr val="F2F2F2"/>
                          </a:solidFill>
                          <a:effectLst/>
                          <a:latin typeface="Aileron Black" panose="00000A00000000000000" pitchFamily="50" charset="0"/>
                        </a:rPr>
                        <a:t>Aço</a:t>
                      </a:r>
                    </a:p>
                  </a:txBody>
                  <a:tcPr marL="7144" marR="7144" marT="714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1409789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ileron Black" panose="00000A00000000000000" pitchFamily="50" charset="0"/>
                        </a:rPr>
                        <a:t>5,0 mm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CA60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ileron Black" panose="00000A00000000000000" pitchFamily="50" charset="0"/>
                        </a:rPr>
                        <a:t>5,0 mm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CA60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pt-BR" sz="900" b="1" i="0" u="none" strike="noStrike" kern="120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7874806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ileron Black" panose="00000A00000000000000" pitchFamily="50" charset="0"/>
                        </a:rPr>
                        <a:t>6,3 mm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CA50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ileron Black" panose="00000A00000000000000" pitchFamily="50" charset="0"/>
                        </a:rPr>
                        <a:t>6,3 mm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CA50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pt-BR" sz="900" b="1" i="0" u="none" strike="noStrike" kern="120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004170"/>
                  </a:ext>
                </a:extLst>
              </a:tr>
              <a:tr h="2376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ileron Black" panose="00000A00000000000000" pitchFamily="50" charset="0"/>
                        </a:rPr>
                        <a:t>8,0 mm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CA50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ileron Black" panose="00000A00000000000000" pitchFamily="50" charset="0"/>
                        </a:rPr>
                        <a:t>8,0 mm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CA50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pt-BR" sz="900" b="1" i="0" u="none" strike="noStrike" kern="120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517624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ileron Black" panose="00000A00000000000000" pitchFamily="50" charset="0"/>
                        </a:rPr>
                        <a:t>10,0 mm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712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CA50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ileron Black" panose="00000A00000000000000" pitchFamily="50" charset="0"/>
                        </a:rPr>
                        <a:t>10,0 mm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712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CA50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pt-BR" sz="900" b="1" i="0" u="none" strike="noStrike" kern="120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649481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ileron Black" panose="00000A00000000000000" pitchFamily="50" charset="0"/>
                        </a:rPr>
                        <a:t>12,5 mm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11.727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CA50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ileron Black" panose="00000A00000000000000" pitchFamily="50" charset="0"/>
                        </a:rPr>
                        <a:t>12,5 mm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16.466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CA50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t-BR" sz="900" b="1" i="0" u="none" strike="noStrike" kern="120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+40%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188503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ileron Black" panose="00000A00000000000000" pitchFamily="50" charset="0"/>
                        </a:rPr>
                        <a:t>16,0 mm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9.631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CA50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ileron Black" panose="00000A00000000000000" pitchFamily="50" charset="0"/>
                        </a:rPr>
                        <a:t>16,0 mm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9.631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CA50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pt-BR" sz="900" b="1" i="0" u="none" strike="noStrike" kern="1200">
                        <a:solidFill>
                          <a:srgbClr val="59595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0600342"/>
                  </a:ext>
                </a:extLst>
              </a:tr>
              <a:tr h="25860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ileron Black" panose="00000A00000000000000" pitchFamily="50" charset="0"/>
                        </a:rPr>
                        <a:t>25,0 mm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68.376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CA50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700" b="1" i="0" u="none" strike="noStrike">
                          <a:solidFill>
                            <a:srgbClr val="FF3000"/>
                          </a:solidFill>
                          <a:effectLst/>
                          <a:latin typeface="Calibri" panose="020F0502020204030204" pitchFamily="34" charset="0"/>
                        </a:rPr>
                        <a:t>→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ileron Black" panose="00000A00000000000000" pitchFamily="50" charset="0"/>
                        </a:rPr>
                        <a:t>25,0 mm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48.397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CA70S/AR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- 24 %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9453952"/>
                  </a:ext>
                </a:extLst>
              </a:tr>
              <a:tr h="2376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Aileron Black" panose="00000A00000000000000" pitchFamily="50" charset="0"/>
                        </a:rPr>
                        <a:t>TOTAL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ileron Black" panose="00000A00000000000000" pitchFamily="50" charset="0"/>
                        </a:rPr>
                        <a:t>90.479 kg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Aileron Black" panose="00000A00000000000000" pitchFamily="50" charset="0"/>
                        </a:rPr>
                        <a:t>TOTAL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ileron Black" panose="00000A00000000000000" pitchFamily="50" charset="0"/>
                        </a:rPr>
                        <a:t>74.689 kg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9999"/>
                          </a:solidFill>
                          <a:effectLst/>
                          <a:latin typeface="Aileron Black" panose="00000A00000000000000" pitchFamily="50" charset="0"/>
                        </a:rPr>
                        <a:t>-17,5%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1158991"/>
                  </a:ext>
                </a:extLst>
              </a:tr>
            </a:tbl>
          </a:graphicData>
        </a:graphic>
      </p:graphicFrame>
      <p:pic>
        <p:nvPicPr>
          <p:cNvPr id="9" name="Gráfico 8">
            <a:extLst>
              <a:ext uri="{FF2B5EF4-FFF2-40B4-BE49-F238E27FC236}">
                <a16:creationId xmlns:a16="http://schemas.microsoft.com/office/drawing/2014/main" id="{E5CE1A80-856E-BD61-EB74-767E26A2E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3773" y="2457729"/>
            <a:ext cx="2814227" cy="2833703"/>
          </a:xfrm>
          <a:prstGeom prst="rect">
            <a:avLst/>
          </a:prstGeom>
        </p:spPr>
      </p:pic>
      <p:sp>
        <p:nvSpPr>
          <p:cNvPr id="10" name="Title 11">
            <a:extLst>
              <a:ext uri="{FF2B5EF4-FFF2-40B4-BE49-F238E27FC236}">
                <a16:creationId xmlns:a16="http://schemas.microsoft.com/office/drawing/2014/main" id="{BEB9B127-8613-76DC-2BEC-6C9C77E950C3}"/>
              </a:ext>
            </a:extLst>
          </p:cNvPr>
          <p:cNvSpPr txBox="1">
            <a:spLocks/>
          </p:cNvSpPr>
          <p:nvPr/>
        </p:nvSpPr>
        <p:spPr>
          <a:xfrm>
            <a:off x="2205079" y="685550"/>
            <a:ext cx="8514009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>
                    <a:lumMod val="50000"/>
                  </a:schemeClr>
                </a:solidFill>
                <a:latin typeface="Arial" pitchFamily="34" charset="0"/>
                <a:ea typeface="MS PGothic" pitchFamily="34" charset="-128"/>
                <a:cs typeface="MS PGothic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MS PGothic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342892">
              <a:defRPr/>
            </a:pPr>
            <a:r>
              <a:rPr lang="en-US" sz="1650" b="1" dirty="0" err="1">
                <a:solidFill>
                  <a:srgbClr val="FF3700"/>
                </a:solidFill>
              </a:rPr>
              <a:t>Aplicação</a:t>
            </a:r>
            <a:r>
              <a:rPr lang="en-US" sz="1650" b="1" dirty="0">
                <a:solidFill>
                  <a:srgbClr val="FF3700"/>
                </a:solidFill>
              </a:rPr>
              <a:t> do CA70 </a:t>
            </a:r>
            <a:r>
              <a:rPr lang="en-US" sz="1650" b="1" dirty="0" err="1">
                <a:solidFill>
                  <a:srgbClr val="FF3700"/>
                </a:solidFill>
              </a:rPr>
              <a:t>em</a:t>
            </a:r>
            <a:r>
              <a:rPr lang="en-US" sz="1650" b="1" dirty="0">
                <a:solidFill>
                  <a:srgbClr val="FF3700"/>
                </a:solidFill>
              </a:rPr>
              <a:t> </a:t>
            </a:r>
            <a:r>
              <a:rPr lang="en-US" sz="1650" b="1" dirty="0" err="1">
                <a:solidFill>
                  <a:srgbClr val="FF3700"/>
                </a:solidFill>
              </a:rPr>
              <a:t>Fundações</a:t>
            </a:r>
            <a:r>
              <a:rPr lang="en-US" sz="1650" b="1" dirty="0">
                <a:solidFill>
                  <a:srgbClr val="FF3700"/>
                </a:solidFill>
              </a:rPr>
              <a:t> </a:t>
            </a:r>
          </a:p>
          <a:p>
            <a:pPr defTabSz="342892">
              <a:defRPr/>
            </a:pPr>
            <a:r>
              <a:rPr lang="en-US" sz="1650" dirty="0" err="1">
                <a:solidFill>
                  <a:srgbClr val="FF3700"/>
                </a:solidFill>
              </a:rPr>
              <a:t>Comparativo</a:t>
            </a:r>
            <a:r>
              <a:rPr lang="en-US" sz="1650" dirty="0">
                <a:solidFill>
                  <a:srgbClr val="FF3700"/>
                </a:solidFill>
              </a:rPr>
              <a:t> de custos</a:t>
            </a:r>
          </a:p>
        </p:txBody>
      </p:sp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1C50E04F-8BFB-ECD9-D02A-B3BE40B03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86602" y="310126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953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CE22A60B-C566-6C0D-C81F-F0064781453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  <a:defRPr/>
            </a:pPr>
            <a:endParaRPr lang="pt-BR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51F1868-9741-9791-BEEF-452167F75E5C}"/>
              </a:ext>
            </a:extLst>
          </p:cNvPr>
          <p:cNvSpPr txBox="1">
            <a:spLocks/>
          </p:cNvSpPr>
          <p:nvPr/>
        </p:nvSpPr>
        <p:spPr>
          <a:xfrm>
            <a:off x="359742" y="5605956"/>
            <a:ext cx="6553200" cy="8043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1pPr>
            <a:lvl2pPr marL="72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2pPr>
            <a:lvl3pPr marL="108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3pPr>
            <a:lvl4pPr marL="144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4pPr>
            <a:lvl5pPr marL="1800000" indent="-36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3500" b="0" i="0" kern="1200">
                <a:solidFill>
                  <a:schemeClr val="bg1"/>
                </a:solidFill>
                <a:latin typeface="FS Elliot Light" charset="0"/>
                <a:ea typeface="FS Elliot Light" charset="0"/>
                <a:cs typeface="FS Elliot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50000"/>
              </a:lnSpc>
              <a:spcBef>
                <a:spcPts val="1800"/>
              </a:spcBef>
              <a:buNone/>
            </a:pPr>
            <a: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Luís Filipe Araújo | ArcelorMittal Brasil</a:t>
            </a:r>
            <a:br>
              <a: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luis.araujo</a:t>
            </a:r>
            <a:r>
              <a:rPr lang="en-US" sz="1200" dirty="0"/>
              <a:t>@arcelormittal.com.br</a:t>
            </a:r>
            <a:br>
              <a:rPr lang="en-US" sz="1000" dirty="0"/>
            </a:b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m 12" descr="Ícone&#10;&#10;O conteúdo gerado por IA pode estar incorreto.">
            <a:extLst>
              <a:ext uri="{FF2B5EF4-FFF2-40B4-BE49-F238E27FC236}">
                <a16:creationId xmlns:a16="http://schemas.microsoft.com/office/drawing/2014/main" id="{79D519F7-D480-E844-974A-3CBF92EBC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84" y="2268868"/>
            <a:ext cx="5081232" cy="2092850"/>
          </a:xfrm>
          <a:prstGeom prst="rect">
            <a:avLst/>
          </a:prstGeom>
        </p:spPr>
      </p:pic>
      <p:pic>
        <p:nvPicPr>
          <p:cNvPr id="14" name="Imagem 13" descr="Uma imagem contendo Texto&#10;&#10;Descrição gerada automaticamente">
            <a:extLst>
              <a:ext uri="{FF2B5EF4-FFF2-40B4-BE49-F238E27FC236}">
                <a16:creationId xmlns:a16="http://schemas.microsoft.com/office/drawing/2014/main" id="{06D7B8AA-7631-7646-E248-43B458820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359742" y="257418"/>
            <a:ext cx="1596789" cy="12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84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0FDF8-2F95-0CEC-74DA-2FDC2E84D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B5101C69-C52B-4028-B60C-5339C80AF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11787" y="193748"/>
            <a:ext cx="1145035" cy="87028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44FF5ED-7903-2281-7E6E-29A7D42097EF}"/>
              </a:ext>
            </a:extLst>
          </p:cNvPr>
          <p:cNvSpPr txBox="1"/>
          <p:nvPr/>
        </p:nvSpPr>
        <p:spPr>
          <a:xfrm>
            <a:off x="1695797" y="238872"/>
            <a:ext cx="457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Aços de Alta Resistência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Cordoalhas CP-210 e CA-70 AR 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B8936E-77B0-4FBA-71DF-A22F617FD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02" y="106977"/>
            <a:ext cx="1620490" cy="10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B338885-D180-70B4-13D0-3F8110CAA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92" y="142773"/>
            <a:ext cx="1390646" cy="9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F57ABC2-C59B-1CC4-0235-A3327FAE1F5C}"/>
              </a:ext>
            </a:extLst>
          </p:cNvPr>
          <p:cNvSpPr txBox="1"/>
          <p:nvPr/>
        </p:nvSpPr>
        <p:spPr>
          <a:xfrm>
            <a:off x="347087" y="1497175"/>
            <a:ext cx="331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ARMADURA PRÉ-TRACIONADA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66349C3B-7214-C00F-A3E9-8EBE049C8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75" y="2293813"/>
            <a:ext cx="5576122" cy="3408341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899EFB74-FBB9-FD31-E75E-5ED3DEE08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9851" y="1593257"/>
            <a:ext cx="2886791" cy="207576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16FBC423-168D-9027-30BD-8A8CFD3C60D6}"/>
              </a:ext>
            </a:extLst>
          </p:cNvPr>
          <p:cNvSpPr txBox="1"/>
          <p:nvPr/>
        </p:nvSpPr>
        <p:spPr>
          <a:xfrm>
            <a:off x="443844" y="6021738"/>
            <a:ext cx="3124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Fonte das Imagens: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Formatec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Formas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C5BA7977-5436-5131-3FAC-F739DB2D1E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343" r="3452" b="31254"/>
          <a:stretch/>
        </p:blipFill>
        <p:spPr>
          <a:xfrm>
            <a:off x="5919851" y="3997983"/>
            <a:ext cx="2886791" cy="202085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796289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89462-FB46-1491-0652-BEBDF628E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AD11CDEC-D018-1484-635D-1601D7CF1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11787" y="193748"/>
            <a:ext cx="1145035" cy="87028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68849DF-F4E1-839E-9860-331EAE011CCF}"/>
              </a:ext>
            </a:extLst>
          </p:cNvPr>
          <p:cNvSpPr txBox="1"/>
          <p:nvPr/>
        </p:nvSpPr>
        <p:spPr>
          <a:xfrm>
            <a:off x="1695797" y="238872"/>
            <a:ext cx="457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Aços de Alta Resistência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Cordoalhas CP-210 e CA-70 AR 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3CE431-4C74-A990-1AEB-12F69A99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02" y="106977"/>
            <a:ext cx="1620490" cy="10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AB8B985-EDBF-13B8-C803-57FC6F056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92" y="142773"/>
            <a:ext cx="1390646" cy="9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14B1503-8D5C-F783-254C-F3996EB44460}"/>
              </a:ext>
            </a:extLst>
          </p:cNvPr>
          <p:cNvSpPr txBox="1"/>
          <p:nvPr/>
        </p:nvSpPr>
        <p:spPr>
          <a:xfrm>
            <a:off x="347087" y="1497175"/>
            <a:ext cx="4533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ARMADURA PÓS-TRACIONADA ADERENTE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922895D-916C-3DBC-0F39-AA2137549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93" y="2293813"/>
            <a:ext cx="4533036" cy="3861023"/>
          </a:xfrm>
          <a:prstGeom prst="rect">
            <a:avLst/>
          </a:prstGeom>
        </p:spPr>
      </p:pic>
      <p:pic>
        <p:nvPicPr>
          <p:cNvPr id="8" name="Imagem 7" descr="Uma imagem contendo cerca, ao ar livre, água, ponte&#10;&#10;O conteúdo gerado por IA pode estar incorreto.">
            <a:extLst>
              <a:ext uri="{FF2B5EF4-FFF2-40B4-BE49-F238E27FC236}">
                <a16:creationId xmlns:a16="http://schemas.microsoft.com/office/drawing/2014/main" id="{F100798B-AB79-AE60-155F-6D9484518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85" y="1497175"/>
            <a:ext cx="3312828" cy="248462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074" name="Picture 2" descr="Protenfor: Protensão Aderente">
            <a:extLst>
              <a:ext uri="{FF2B5EF4-FFF2-40B4-BE49-F238E27FC236}">
                <a16:creationId xmlns:a16="http://schemas.microsoft.com/office/drawing/2014/main" id="{68518DC6-8709-B85D-49F5-B98C629E5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r="21454" b="8110"/>
          <a:stretch/>
        </p:blipFill>
        <p:spPr bwMode="auto">
          <a:xfrm>
            <a:off x="5864496" y="4281641"/>
            <a:ext cx="2439920" cy="2315680"/>
          </a:xfrm>
          <a:prstGeom prst="rect">
            <a:avLst/>
          </a:prstGeom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518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BB6AB-45FA-C9F4-F672-72A23587E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CDEAC984-9FED-92BB-1A0E-48CEFA9E7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11787" y="193748"/>
            <a:ext cx="1145035" cy="87028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06B5FFC-73A8-57E5-988D-602E4ACAA54F}"/>
              </a:ext>
            </a:extLst>
          </p:cNvPr>
          <p:cNvSpPr txBox="1"/>
          <p:nvPr/>
        </p:nvSpPr>
        <p:spPr>
          <a:xfrm>
            <a:off x="1695797" y="238872"/>
            <a:ext cx="457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Aços de Alta Resistência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Cordoalhas CP-210 e CA-70 AR 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563892-6AE9-B675-2879-E565D50C5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02" y="106977"/>
            <a:ext cx="1620490" cy="10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10C736B-1E2D-7506-5686-6AEBD70A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92" y="142773"/>
            <a:ext cx="1390646" cy="9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882A324-7ED1-0BED-CA0D-5C0EB4B45EC4}"/>
              </a:ext>
            </a:extLst>
          </p:cNvPr>
          <p:cNvSpPr txBox="1"/>
          <p:nvPr/>
        </p:nvSpPr>
        <p:spPr>
          <a:xfrm>
            <a:off x="1650290" y="1242044"/>
            <a:ext cx="5062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ARMADURA PÓS-TRACIONADA NÃO ADERENTE</a:t>
            </a:r>
          </a:p>
        </p:txBody>
      </p:sp>
      <p:pic>
        <p:nvPicPr>
          <p:cNvPr id="7" name="Imagem 6" descr="Desenho técnico, Calendário&#10;&#10;O conteúdo gerado por IA pode estar incorreto.">
            <a:extLst>
              <a:ext uri="{FF2B5EF4-FFF2-40B4-BE49-F238E27FC236}">
                <a16:creationId xmlns:a16="http://schemas.microsoft.com/office/drawing/2014/main" id="{8B7B073A-65D7-E13D-F485-471FAF9F9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b="44241"/>
          <a:stretch/>
        </p:blipFill>
        <p:spPr>
          <a:xfrm>
            <a:off x="471780" y="1874121"/>
            <a:ext cx="3011254" cy="231242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F51F356-BCA3-BA3F-8F82-1433BB9B543A}"/>
              </a:ext>
            </a:extLst>
          </p:cNvPr>
          <p:cNvSpPr txBox="1"/>
          <p:nvPr/>
        </p:nvSpPr>
        <p:spPr>
          <a:xfrm>
            <a:off x="3943363" y="1814598"/>
            <a:ext cx="439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Longa discussão na consulta nacional da ABNT NBR 7187:2021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279C896-3E31-4553-3C03-211AAB90B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1796" y="2516477"/>
            <a:ext cx="4896197" cy="3298646"/>
          </a:xfrm>
          <a:prstGeom prst="rect">
            <a:avLst/>
          </a:prstGeom>
        </p:spPr>
      </p:pic>
      <p:pic>
        <p:nvPicPr>
          <p:cNvPr id="4098" name="Picture 2" descr="ANCORAGEM 12.7MM - 25UN">
            <a:extLst>
              <a:ext uri="{FF2B5EF4-FFF2-40B4-BE49-F238E27FC236}">
                <a16:creationId xmlns:a16="http://schemas.microsoft.com/office/drawing/2014/main" id="{64755450-8B40-D049-17AD-2565D9010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815123"/>
            <a:ext cx="985058" cy="98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unha De Aco Bipartida Para Fixacao De Cordoalha Engraxada E Plastificada  De Diametro Nominal 12,7 Mm (44842)">
            <a:extLst>
              <a:ext uri="{FF2B5EF4-FFF2-40B4-BE49-F238E27FC236}">
                <a16:creationId xmlns:a16="http://schemas.microsoft.com/office/drawing/2014/main" id="{E8A11189-1D6E-4025-F01E-1C497E7F2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19" y="5937345"/>
            <a:ext cx="1334366" cy="77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 evolução e o uso do concreto protendido">
            <a:extLst>
              <a:ext uri="{FF2B5EF4-FFF2-40B4-BE49-F238E27FC236}">
                <a16:creationId xmlns:a16="http://schemas.microsoft.com/office/drawing/2014/main" id="{3ED9334E-2BD6-68FE-54CF-97192A063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79" y="4458129"/>
            <a:ext cx="3005751" cy="2083987"/>
          </a:xfrm>
          <a:prstGeom prst="rect">
            <a:avLst/>
          </a:prstGeom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345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176D5-A5D9-4FEB-3164-4265EF6B3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16C68998-586F-7BF1-E2FB-AEB1D28AF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>
          <a:xfrm>
            <a:off x="211787" y="193748"/>
            <a:ext cx="1145035" cy="87028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108C8DE-4646-597F-93C0-6F48EEAA5A9C}"/>
              </a:ext>
            </a:extLst>
          </p:cNvPr>
          <p:cNvSpPr txBox="1"/>
          <p:nvPr/>
        </p:nvSpPr>
        <p:spPr>
          <a:xfrm>
            <a:off x="1695797" y="238872"/>
            <a:ext cx="457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Aços de Alta Resistência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Cordoalhas CP-210 e CA-70 AR 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B45817-A0FA-5C69-B197-D5C2A753D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02" y="106977"/>
            <a:ext cx="1620490" cy="10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37E5384-A9E6-7082-F9C6-A51098ABC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92" y="142773"/>
            <a:ext cx="1390646" cy="9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92C2383-704D-3490-FDED-8FC5D14B9E51}"/>
              </a:ext>
            </a:extLst>
          </p:cNvPr>
          <p:cNvSpPr txBox="1"/>
          <p:nvPr/>
        </p:nvSpPr>
        <p:spPr>
          <a:xfrm>
            <a:off x="784304" y="1320944"/>
            <a:ext cx="624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Projeto da Duplicação da BR-116 – Serra das Araras</a:t>
            </a:r>
          </a:p>
        </p:txBody>
      </p:sp>
      <p:pic>
        <p:nvPicPr>
          <p:cNvPr id="5122" name="Picture 2" descr="Serra das Araras em 2024 — Foto: Divulgação/CCR RioSP">
            <a:extLst>
              <a:ext uri="{FF2B5EF4-FFF2-40B4-BE49-F238E27FC236}">
                <a16:creationId xmlns:a16="http://schemas.microsoft.com/office/drawing/2014/main" id="{FDA139B2-F802-433C-379C-063D7794E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27" y="1947191"/>
            <a:ext cx="7326991" cy="4125249"/>
          </a:xfrm>
          <a:prstGeom prst="rect">
            <a:avLst/>
          </a:prstGeom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FA68386-5354-6C9D-553E-73EC6F1B7C1A}"/>
              </a:ext>
            </a:extLst>
          </p:cNvPr>
          <p:cNvSpPr txBox="1"/>
          <p:nvPr/>
        </p:nvSpPr>
        <p:spPr>
          <a:xfrm>
            <a:off x="3518706" y="6190855"/>
            <a:ext cx="4674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Serra das Araras em 2024 — Foto: Divulgação/CCR </a:t>
            </a:r>
            <a:r>
              <a:rPr kumimoji="0" lang="pt-B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RioSP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423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PresentationV8">
  <a:themeElements>
    <a:clrScheme name="Personalizada 12">
      <a:dk1>
        <a:srgbClr val="414141"/>
      </a:dk1>
      <a:lt1>
        <a:srgbClr val="FFFFFF"/>
      </a:lt1>
      <a:dk2>
        <a:srgbClr val="FF3700"/>
      </a:dk2>
      <a:lt2>
        <a:srgbClr val="0070C0"/>
      </a:lt2>
      <a:accent1>
        <a:srgbClr val="460A78"/>
      </a:accent1>
      <a:accent2>
        <a:srgbClr val="BE2878"/>
      </a:accent2>
      <a:accent3>
        <a:srgbClr val="E63C41"/>
      </a:accent3>
      <a:accent4>
        <a:srgbClr val="F58746"/>
      </a:accent4>
      <a:accent5>
        <a:srgbClr val="FFBE6E"/>
      </a:accent5>
      <a:accent6>
        <a:srgbClr val="EAEAEA"/>
      </a:accent6>
      <a:hlink>
        <a:srgbClr val="505050"/>
      </a:hlink>
      <a:folHlink>
        <a:srgbClr val="414141"/>
      </a:folHlink>
    </a:clrScheme>
    <a:fontScheme name="PresentationV8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rgbClr val="FAFFFF"/>
            </a:solidFill>
            <a:effectLst/>
            <a:latin typeface="Arial" pitchFamily="34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rgbClr val="FAFFFF"/>
            </a:solidFill>
            <a:effectLst/>
            <a:latin typeface="Arial" pitchFamily="34" charset="0"/>
            <a:ea typeface="MS PGothic" pitchFamily="34" charset="-128"/>
          </a:defRPr>
        </a:defPPr>
      </a:lstStyle>
    </a:lnDef>
  </a:objectDefaults>
  <a:extraClrSchemeLst>
    <a:extraClrScheme>
      <a:clrScheme name="PresentationV8 1">
        <a:dk1>
          <a:srgbClr val="696969"/>
        </a:dk1>
        <a:lt1>
          <a:srgbClr val="FFFFFF"/>
        </a:lt1>
        <a:dk2>
          <a:srgbClr val="FF3700"/>
        </a:dk2>
        <a:lt2>
          <a:srgbClr val="BAC48C"/>
        </a:lt2>
        <a:accent1>
          <a:srgbClr val="DCD4C2"/>
        </a:accent1>
        <a:accent2>
          <a:srgbClr val="C5BCA4"/>
        </a:accent2>
        <a:accent3>
          <a:srgbClr val="FFFFFF"/>
        </a:accent3>
        <a:accent4>
          <a:srgbClr val="595959"/>
        </a:accent4>
        <a:accent5>
          <a:srgbClr val="EBE6DD"/>
        </a:accent5>
        <a:accent6>
          <a:srgbClr val="B2AA94"/>
        </a:accent6>
        <a:hlink>
          <a:srgbClr val="8B819E"/>
        </a:hlink>
        <a:folHlink>
          <a:srgbClr val="9DB1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rcelorMittal template 16x9" id="{2080C811-E281-4F53-A338-B1B429535C64}" vid="{EAE1C29F-A62A-497F-AC0B-627198192CCD}"/>
    </a:ext>
  </a:extLst>
</a:theme>
</file>

<file path=ppt/theme/theme4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7cd273a-1cec-4aae-a297-41480ea54f8d}" enabled="0" method="" siteId="{37cd273a-1cec-4aae-a297-41480ea54f8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1233</TotalTime>
  <Words>1895</Words>
  <Application>Microsoft Office PowerPoint</Application>
  <PresentationFormat>Apresentação na tela (4:3)</PresentationFormat>
  <Paragraphs>363</Paragraphs>
  <Slides>55</Slides>
  <Notes>10</Notes>
  <HiddenSlides>0</HiddenSlides>
  <MMClips>1</MMClips>
  <ScaleCrop>false</ScaleCrop>
  <HeadingPairs>
    <vt:vector size="8" baseType="variant">
      <vt:variant>
        <vt:lpstr>Fontes usadas</vt:lpstr>
      </vt:variant>
      <vt:variant>
        <vt:i4>19</vt:i4>
      </vt:variant>
      <vt:variant>
        <vt:lpstr>Tema</vt:lpstr>
      </vt:variant>
      <vt:variant>
        <vt:i4>6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81" baseType="lpstr">
      <vt:lpstr>MS PGothic</vt:lpstr>
      <vt:lpstr>Aileron Black</vt:lpstr>
      <vt:lpstr>Aptos</vt:lpstr>
      <vt:lpstr>Aptos ExtraBold</vt:lpstr>
      <vt:lpstr>Arial</vt:lpstr>
      <vt:lpstr>Arial Black</vt:lpstr>
      <vt:lpstr>Calibri</vt:lpstr>
      <vt:lpstr>Calibri Light</vt:lpstr>
      <vt:lpstr>Calisto MT</vt:lpstr>
      <vt:lpstr>Foundry Sterling Book</vt:lpstr>
      <vt:lpstr>Foundry Sterling Demi</vt:lpstr>
      <vt:lpstr>Gilroy</vt:lpstr>
      <vt:lpstr>Gilroy-Bold</vt:lpstr>
      <vt:lpstr>Montserrat</vt:lpstr>
      <vt:lpstr>Play</vt:lpstr>
      <vt:lpstr>Symbol</vt:lpstr>
      <vt:lpstr>Tahoma</vt:lpstr>
      <vt:lpstr>Verdana</vt:lpstr>
      <vt:lpstr>Wingdings</vt:lpstr>
      <vt:lpstr>ChronicleVTI</vt:lpstr>
      <vt:lpstr>Personalizar design</vt:lpstr>
      <vt:lpstr>7_PresentationV8</vt:lpstr>
      <vt:lpstr>1_Tema do Office</vt:lpstr>
      <vt:lpstr>Office Theme</vt:lpstr>
      <vt:lpstr>1_ChronicleVTI</vt:lpstr>
      <vt:lpstr>think-cell Slide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Ambiente colaborativo</vt:lpstr>
      <vt:lpstr>Soluções em aço</vt:lpstr>
      <vt:lpstr>Steligence </vt:lpstr>
      <vt:lpstr>ArcelorMittal 70 S AR</vt:lpstr>
      <vt:lpstr>Apresentação do PowerPoint</vt:lpstr>
      <vt:lpstr>Apresentação do PowerPoint</vt:lpstr>
      <vt:lpstr>ArcelorMittal 70 S AR Características do produto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Aplicação, normalização, aderência, comportamento em altas temperaturas e estudo de fadiga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Flávia Ribeiro Cerqueira Lima</dc:creator>
  <cp:lastModifiedBy>Elaine Maroni</cp:lastModifiedBy>
  <cp:revision>7</cp:revision>
  <dcterms:created xsi:type="dcterms:W3CDTF">2023-02-28T11:27:06Z</dcterms:created>
  <dcterms:modified xsi:type="dcterms:W3CDTF">2025-05-13T12:50:49Z</dcterms:modified>
</cp:coreProperties>
</file>