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5" r:id="rId2"/>
    <p:sldId id="280" r:id="rId3"/>
    <p:sldId id="293" r:id="rId4"/>
    <p:sldId id="294" r:id="rId5"/>
    <p:sldId id="257" r:id="rId6"/>
    <p:sldId id="298" r:id="rId7"/>
    <p:sldId id="300" r:id="rId8"/>
    <p:sldId id="297" r:id="rId9"/>
    <p:sldId id="295" r:id="rId10"/>
    <p:sldId id="258" r:id="rId11"/>
    <p:sldId id="301" r:id="rId12"/>
    <p:sldId id="267" r:id="rId13"/>
    <p:sldId id="264" r:id="rId14"/>
    <p:sldId id="265" r:id="rId15"/>
    <p:sldId id="263" r:id="rId16"/>
    <p:sldId id="281" r:id="rId17"/>
    <p:sldId id="286" r:id="rId18"/>
    <p:sldId id="268" r:id="rId19"/>
    <p:sldId id="266" r:id="rId20"/>
    <p:sldId id="270" r:id="rId21"/>
    <p:sldId id="273" r:id="rId22"/>
    <p:sldId id="285" r:id="rId23"/>
    <p:sldId id="271" r:id="rId24"/>
    <p:sldId id="291" r:id="rId25"/>
    <p:sldId id="292" r:id="rId26"/>
    <p:sldId id="283" r:id="rId27"/>
    <p:sldId id="287" r:id="rId28"/>
    <p:sldId id="269" r:id="rId29"/>
    <p:sldId id="288" r:id="rId30"/>
    <p:sldId id="289" r:id="rId31"/>
    <p:sldId id="274" r:id="rId32"/>
    <p:sldId id="262" r:id="rId33"/>
    <p:sldId id="259" r:id="rId34"/>
    <p:sldId id="290" r:id="rId35"/>
    <p:sldId id="277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0818BA-0028-3F26-BD24-52A151C5312F}" name="Patricia Fontana" initials="PF" userId="de8ae71bbfb0383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2F2F2"/>
    <a:srgbClr val="FFFFFF"/>
    <a:srgbClr val="598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71D18-14BC-40FF-BE1A-E8AA60BC84A3}" v="39" dt="2023-05-10T14:38:04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ia%20Fontana\OneDrive\AAD\1081%20-%20Estudo%20Gerdau\Em%20trabalho\Pc%20escrit&#243;rio\2\Planilhas%20e%20graficos_PILAR_circular%20100_C3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e8ae71bbfb03836/AAD/1081%20-%20Estudo%20Gerdau/Em%20trabalho/Pc%20escrit&#243;rio/2/Planilhas%20e%20graficos_PILAR_circular%20100_C35-analis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aseline="0"/>
              <a:t>Momento Fletor Relativo </a:t>
            </a:r>
            <a:r>
              <a:rPr lang="pt-BR" i="1" baseline="0"/>
              <a:t>versus</a:t>
            </a:r>
            <a:r>
              <a:rPr lang="pt-BR" baseline="0"/>
              <a:t> Taxa de Armadura</a:t>
            </a:r>
          </a:p>
          <a:p>
            <a:pPr>
              <a:defRPr/>
            </a:pPr>
            <a:r>
              <a:rPr lang="pt-BR" baseline="0"/>
              <a:t>Concreto C35 - Seção a flexão com Armadura Simples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'Vigas Retangulares'!$D$19</c:f>
              <c:strCache>
                <c:ptCount val="1"/>
                <c:pt idx="0">
                  <c:v>CA-50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'Vigas Retangulares'!$B$3:$B$18</c:f>
              <c:numCache>
                <c:formatCode>General</c:formatCode>
                <c:ptCount val="16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9.0000000000000011E-2</c:v>
                </c:pt>
                <c:pt idx="5">
                  <c:v>0.11000000000000001</c:v>
                </c:pt>
                <c:pt idx="6">
                  <c:v>0.13</c:v>
                </c:pt>
                <c:pt idx="7">
                  <c:v>0.15</c:v>
                </c:pt>
                <c:pt idx="8">
                  <c:v>0.16999999999999998</c:v>
                </c:pt>
                <c:pt idx="9">
                  <c:v>0.18999999999999997</c:v>
                </c:pt>
                <c:pt idx="10">
                  <c:v>0.20999999999999996</c:v>
                </c:pt>
                <c:pt idx="11">
                  <c:v>0.22999999999999995</c:v>
                </c:pt>
                <c:pt idx="12">
                  <c:v>0.24999999999999994</c:v>
                </c:pt>
                <c:pt idx="13">
                  <c:v>0.26999999999999996</c:v>
                </c:pt>
                <c:pt idx="14">
                  <c:v>0.28999999999999998</c:v>
                </c:pt>
                <c:pt idx="15">
                  <c:v>0.29499999999999998</c:v>
                </c:pt>
              </c:numCache>
            </c:numRef>
          </c:xVal>
          <c:yVal>
            <c:numRef>
              <c:f>'Vigas Retangulares'!$D$3:$D$18</c:f>
              <c:numCache>
                <c:formatCode>0.00%</c:formatCode>
                <c:ptCount val="16"/>
                <c:pt idx="0">
                  <c:v>8.0903339894013268E-4</c:v>
                </c:pt>
                <c:pt idx="1">
                  <c:v>2.4522562053488927E-3</c:v>
                </c:pt>
                <c:pt idx="2">
                  <c:v>4.1308292737626913E-3</c:v>
                </c:pt>
                <c:pt idx="3">
                  <c:v>5.8471372257705564E-3</c:v>
                </c:pt>
                <c:pt idx="4">
                  <c:v>7.6038454841744329E-3</c:v>
                </c:pt>
                <c:pt idx="5">
                  <c:v>9.4039488681061101E-3</c:v>
                </c:pt>
                <c:pt idx="6">
                  <c:v>1.1250831567044175E-2</c:v>
                </c:pt>
                <c:pt idx="7">
                  <c:v>1.3148341930329703E-2</c:v>
                </c:pt>
                <c:pt idx="8">
                  <c:v>1.510088680720823E-2</c:v>
                </c:pt>
                <c:pt idx="9">
                  <c:v>1.7113552072122035E-2</c:v>
                </c:pt>
                <c:pt idx="10">
                  <c:v>1.9192258807443238E-2</c:v>
                </c:pt>
                <c:pt idx="11">
                  <c:v>2.1343968953028127E-2</c:v>
                </c:pt>
                <c:pt idx="12">
                  <c:v>2.3576961036041479E-2</c:v>
                </c:pt>
                <c:pt idx="13">
                  <c:v>2.5901207587538083E-2</c:v>
                </c:pt>
                <c:pt idx="14">
                  <c:v>2.8328904221647855E-2</c:v>
                </c:pt>
                <c:pt idx="15">
                  <c:v>2.8953691740995924E-2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61-4813-BDF6-3910DA56BFC0}"/>
            </c:ext>
          </c:extLst>
        </c:ser>
        <c:ser>
          <c:idx val="1"/>
          <c:order val="1"/>
          <c:tx>
            <c:strRef>
              <c:f>'Vigas Retangulares'!$E$19</c:f>
              <c:strCache>
                <c:ptCount val="1"/>
                <c:pt idx="0">
                  <c:v>GG 70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'Vigas Retangulares'!$B$3:$B$18</c:f>
              <c:numCache>
                <c:formatCode>General</c:formatCode>
                <c:ptCount val="16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9.0000000000000011E-2</c:v>
                </c:pt>
                <c:pt idx="5">
                  <c:v>0.11000000000000001</c:v>
                </c:pt>
                <c:pt idx="6">
                  <c:v>0.13</c:v>
                </c:pt>
                <c:pt idx="7">
                  <c:v>0.15</c:v>
                </c:pt>
                <c:pt idx="8">
                  <c:v>0.16999999999999998</c:v>
                </c:pt>
                <c:pt idx="9">
                  <c:v>0.18999999999999997</c:v>
                </c:pt>
                <c:pt idx="10">
                  <c:v>0.20999999999999996</c:v>
                </c:pt>
                <c:pt idx="11">
                  <c:v>0.22999999999999995</c:v>
                </c:pt>
                <c:pt idx="12">
                  <c:v>0.24999999999999994</c:v>
                </c:pt>
                <c:pt idx="13">
                  <c:v>0.26999999999999996</c:v>
                </c:pt>
                <c:pt idx="14">
                  <c:v>0.28999999999999998</c:v>
                </c:pt>
                <c:pt idx="15">
                  <c:v>0.29499999999999998</c:v>
                </c:pt>
              </c:numCache>
            </c:numRef>
          </c:xVal>
          <c:yVal>
            <c:numRef>
              <c:f>'Vigas Retangulares'!$E$3:$E$18</c:f>
              <c:numCache>
                <c:formatCode>0.00%</c:formatCode>
                <c:ptCount val="16"/>
                <c:pt idx="0">
                  <c:v>5.7789998662587431E-4</c:v>
                </c:pt>
                <c:pt idx="1">
                  <c:v>1.7516691277898776E-3</c:v>
                </c:pt>
                <c:pt idx="2">
                  <c:v>2.950689285743417E-3</c:v>
                </c:pt>
                <c:pt idx="3">
                  <c:v>4.176663817586722E-3</c:v>
                </c:pt>
                <c:pt idx="4">
                  <c:v>5.431496659305147E-3</c:v>
                </c:pt>
                <c:pt idx="5">
                  <c:v>6.7173270377074686E-3</c:v>
                </c:pt>
                <c:pt idx="6">
                  <c:v>8.0365723104169652E-3</c:v>
                </c:pt>
                <c:pt idx="7">
                  <c:v>9.3919813887093067E-3</c:v>
                </c:pt>
                <c:pt idx="8">
                  <c:v>1.0786702125470903E-2</c:v>
                </c:pt>
                <c:pt idx="9">
                  <c:v>1.222436740752203E-2</c:v>
                </c:pt>
                <c:pt idx="10">
                  <c:v>1.3709206718377392E-2</c:v>
                </c:pt>
                <c:pt idx="11">
                  <c:v>1.5246193035611351E-2</c:v>
                </c:pt>
                <c:pt idx="12">
                  <c:v>1.6841239787203605E-2</c:v>
                </c:pt>
                <c:pt idx="13">
                  <c:v>1.8501470443669388E-2</c:v>
                </c:pt>
                <c:pt idx="14">
                  <c:v>2.0235596444180198E-2</c:v>
                </c:pt>
                <c:pt idx="15">
                  <c:v>2.0681887906990354E-2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61-4813-BDF6-3910DA56B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268160"/>
        <c:axId val="235268552"/>
      </c:scatterChart>
      <c:valAx>
        <c:axId val="23526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ym typeface="Symbol" panose="05050102010706020507" pitchFamily="18" charset="2"/>
                  </a:rPr>
                  <a:t> (Momento Fletor Relativo)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268552"/>
        <c:crosses val="autoZero"/>
        <c:crossBetween val="midCat"/>
      </c:valAx>
      <c:valAx>
        <c:axId val="23526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</a:t>
                </a:r>
                <a:r>
                  <a:rPr lang="pt-BR" baseline="0"/>
                  <a:t> de Armadura (%)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268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87086763181715"/>
          <c:y val="0.27458474288410611"/>
          <c:w val="0.14061099299960955"/>
          <c:h val="0.13175965731201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13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F-412C-B0AF-28BCA6CCE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9816056"/>
        <c:axId val="609820016"/>
      </c:barChart>
      <c:catAx>
        <c:axId val="6098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820016"/>
        <c:crosses val="autoZero"/>
        <c:auto val="1"/>
        <c:lblAlgn val="ctr"/>
        <c:lblOffset val="100"/>
        <c:noMultiLvlLbl val="0"/>
      </c:catAx>
      <c:valAx>
        <c:axId val="60982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8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15.8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F-412C-B0AF-28BCA6CCE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9816056"/>
        <c:axId val="609820016"/>
      </c:barChart>
      <c:catAx>
        <c:axId val="6098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820016"/>
        <c:crosses val="autoZero"/>
        <c:auto val="1"/>
        <c:lblAlgn val="ctr"/>
        <c:lblOffset val="100"/>
        <c:noMultiLvlLbl val="0"/>
      </c:catAx>
      <c:valAx>
        <c:axId val="60982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8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14.2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F-412C-B0AF-28BCA6CCE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9816056"/>
        <c:axId val="609820016"/>
      </c:barChart>
      <c:catAx>
        <c:axId val="6098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820016"/>
        <c:crosses val="autoZero"/>
        <c:auto val="1"/>
        <c:lblAlgn val="ctr"/>
        <c:lblOffset val="100"/>
        <c:noMultiLvlLbl val="0"/>
      </c:catAx>
      <c:valAx>
        <c:axId val="60982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8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t-BR"/>
              <a:t>Quantitativo total de aço das longarinas</a:t>
            </a:r>
          </a:p>
        </c:rich>
      </c:tx>
      <c:layout>
        <c:manualLayout>
          <c:xMode val="edge"/>
          <c:yMode val="edge"/>
          <c:x val="0.24055250853621701"/>
          <c:y val="7.38267219017143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8686978266121299E-2"/>
          <c:y val="0.2053245149477797"/>
          <c:w val="0.96262604346775738"/>
          <c:h val="0.58045126535319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Aço CA-50 (kg)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Obra com Vigas Pré-Moldadas</c:v>
                </c:pt>
                <c:pt idx="1">
                  <c:v>Obra em Seção Caixão</c:v>
                </c:pt>
                <c:pt idx="2">
                  <c:v>Obra em Duas Vigas</c:v>
                </c:pt>
              </c:strCache>
            </c:strRef>
          </c:cat>
          <c:val>
            <c:numRef>
              <c:f>Planilha1!$B$2:$B$4</c:f>
              <c:numCache>
                <c:formatCode>#,##0</c:formatCode>
                <c:ptCount val="3"/>
                <c:pt idx="0">
                  <c:v>26770</c:v>
                </c:pt>
                <c:pt idx="1">
                  <c:v>36579</c:v>
                </c:pt>
                <c:pt idx="2">
                  <c:v>35276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D-43BD-9C90-33A8EC5A355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Aço GG 70 (kg)</c:v>
                </c:pt>
              </c:strCache>
            </c:strRef>
          </c:tx>
          <c:spPr>
            <a:solidFill>
              <a:srgbClr val="5982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Obra com Vigas Pré-Moldadas</c:v>
                </c:pt>
                <c:pt idx="1">
                  <c:v>Obra em Seção Caixão</c:v>
                </c:pt>
                <c:pt idx="2">
                  <c:v>Obra em Duas Vigas</c:v>
                </c:pt>
              </c:strCache>
            </c:strRef>
          </c:cat>
          <c:val>
            <c:numRef>
              <c:f>Planilha1!$C$2:$C$4</c:f>
              <c:numCache>
                <c:formatCode>#,##0.0</c:formatCode>
                <c:ptCount val="3"/>
                <c:pt idx="0">
                  <c:v>22448.9</c:v>
                </c:pt>
                <c:pt idx="1">
                  <c:v>30781.4</c:v>
                </c:pt>
                <c:pt idx="2" formatCode="#,##0">
                  <c:v>30255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D-43BD-9C90-33A8EC5A3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033520"/>
        <c:axId val="548033880"/>
      </c:barChart>
      <c:catAx>
        <c:axId val="54803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48033880"/>
        <c:crosses val="autoZero"/>
        <c:auto val="1"/>
        <c:lblAlgn val="ctr"/>
        <c:lblOffset val="100"/>
        <c:noMultiLvlLbl val="0"/>
      </c:catAx>
      <c:valAx>
        <c:axId val="548033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4803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24</c:v>
                </c:pt>
                <c:pt idx="1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7-4B91-BC2A-8053BF2B5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9816056"/>
        <c:axId val="609820016"/>
      </c:barChart>
      <c:catAx>
        <c:axId val="6098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820016"/>
        <c:crosses val="autoZero"/>
        <c:auto val="1"/>
        <c:lblAlgn val="ctr"/>
        <c:lblOffset val="100"/>
        <c:noMultiLvlLbl val="0"/>
      </c:catAx>
      <c:valAx>
        <c:axId val="60982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8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Planilha1!$A$2:$A$3</c:f>
              <c:numCache>
                <c:formatCode>General</c:formatCode>
                <c:ptCount val="2"/>
              </c:numCache>
            </c:num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23</c:v>
                </c:pt>
                <c:pt idx="1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4-4BBE-99F7-8D0C1C274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9816056"/>
        <c:axId val="609820016"/>
      </c:barChart>
      <c:catAx>
        <c:axId val="6098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820016"/>
        <c:crosses val="autoZero"/>
        <c:auto val="1"/>
        <c:lblAlgn val="ctr"/>
        <c:lblOffset val="100"/>
        <c:noMultiLvlLbl val="0"/>
      </c:catAx>
      <c:valAx>
        <c:axId val="60982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8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t-BR" dirty="0"/>
              <a:t>Quantitativo total de aço dos pilares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8686978266121299E-2"/>
          <c:y val="0.22068560041686852"/>
          <c:w val="0.96262604346775738"/>
          <c:h val="0.60072031446747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Aço CA-50 (kg)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Obra com Vigas Pré-Moldadas</c:v>
                </c:pt>
                <c:pt idx="1">
                  <c:v>Obra em Seção Caixão</c:v>
                </c:pt>
              </c:strCache>
            </c:strRef>
          </c:cat>
          <c:val>
            <c:numRef>
              <c:f>Planilha1!$B$2:$B$3</c:f>
              <c:numCache>
                <c:formatCode>#,##0</c:formatCode>
                <c:ptCount val="2"/>
                <c:pt idx="0" formatCode="General">
                  <c:v>10904.6</c:v>
                </c:pt>
                <c:pt idx="1">
                  <c:v>22822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4-48A9-A0B7-AD233D3C40C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Aço GG 70 (kg)</c:v>
                </c:pt>
              </c:strCache>
            </c:strRef>
          </c:tx>
          <c:spPr>
            <a:solidFill>
              <a:srgbClr val="5982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Obra com Vigas Pré-Moldadas</c:v>
                </c:pt>
                <c:pt idx="1">
                  <c:v>Obra em Seção Caixão</c:v>
                </c:pt>
              </c:strCache>
            </c:strRef>
          </c:cat>
          <c:val>
            <c:numRef>
              <c:f>Planilha1!$C$2:$C$3</c:f>
              <c:numCache>
                <c:formatCode>#,##0.00</c:formatCode>
                <c:ptCount val="2"/>
                <c:pt idx="0">
                  <c:v>8248.7999999999993</c:v>
                </c:pt>
                <c:pt idx="1">
                  <c:v>17564.3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4-48A9-A0B7-AD233D3C4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033520"/>
        <c:axId val="548033880"/>
      </c:barChart>
      <c:catAx>
        <c:axId val="54803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48033880"/>
        <c:crosses val="autoZero"/>
        <c:auto val="1"/>
        <c:lblAlgn val="ctr"/>
        <c:lblOffset val="100"/>
        <c:noMultiLvlLbl val="0"/>
      </c:catAx>
      <c:valAx>
        <c:axId val="548033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803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Diagrama</a:t>
            </a:r>
            <a:r>
              <a:rPr lang="pt-BR" baseline="0"/>
              <a:t> de Interação </a:t>
            </a:r>
            <a:br>
              <a:rPr lang="pt-BR" baseline="0"/>
            </a:br>
            <a:r>
              <a:rPr lang="el-GR" sz="1400" b="0" i="0" u="none" strike="noStrike" baseline="0">
                <a:effectLst/>
              </a:rPr>
              <a:t>ρ</a:t>
            </a:r>
            <a:r>
              <a:rPr lang="pt-BR" sz="1400" b="0" i="0" u="none" strike="noStrike" baseline="0">
                <a:effectLst/>
              </a:rPr>
              <a:t>=1,27%    d'/d = 0,05 </a:t>
            </a:r>
            <a:br>
              <a:rPr lang="pt-BR" baseline="0"/>
            </a:br>
            <a:r>
              <a:rPr lang="el-GR" baseline="0"/>
              <a:t>ν</a:t>
            </a:r>
            <a:r>
              <a:rPr lang="pt-BR" baseline="0"/>
              <a:t> </a:t>
            </a:r>
            <a:r>
              <a:rPr lang="pt-BR" i="1" baseline="0"/>
              <a:t>versu</a:t>
            </a:r>
            <a:r>
              <a:rPr lang="pt-BR" baseline="0"/>
              <a:t>s </a:t>
            </a:r>
            <a:r>
              <a:rPr lang="el-GR" sz="1400" b="0" i="0" u="none" strike="noStrike" baseline="0">
                <a:effectLst/>
              </a:rPr>
              <a:t>µ</a:t>
            </a:r>
            <a:r>
              <a:rPr lang="pt-BR" baseline="0"/>
              <a:t> (adimensional)</a:t>
            </a:r>
            <a:endParaRPr lang="pt-BR"/>
          </a:p>
        </c:rich>
      </c:tx>
      <c:layout>
        <c:manualLayout>
          <c:xMode val="edge"/>
          <c:yMode val="edge"/>
          <c:x val="0.34171658575311092"/>
          <c:y val="1.3121429705470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'[Planilhas e graficos_PILAR_circular 100_C35-analise.xlsx]Seção circular 100 MI E NI'!$S$2</c:f>
              <c:strCache>
                <c:ptCount val="1"/>
                <c:pt idx="0">
                  <c:v>CA-50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'[Planilhas e graficos_PILAR_circular 100_C35-analise.xlsx]Seção circular 100 MI E NI'!$S$4:$S$20</c:f>
              <c:numCache>
                <c:formatCode>0.000</c:formatCode>
                <c:ptCount val="17"/>
                <c:pt idx="0">
                  <c:v>-0.21830761395467277</c:v>
                </c:pt>
                <c:pt idx="1">
                  <c:v>-0.16806722689075632</c:v>
                </c:pt>
                <c:pt idx="2">
                  <c:v>-8.1487140310669726E-2</c:v>
                </c:pt>
                <c:pt idx="3">
                  <c:v>0</c:v>
                </c:pt>
                <c:pt idx="4">
                  <c:v>8.4033613445378158E-2</c:v>
                </c:pt>
                <c:pt idx="5">
                  <c:v>0.16806722689075632</c:v>
                </c:pt>
                <c:pt idx="6">
                  <c:v>0.25210084033613445</c:v>
                </c:pt>
                <c:pt idx="7">
                  <c:v>0.33613445378151263</c:v>
                </c:pt>
                <c:pt idx="8">
                  <c:v>0.42016806722689076</c:v>
                </c:pt>
                <c:pt idx="9">
                  <c:v>0.50420168067226889</c:v>
                </c:pt>
                <c:pt idx="10">
                  <c:v>0.58823529411764697</c:v>
                </c:pt>
                <c:pt idx="11">
                  <c:v>0.67226890756302526</c:v>
                </c:pt>
                <c:pt idx="12">
                  <c:v>0.75630252100840334</c:v>
                </c:pt>
                <c:pt idx="13">
                  <c:v>0.84033613445378152</c:v>
                </c:pt>
                <c:pt idx="14">
                  <c:v>0.92436974789915971</c:v>
                </c:pt>
                <c:pt idx="15">
                  <c:v>1.0084033613445378</c:v>
                </c:pt>
                <c:pt idx="16">
                  <c:v>1.0460860707919533</c:v>
                </c:pt>
              </c:numCache>
            </c:numRef>
          </c:xVal>
          <c:yVal>
            <c:numRef>
              <c:f>'[Planilhas e graficos_PILAR_circular 100_C35-analise.xlsx]Seção circular 100 MI E NI'!$T$4:$T$20</c:f>
              <c:numCache>
                <c:formatCode>0.000</c:formatCode>
                <c:ptCount val="17"/>
                <c:pt idx="0">
                  <c:v>0</c:v>
                </c:pt>
                <c:pt idx="1">
                  <c:v>2.0579067990832697E-2</c:v>
                </c:pt>
                <c:pt idx="2">
                  <c:v>5.4893302775655711E-2</c:v>
                </c:pt>
                <c:pt idx="3">
                  <c:v>8.3875732111026224E-2</c:v>
                </c:pt>
                <c:pt idx="4">
                  <c:v>0.10664935064935063</c:v>
                </c:pt>
                <c:pt idx="5">
                  <c:v>0.12304914693149989</c:v>
                </c:pt>
                <c:pt idx="6">
                  <c:v>0.13371530430353962</c:v>
                </c:pt>
                <c:pt idx="7">
                  <c:v>0.13887853323147442</c:v>
                </c:pt>
                <c:pt idx="8">
                  <c:v>0.13819505984211866</c:v>
                </c:pt>
                <c:pt idx="9">
                  <c:v>0.13034224598930483</c:v>
                </c:pt>
                <c:pt idx="10">
                  <c:v>0.11990221543162718</c:v>
                </c:pt>
                <c:pt idx="11">
                  <c:v>0.10643901196842372</c:v>
                </c:pt>
                <c:pt idx="12">
                  <c:v>8.9362363127069008E-2</c:v>
                </c:pt>
                <c:pt idx="13">
                  <c:v>6.7722434428316783E-2</c:v>
                </c:pt>
                <c:pt idx="14">
                  <c:v>4.1480010185892542E-2</c:v>
                </c:pt>
                <c:pt idx="15">
                  <c:v>1.4459893048128343E-2</c:v>
                </c:pt>
                <c:pt idx="1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B0-4A3A-9686-962A5161E8F0}"/>
            </c:ext>
          </c:extLst>
        </c:ser>
        <c:ser>
          <c:idx val="1"/>
          <c:order val="1"/>
          <c:tx>
            <c:strRef>
              <c:f>'[Planilhas e graficos_PILAR_circular 100_C35-analise.xlsx]Seção circular 100 MI E NI'!$V$2</c:f>
              <c:strCache>
                <c:ptCount val="1"/>
                <c:pt idx="0">
                  <c:v>GG 70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'[Planilhas e graficos_PILAR_circular 100_C35-analise.xlsx]Seção circular 100 MI E NI'!$V$4:$V$20</c:f>
              <c:numCache>
                <c:formatCode>0.000</c:formatCode>
                <c:ptCount val="17"/>
                <c:pt idx="0">
                  <c:v>-0.30434733893557425</c:v>
                </c:pt>
                <c:pt idx="1">
                  <c:v>-0.16806722689075632</c:v>
                </c:pt>
                <c:pt idx="2">
                  <c:v>-8.1487140310669726E-2</c:v>
                </c:pt>
                <c:pt idx="3">
                  <c:v>0</c:v>
                </c:pt>
                <c:pt idx="4">
                  <c:v>8.4033613445378158E-2</c:v>
                </c:pt>
                <c:pt idx="5">
                  <c:v>0.16806722689075632</c:v>
                </c:pt>
                <c:pt idx="6">
                  <c:v>0.25210084033613445</c:v>
                </c:pt>
                <c:pt idx="7">
                  <c:v>0.33613445378151263</c:v>
                </c:pt>
                <c:pt idx="8">
                  <c:v>0.42016806722689076</c:v>
                </c:pt>
                <c:pt idx="9">
                  <c:v>0.50420168067226889</c:v>
                </c:pt>
                <c:pt idx="10">
                  <c:v>0.58823529411764697</c:v>
                </c:pt>
                <c:pt idx="11">
                  <c:v>0.67226890756302526</c:v>
                </c:pt>
                <c:pt idx="12">
                  <c:v>0.75630252100840334</c:v>
                </c:pt>
                <c:pt idx="13">
                  <c:v>0.84033613445378152</c:v>
                </c:pt>
                <c:pt idx="14">
                  <c:v>0.92436974789915971</c:v>
                </c:pt>
                <c:pt idx="15">
                  <c:v>1.0084033613445378</c:v>
                </c:pt>
                <c:pt idx="16">
                  <c:v>1.0460860707919533</c:v>
                </c:pt>
              </c:numCache>
            </c:numRef>
          </c:xVal>
          <c:yVal>
            <c:numRef>
              <c:f>'[Planilhas e graficos_PILAR_circular 100_C35-analise.xlsx]Seção circular 100 MI E NI'!$W$4:$W$20</c:f>
              <c:numCache>
                <c:formatCode>0.000</c:formatCode>
                <c:ptCount val="17"/>
                <c:pt idx="0">
                  <c:v>0</c:v>
                </c:pt>
                <c:pt idx="1">
                  <c:v>5.4148714031066969E-2</c:v>
                </c:pt>
                <c:pt idx="2">
                  <c:v>8.5143875732111032E-2</c:v>
                </c:pt>
                <c:pt idx="3">
                  <c:v>0.11137458619811563</c:v>
                </c:pt>
                <c:pt idx="4">
                  <c:v>0.13019505984211865</c:v>
                </c:pt>
                <c:pt idx="5">
                  <c:v>0.14364400305576777</c:v>
                </c:pt>
                <c:pt idx="6">
                  <c:v>0.15146880570409985</c:v>
                </c:pt>
                <c:pt idx="7">
                  <c:v>0.15299567099567102</c:v>
                </c:pt>
                <c:pt idx="8">
                  <c:v>0.14792920804685511</c:v>
                </c:pt>
                <c:pt idx="9">
                  <c:v>0.14122383498854085</c:v>
                </c:pt>
                <c:pt idx="10">
                  <c:v>0.13234377387318566</c:v>
                </c:pt>
                <c:pt idx="11">
                  <c:v>0.1206498599439776</c:v>
                </c:pt>
                <c:pt idx="12">
                  <c:v>0.10530583142347845</c:v>
                </c:pt>
                <c:pt idx="13">
                  <c:v>8.6024955436720132E-2</c:v>
                </c:pt>
                <c:pt idx="14">
                  <c:v>6.1135217723453018E-2</c:v>
                </c:pt>
                <c:pt idx="15">
                  <c:v>2.5048637636872931E-2</c:v>
                </c:pt>
                <c:pt idx="1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B0-4A3A-9686-962A5161E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038536"/>
        <c:axId val="238038928"/>
      </c:scatterChart>
      <c:valAx>
        <c:axId val="238038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>
                    <a:sym typeface="Symbol" panose="05050102010706020507" pitchFamily="18" charset="2"/>
                  </a:rPr>
                  <a:t></a:t>
                </a:r>
                <a:endParaRPr lang="pt-BR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038928"/>
        <c:crosses val="autoZero"/>
        <c:crossBetween val="midCat"/>
      </c:valAx>
      <c:valAx>
        <c:axId val="23803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>
                    <a:sym typeface="Symbol" panose="05050102010706020507" pitchFamily="18" charset="2"/>
                  </a:rPr>
                  <a:t></a:t>
                </a:r>
                <a:endParaRPr lang="pt-BR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038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0ECB-A337-4BE6-909D-7C219FC2772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83E1-41D4-4413-B84D-34A2FCDB20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39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83E1-41D4-4413-B84D-34A2FCDB201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73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83E1-41D4-4413-B84D-34A2FCDB201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54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83E1-41D4-4413-B84D-34A2FCDB201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25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83E1-41D4-4413-B84D-34A2FCDB201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07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F4B0C-6982-1844-9EA9-6E5B7E520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B7A21C-CFD7-8478-B3DA-5C1BA65B3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2E6A9-5990-91AF-0BDD-75F5C26B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47BAA4-A017-9671-0886-D1093F56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7F3C0-0BB0-C6F2-06E4-B48B06B6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4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E769-B472-48E5-FC8B-48AF6C68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24F7C9-AD3D-DED7-1E73-8D67465BE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092CF-CD46-82A7-5DFE-0926F21D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80B988-77B3-FA64-C2CB-27E6F70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0E46E6-46BE-4A20-49B8-614F41F8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3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E290D-EFC7-79CB-FB16-DC790C92F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DF8BC0-F6FF-6DEB-0FB9-D2EA9AB13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A2C665-DD8C-8966-2FF0-5A73D82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BA61D-B282-928B-1B48-20F99474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F2BC98-6455-B52D-1041-0CA2337F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4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5F388-495C-502C-F2F3-034095C4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E85C9-5D54-1C3E-38C1-A683E3BF4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220222-3629-B369-7C59-13B7CDD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A04336-7007-5E57-235B-84A1688B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B5061F-A22B-9037-C111-3D0BF451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6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365AA-E44B-E1DA-C47A-A95D66F3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8BCD8B-8EBD-F540-9DF3-26E829360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279286-9C07-6BEA-FB6E-B548E3D5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4CB719-D14B-3694-CDD7-E496D2F6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CD0178-4E37-7F6F-DFCA-354CAD15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2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4409C-7958-1146-17BF-D21E2D10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2ED5E9-F4ED-10AD-C1D5-2528F8DA3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585B63-7EC0-3E1D-9253-E8113C868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042B05-D9A0-EAFA-1332-40CDEDD6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C3C934-E9A6-967C-53FE-4E7EDE9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2EA22C-813D-C40A-A5A6-AFFCBD5C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94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6E4B7-BE3E-9D33-7A99-F8C3B264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31C34E-09E7-723C-0699-DFA3B8A5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922DA5-632E-51BA-E8D0-C41476AE3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78EA22-F24C-B4AF-FC81-D1A388B8D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719518-60EF-D40B-EB9D-508ED44C0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8B186B-4F16-A208-6E5A-635D231B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FB55CF-B413-B324-5C34-5744C3F9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17EBEE-8590-1904-7650-EB670983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07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456D8-DC6E-E879-00EE-28538AC8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96AEA1-A9CC-957C-D429-B4DCF1A9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62EDC7-7BD2-63FD-5FE9-992DB86A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88B284-57A2-37F8-10BB-B9EA1DC0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67B4B7-4E48-E0D8-BD9F-034C29F3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B2AD90-E284-52D2-7040-1E5D8839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CBD49B-A64F-C70A-9D37-7D40C157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7BE99-93FC-1A87-8337-7D292CC0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5A5311-7A98-AFCF-47DE-7BC7DD36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AFCD4-FFA6-EFDA-1400-64062B2A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2062FA-EA2A-B79B-D9F7-94B58431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96C30E-E7CE-ABDA-4968-7196CB78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B13F47-14F1-9504-8ADF-F1A4A0F2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47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F2DE9-14F8-DC34-9C9F-4FA34749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B8546A-13A3-BDCF-46FF-4F4D72A7B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246142-598E-A17F-4041-9E2DD8E9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98BCA5-020B-0106-90C7-6C716955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EB7130-4FB4-068B-65B3-FFE9A2E8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14A54F-3293-E96B-FACC-6ADC99C0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98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AB7590-DB53-3758-E596-573DCEB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0E9A2B-6AB9-1AF2-EE1A-637023F4B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1250E-6BAE-0D3B-E4BF-C42BB2DA9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4E81-8D9B-4E97-AC42-45028000C490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63414C-05E8-97FA-CD39-483B99520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254AD8-C8DE-B0C2-71A3-D54F32E38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D0B7-1CFA-4F7E-AC74-2022E6644B9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1853505745,&quot;Placement&quot;:&quot;Footer&quot;,&quot;Top&quot;:519.343,&quot;Left&quot;:420.5756,&quot;SlideWidth&quot;:960,&quot;SlideHeight&quot;:540}">
            <a:extLst>
              <a:ext uri="{FF2B5EF4-FFF2-40B4-BE49-F238E27FC236}">
                <a16:creationId xmlns:a16="http://schemas.microsoft.com/office/drawing/2014/main" id="{53D4DB31-3A14-2C5D-E516-59396D59D046}"/>
              </a:ext>
            </a:extLst>
          </p:cNvPr>
          <p:cNvSpPr txBox="1"/>
          <p:nvPr userDrawn="1"/>
        </p:nvSpPr>
        <p:spPr>
          <a:xfrm>
            <a:off x="5341310" y="6595656"/>
            <a:ext cx="15093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This content is Internal.</a:t>
            </a:r>
          </a:p>
        </p:txBody>
      </p:sp>
    </p:spTree>
    <p:extLst>
      <p:ext uri="{BB962C8B-B14F-4D97-AF65-F5344CB8AC3E}">
        <p14:creationId xmlns:p14="http://schemas.microsoft.com/office/powerpoint/2010/main" val="13909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id="{7ADA710B-55FC-C0C3-EE7B-BB6DBE2B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" y="-1302"/>
            <a:ext cx="12182803" cy="68573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4A4EFE-1007-F250-4375-46BEB0A2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729" y="718953"/>
            <a:ext cx="7807485" cy="5722138"/>
          </a:xfrm>
        </p:spPr>
        <p:txBody>
          <a:bodyPr>
            <a:normAutofit/>
          </a:bodyPr>
          <a:lstStyle/>
          <a:p>
            <a:r>
              <a:rPr lang="pt-BR" sz="7200" b="1" i="1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  <a:cs typeface="Calibri"/>
              </a:rPr>
              <a:t>Aço Gerdau</a:t>
            </a:r>
            <a:r>
              <a:rPr lang="pt-BR" sz="7200" b="1" i="1" dirty="0">
                <a:solidFill>
                  <a:srgbClr val="FFC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br>
              <a:rPr lang="pt-BR" sz="7200" b="1" i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pt-BR" sz="7200" b="1" i="1" dirty="0">
                <a:solidFill>
                  <a:srgbClr val="FFC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GG 70</a:t>
            </a:r>
            <a:br>
              <a:rPr lang="pt-BR" sz="7200" b="1" i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pt-BR" sz="3200" i="1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  <a:cs typeface="Calibri"/>
              </a:rPr>
              <a:t>Para</a:t>
            </a:r>
            <a:r>
              <a:rPr lang="pt-BR" sz="3200" i="1" dirty="0">
                <a:solidFill>
                  <a:srgbClr val="FFC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maior desempenho </a:t>
            </a:r>
            <a:br>
              <a:rPr lang="pt-BR" sz="3200" i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pt-BR" sz="3200" i="1" dirty="0">
                <a:solidFill>
                  <a:srgbClr val="FFC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em obras de arte especiais </a:t>
            </a:r>
            <a:br>
              <a:rPr lang="pt-BR" sz="3200" i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pt-BR" sz="3200" i="1" dirty="0">
                <a:solidFill>
                  <a:srgbClr val="FFC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 infraestrutura.</a:t>
            </a:r>
            <a:endParaRPr lang="pt-BR" sz="32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541041D-934A-FF21-670F-E3EB1655A04D}"/>
              </a:ext>
            </a:extLst>
          </p:cNvPr>
          <p:cNvCxnSpPr/>
          <p:nvPr/>
        </p:nvCxnSpPr>
        <p:spPr>
          <a:xfrm flipV="1">
            <a:off x="814629" y="5689783"/>
            <a:ext cx="6834975" cy="6579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54299041-EFD5-59A1-F247-AD235A968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4" y="304003"/>
            <a:ext cx="1537953" cy="659212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F758AEC-B9D2-A52A-7E2E-76A5C0C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38" y="180013"/>
            <a:ext cx="2308016" cy="8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2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E0BB26-046B-70BB-C6E3-EF97C3F1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825625"/>
            <a:ext cx="37236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Em desenvolvimento ensaio segundo a NBR 7478:2021 - Método de ensaio de fadiga de barras de aço para concreto armado.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Para os estudos realizados, considerados os parâmetros da Tabela 23.2 da ABNT NBR 6118:2014, válidos para o aço CA-50.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6F88D6-84A2-3AC8-DF5C-0BD0CC58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366" y="2338332"/>
            <a:ext cx="5191432" cy="2757093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E07EB6B-ED01-D690-61D8-4D1E8E5701FA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ítulo 3">
            <a:extLst>
              <a:ext uri="{FF2B5EF4-FFF2-40B4-BE49-F238E27FC236}">
                <a16:creationId xmlns:a16="http://schemas.microsoft.com/office/drawing/2014/main" id="{D393244E-F545-6EA2-65CF-B1AC3362F8D0}"/>
              </a:ext>
            </a:extLst>
          </p:cNvPr>
          <p:cNvSpPr>
            <a:spLocks noGrp="1"/>
          </p:cNvSpPr>
          <p:nvPr/>
        </p:nvSpPr>
        <p:spPr>
          <a:xfrm>
            <a:off x="848360" y="385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Comportamento do aço </a:t>
            </a:r>
            <a:r>
              <a:rPr lang="pt-BR" b="1" i="1" dirty="0">
                <a:solidFill>
                  <a:srgbClr val="1F3864"/>
                </a:solidFill>
              </a:rPr>
              <a:t>à fadiga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010B5A5-02B0-5043-421D-9E14BFEDF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40" y="201309"/>
            <a:ext cx="1110309" cy="42308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D164E1E6-142B-EE57-FB29-D95D8C29C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id="{7ADA710B-55FC-C0C3-EE7B-BB6DBE2B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" y="-1302"/>
            <a:ext cx="12182803" cy="68573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4A4EFE-1007-F250-4375-46BEB0A2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729" y="718953"/>
            <a:ext cx="7807485" cy="5722138"/>
          </a:xfrm>
        </p:spPr>
        <p:txBody>
          <a:bodyPr>
            <a:normAutofit/>
          </a:bodyPr>
          <a:lstStyle/>
          <a:p>
            <a:br>
              <a:rPr lang="pt-BR" sz="7200" b="1" i="1" dirty="0">
                <a:latin typeface="Calibri"/>
                <a:ea typeface="Calibri" panose="020F0502020204030204" pitchFamily="34" charset="0"/>
                <a:cs typeface="Calibri"/>
              </a:rPr>
            </a:br>
            <a:br>
              <a:rPr lang="pt-BR" sz="7200" b="1" i="1" dirty="0">
                <a:latin typeface="Calibri"/>
                <a:ea typeface="Calibri" panose="020F0502020204030204" pitchFamily="34" charset="0"/>
                <a:cs typeface="Calibri"/>
              </a:rPr>
            </a:br>
            <a:br>
              <a:rPr lang="pt-BR" sz="7200" b="1" i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pt-BR" sz="3200" i="1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  <a:cs typeface="Calibri"/>
              </a:rPr>
              <a:t>Estudo de aplicação em</a:t>
            </a:r>
            <a:br>
              <a:rPr lang="pt-BR" sz="3200" i="1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pt-BR" sz="3200" i="1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  <a:cs typeface="Calibri"/>
              </a:rPr>
              <a:t>elementos de OAE</a:t>
            </a:r>
            <a:endParaRPr lang="pt-BR" sz="32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541041D-934A-FF21-670F-E3EB1655A04D}"/>
              </a:ext>
            </a:extLst>
          </p:cNvPr>
          <p:cNvCxnSpPr/>
          <p:nvPr/>
        </p:nvCxnSpPr>
        <p:spPr>
          <a:xfrm flipV="1">
            <a:off x="814629" y="5689783"/>
            <a:ext cx="6834975" cy="6579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3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8F0763-0E47-9183-DBC8-36498A3C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43944"/>
              </p:ext>
            </p:extLst>
          </p:nvPr>
        </p:nvGraphicFramePr>
        <p:xfrm>
          <a:off x="6507889" y="2329947"/>
          <a:ext cx="4743164" cy="325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D3A977C-BCB9-E375-F00E-B32E630E0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5558667" cy="39162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Para estudo do comportamento de peças submetidas à flexão simples foi construído o gráfico Taxa de Armadura </a:t>
            </a:r>
            <a:r>
              <a:rPr lang="pt-BR" sz="2200" i="1" dirty="0">
                <a:solidFill>
                  <a:schemeClr val="accent1">
                    <a:lumMod val="50000"/>
                  </a:schemeClr>
                </a:solidFill>
              </a:rPr>
              <a:t>versus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μ até o limite de valor de μ = 0,295, obtido para uma posição de linha neutra x/d=0,45.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Observa-se que para uma mesma seção podem ser obtidas taxas de armadura 28,5% inferiores no caso do uso do aço GG-70. 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pt-BR" sz="2000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4011232-72DE-29EF-4413-26347C6BBB9B}"/>
              </a:ext>
            </a:extLst>
          </p:cNvPr>
          <p:cNvCxnSpPr/>
          <p:nvPr/>
        </p:nvCxnSpPr>
        <p:spPr>
          <a:xfrm flipV="1">
            <a:off x="1011982" y="205469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C9434C8A-09FC-E2B3-FE95-EAC24F0125CF}"/>
              </a:ext>
            </a:extLst>
          </p:cNvPr>
          <p:cNvSpPr>
            <a:spLocks noGrp="1"/>
          </p:cNvSpPr>
          <p:nvPr/>
        </p:nvSpPr>
        <p:spPr>
          <a:xfrm>
            <a:off x="843280" y="690245"/>
            <a:ext cx="8925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Comportamento de peças submetidas </a:t>
            </a:r>
            <a:r>
              <a:rPr lang="pt-BR" b="1" i="1" dirty="0">
                <a:solidFill>
                  <a:srgbClr val="1F3864"/>
                </a:solidFill>
              </a:rPr>
              <a:t>à flexão simples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2FE1E96-9F77-7EE9-3CE8-53FD325AC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70FCEB1-60DF-B2A3-77FE-C5A1A297B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5">
            <a:extLst>
              <a:ext uri="{FF2B5EF4-FFF2-40B4-BE49-F238E27FC236}">
                <a16:creationId xmlns:a16="http://schemas.microsoft.com/office/drawing/2014/main" id="{AEA550F7-516C-6389-AA2F-83371E6F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Estudo do uso do aço em </a:t>
            </a:r>
            <a:r>
              <a:rPr lang="pt-BR" b="1" i="1" dirty="0">
                <a:solidFill>
                  <a:srgbClr val="1F3864"/>
                </a:solidFill>
              </a:rPr>
              <a:t>elementos de OAEs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465"/>
            <a:ext cx="8290560" cy="521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Estudadas 3 obras de arte especiais, sendo:</a:t>
            </a: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6D3E6C50-B88A-2E94-32C2-2B84D18A87C4}"/>
              </a:ext>
            </a:extLst>
          </p:cNvPr>
          <p:cNvSpPr txBox="1">
            <a:spLocks/>
          </p:cNvSpPr>
          <p:nvPr/>
        </p:nvSpPr>
        <p:spPr>
          <a:xfrm>
            <a:off x="878957" y="5295143"/>
            <a:ext cx="7468630" cy="1112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Obra 1: Tabuleiro em múltiplas vigas: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Vão =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27 metros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Calibri" panose="020F0502020204030204"/>
              </a:rPr>
              <a:t>    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Largura =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19,72 metros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B7058083-1A63-9C27-9491-C1F5C82E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95" y="2683979"/>
            <a:ext cx="6096502" cy="198538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6801A92-4607-297F-1420-04978E5C7EA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3ACFD0F4-FF3C-D675-7AB3-CA1DD7DAF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0C1339-089E-9531-E5F6-880F2D5BF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880" y="2491006"/>
            <a:ext cx="3388791" cy="234635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C118E8D4-2C3D-F832-073C-68A211C38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8D76FDE9-2CB7-9C9D-A6AF-AE3793979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FA77B2-417D-C108-3AFD-4E138AF4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25" y="3142031"/>
            <a:ext cx="6253240" cy="89775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F4B7397-C775-D012-6C2A-EC6F843E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44" y="2356454"/>
            <a:ext cx="3920499" cy="254258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ítulo 3">
            <a:extLst>
              <a:ext uri="{FF2B5EF4-FFF2-40B4-BE49-F238E27FC236}">
                <a16:creationId xmlns:a16="http://schemas.microsoft.com/office/drawing/2014/main" id="{21440351-5183-2954-A5FF-8AE8F579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Estudo do uso do aço em </a:t>
            </a:r>
            <a:r>
              <a:rPr lang="pt-BR" b="1" i="1" dirty="0">
                <a:solidFill>
                  <a:srgbClr val="1F3864"/>
                </a:solidFill>
              </a:rPr>
              <a:t>elementos de OAEs</a:t>
            </a:r>
          </a:p>
        </p:txBody>
      </p:sp>
      <p:sp>
        <p:nvSpPr>
          <p:cNvPr id="16" name="Espaço Reservado para Conteúdo 4">
            <a:extLst>
              <a:ext uri="{FF2B5EF4-FFF2-40B4-BE49-F238E27FC236}">
                <a16:creationId xmlns:a16="http://schemas.microsoft.com/office/drawing/2014/main" id="{1AAAC80D-9B99-9288-C0D8-7075A41B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465"/>
            <a:ext cx="8290560" cy="521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Estudadas 3 obras de arte especiais, sendo: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D74B1E8-9B1B-E911-4E4C-C73D5578063E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AA13BB4C-36B9-6B59-5760-FD51343F5E99}"/>
              </a:ext>
            </a:extLst>
          </p:cNvPr>
          <p:cNvSpPr txBox="1">
            <a:spLocks/>
          </p:cNvSpPr>
          <p:nvPr/>
        </p:nvSpPr>
        <p:spPr>
          <a:xfrm>
            <a:off x="838716" y="5157847"/>
            <a:ext cx="8541258" cy="1091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Obra 2: Tabuleiro em viga seção caixão: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Vãos =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6,75 | 27 | 20,5 | 27 | 6,75 metros 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Calibri" panose="020F0502020204030204"/>
              </a:rPr>
              <a:t>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Largura =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12,50 metros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76CCC28-F170-3E90-1C9B-297BB8F03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C6884628-464B-EB45-0EFB-2354F1251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5B8B1A11-4D01-1AF9-22AD-19E6CD56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D298E68F-F7BE-0F71-045D-EC07564D6413}"/>
              </a:ext>
            </a:extLst>
          </p:cNvPr>
          <p:cNvSpPr txBox="1">
            <a:spLocks/>
          </p:cNvSpPr>
          <p:nvPr/>
        </p:nvSpPr>
        <p:spPr>
          <a:xfrm>
            <a:off x="774130" y="5169534"/>
            <a:ext cx="7691444" cy="116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Obra 3: Tabuleiro em duas vigas: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Vãos =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6 | 25 | 30 | 25 | 6 metros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   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Largura =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12,50 metros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0A9EB81-4D87-330C-8D95-39254ECCD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21" y="2875317"/>
            <a:ext cx="6137159" cy="148573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093807C-568D-9A5F-9018-19798DC42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96" y="2393564"/>
            <a:ext cx="3831438" cy="256984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6FB81E90-A27B-A602-26E8-C635740B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Estudo do uso do aço em </a:t>
            </a:r>
            <a:r>
              <a:rPr lang="pt-BR" b="1" i="1" dirty="0">
                <a:solidFill>
                  <a:srgbClr val="1F3864"/>
                </a:solidFill>
              </a:rPr>
              <a:t>elementos de OAEs</a:t>
            </a:r>
          </a:p>
        </p:txBody>
      </p:sp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id="{B0A1B3F0-1794-BF7D-EA7C-1D7EE458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465"/>
            <a:ext cx="8290560" cy="521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Estudadas 3 obras de arte especiais, sendo: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4738039-CC82-1467-0475-E66BD8118D2B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3D31B79-2E22-BB6D-F657-8CE8819F0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C630944-E165-A701-454D-8B98B6BC8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6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5">
            <a:extLst>
              <a:ext uri="{FF2B5EF4-FFF2-40B4-BE49-F238E27FC236}">
                <a16:creationId xmlns:a16="http://schemas.microsoft.com/office/drawing/2014/main" id="{AEA550F7-516C-6389-AA2F-83371E6F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Estudo do uso do aço em </a:t>
            </a:r>
            <a:r>
              <a:rPr lang="pt-BR" b="1" i="1" dirty="0">
                <a:solidFill>
                  <a:srgbClr val="1F3864"/>
                </a:solidFill>
              </a:rPr>
              <a:t>elementos de OAEs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58189"/>
            <a:ext cx="9220200" cy="4086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Estudo da aplicação do aço nas longarinas e nos pilares.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Considerada a aplicação do aço GG 70 para o detalhamento das armaduras longitudinais dos pilares e das longarinas. 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Utilizados os critérios das normas ABNT NBR 6118/2014, NBR 7187/2021 e NBR 7188/2013.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6801A92-4607-297F-1420-04978E5C7EA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3ACFD0F4-FF3C-D675-7AB3-CA1DD7DA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C9837715-C9E2-B658-461D-77095FAA4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3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5">
            <a:extLst>
              <a:ext uri="{FF2B5EF4-FFF2-40B4-BE49-F238E27FC236}">
                <a16:creationId xmlns:a16="http://schemas.microsoft.com/office/drawing/2014/main" id="{AEA550F7-516C-6389-AA2F-83371E6F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Estudo das </a:t>
            </a:r>
            <a:r>
              <a:rPr lang="pt-BR" b="1" i="1" dirty="0">
                <a:solidFill>
                  <a:srgbClr val="1F3864"/>
                </a:solidFill>
              </a:rPr>
              <a:t>longarinas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8464"/>
            <a:ext cx="10291917" cy="40863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Análise do comportamento das longarinas nos estados limites últimos e de serviço.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Realizado o detalhamento em seção longitudinal e em seção transversal para determinação do quantitativo final de aço para as obras.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Para detalhamento dos estribos considerado aço CA-50.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Concreto classe C35 para a obra 1 e C40 para as obras 2 e 3.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6801A92-4607-297F-1420-04978E5C7EA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3ACFD0F4-FF3C-D675-7AB3-CA1DD7DA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487BFFB-4678-A55E-B899-3641E7E67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11DD7A-9886-CD0D-9C76-9C962088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50E185C-B310-0AE2-304F-D05F5B02D7F1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FE77B260-6B0C-64AF-3B07-F4DE63BAB5C5}"/>
              </a:ext>
            </a:extLst>
          </p:cNvPr>
          <p:cNvSpPr>
            <a:spLocks noGrp="1"/>
          </p:cNvSpPr>
          <p:nvPr/>
        </p:nvSpPr>
        <p:spPr>
          <a:xfrm>
            <a:off x="87109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Obra 1: tabuleiro com </a:t>
            </a:r>
            <a:r>
              <a:rPr lang="pt-BR" b="1" i="1" dirty="0">
                <a:solidFill>
                  <a:srgbClr val="1F3864"/>
                </a:solidFill>
              </a:rPr>
              <a:t>vigas pré-moldadas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EEB9027-338C-FB6F-F74A-5EEEA3C0A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04AF87-8EDF-12D6-6E81-648F512FB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416" y="1796580"/>
            <a:ext cx="4332084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BEC5126-4C6B-B359-AAF0-2587B7C2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09" y="1796580"/>
            <a:ext cx="4199666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C0B723BF-9FA1-B67F-B7CF-CC9F79CC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166FB54-C175-A055-8351-E99F290E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157CE3E-0F53-4FB0-0932-B70B4F83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64494"/>
              </p:ext>
            </p:extLst>
          </p:nvPr>
        </p:nvGraphicFramePr>
        <p:xfrm>
          <a:off x="921509" y="2617852"/>
          <a:ext cx="9479040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5808">
                  <a:extLst>
                    <a:ext uri="{9D8B030D-6E8A-4147-A177-3AD203B41FA5}">
                      <a16:colId xmlns:a16="http://schemas.microsoft.com/office/drawing/2014/main" val="4027927134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3448206820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3806594015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3148185810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1362028500"/>
                    </a:ext>
                  </a:extLst>
                </a:gridCol>
              </a:tblGrid>
              <a:tr h="80740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Longarinas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CA-50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GG 70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Diferença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1513"/>
                  </a:ext>
                </a:extLst>
              </a:tr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Armaduras longitudinais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16.277,8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11.995,9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-26,3%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4775"/>
                  </a:ext>
                </a:extLst>
              </a:tr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Quantitativo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26.770,7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22.488,9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-16%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14841"/>
                  </a:ext>
                </a:extLst>
              </a:tr>
            </a:tbl>
          </a:graphicData>
        </a:graphic>
      </p:graphicFrame>
      <p:sp>
        <p:nvSpPr>
          <p:cNvPr id="20" name="Título 3">
            <a:extLst>
              <a:ext uri="{FF2B5EF4-FFF2-40B4-BE49-F238E27FC236}">
                <a16:creationId xmlns:a16="http://schemas.microsoft.com/office/drawing/2014/main" id="{4D76E79C-6E7C-8534-DD51-BFCCEF4D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Obra 1: tabuleiro com </a:t>
            </a:r>
            <a:r>
              <a:rPr lang="pt-BR" b="1" i="1" dirty="0">
                <a:solidFill>
                  <a:srgbClr val="1F3864"/>
                </a:solidFill>
              </a:rPr>
              <a:t>vigas pré-moldadas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sp>
        <p:nvSpPr>
          <p:cNvPr id="22" name="Espaço Reservado para Conteúdo 4">
            <a:extLst>
              <a:ext uri="{FF2B5EF4-FFF2-40B4-BE49-F238E27FC236}">
                <a16:creationId xmlns:a16="http://schemas.microsoft.com/office/drawing/2014/main" id="{EC52B4BF-0C31-3FAE-E505-F5CCA022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8464"/>
            <a:ext cx="9790471" cy="900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Quantitativo para as 7 vigas que compõem a obra: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AA9C3D1-2F17-4BE2-747B-BACEB24AF82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E71389-A911-1019-94ED-CF736D03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8EC3DC2-EBB7-0F6E-0B0C-171E9FC4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731141"/>
              </p:ext>
            </p:extLst>
          </p:nvPr>
        </p:nvGraphicFramePr>
        <p:xfrm>
          <a:off x="8053434" y="3308257"/>
          <a:ext cx="3011948" cy="19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925B4A22-D280-58E3-4B29-621014744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C053CD9A-088B-91E2-889A-CC6A480A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A075C1-E04B-B6CB-71B6-B07C4340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Apresentação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15035-0C7D-0221-D255-5D2D9ED6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208"/>
            <a:ext cx="9515168" cy="433895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Bianca Marques Meo</a:t>
            </a:r>
          </a:p>
          <a:p>
            <a:pPr marL="0" indent="0">
              <a:lnSpc>
                <a:spcPts val="1200"/>
              </a:lnSpc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Engenheira Civil pela Universidade Federal de São Carlos – UFSCar. Atuou como pesquisadora nas áreas de projeto industrial e modelagem 3D em CAD. Na área de Marketing Portfólio e Inovação da Gerdau Aços Longos, atua na área de desenvolvimento de produtos e soluções para construção civil.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Patricia Fontana</a:t>
            </a:r>
          </a:p>
          <a:p>
            <a:pPr marL="0" indent="0">
              <a:lnSpc>
                <a:spcPts val="1200"/>
              </a:lnSpc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Engenheira Civil e Mestre em Estruturas pela Universidade Tecnológica Federal do Paraná. Gestora de projetos e de equipe da empresa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Nortéa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Soluções em Engenharia, atuando nas áreas de Projetos de Estruturas e de Patologia das Construções.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980EB41-E6E1-72BC-EE05-D0C24CF10F7E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354901F5-C9DE-7C40-B1F6-71A2A4A0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12" y="1808575"/>
            <a:ext cx="1719224" cy="655107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1CF0AB6D-749A-7563-9991-FAAC051C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01" y="4058685"/>
            <a:ext cx="243014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D12413CA-70F6-82CA-6E5A-6EC9FC96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E440453-1270-DB0C-4204-97E74AF281CF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F41D6-EF77-8E38-5C92-6AB804F4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092"/>
            <a:ext cx="4048432" cy="624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Seção do apoio central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E0C0BF7-FC56-44C9-B569-EA32EC7BA177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Obra 2: tabuleiro em </a:t>
            </a:r>
            <a:r>
              <a:rPr lang="pt-BR" b="1" i="1" dirty="0">
                <a:solidFill>
                  <a:srgbClr val="1F3864"/>
                </a:solidFill>
              </a:rPr>
              <a:t>seção caixão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65E7EFA-334F-32C1-9B85-262BC454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2705FE7-1B04-67A8-D2B2-5D8A11F1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918" y="2558990"/>
            <a:ext cx="5979666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3AA891C-7F7F-B078-1662-F718C56E3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16" y="2558990"/>
            <a:ext cx="5687319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88D52F01-F403-B643-5CAC-A689C3C4E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2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B5CBB484-9951-34D2-DD20-448B8722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8A8D0FD-9190-2146-3C69-52400294DBD1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2DE6F19-6470-F2BA-30B2-6F76094E421E}"/>
              </a:ext>
            </a:extLst>
          </p:cNvPr>
          <p:cNvSpPr txBox="1">
            <a:spLocks/>
          </p:cNvSpPr>
          <p:nvPr/>
        </p:nvSpPr>
        <p:spPr>
          <a:xfrm>
            <a:off x="838200" y="1683093"/>
            <a:ext cx="4573096" cy="4974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Seção do vão de extremidade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E632243-B936-EF16-B7EA-668E67C74039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Obra 2: tabuleiro em </a:t>
            </a:r>
            <a:r>
              <a:rPr lang="pt-BR" b="1" i="1" dirty="0">
                <a:solidFill>
                  <a:srgbClr val="1F3864"/>
                </a:solidFill>
              </a:rPr>
              <a:t>seção caixão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BE677D9-7791-1675-7D4C-F5E444B3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F93F41-E125-CF4B-25D1-B87EB8570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21" y="2435140"/>
            <a:ext cx="5420203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24A995C-186B-4D26-7E92-0C7963E00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692" y="2435140"/>
            <a:ext cx="5800791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994AB55-A675-6E22-ADB7-721062A22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166FB54-C175-A055-8351-E99F290E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157CE3E-0F53-4FB0-0932-B70B4F83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67319"/>
              </p:ext>
            </p:extLst>
          </p:nvPr>
        </p:nvGraphicFramePr>
        <p:xfrm>
          <a:off x="921509" y="2617852"/>
          <a:ext cx="9569510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3902">
                  <a:extLst>
                    <a:ext uri="{9D8B030D-6E8A-4147-A177-3AD203B41FA5}">
                      <a16:colId xmlns:a16="http://schemas.microsoft.com/office/drawing/2014/main" val="4027927134"/>
                    </a:ext>
                  </a:extLst>
                </a:gridCol>
                <a:gridCol w="1913902">
                  <a:extLst>
                    <a:ext uri="{9D8B030D-6E8A-4147-A177-3AD203B41FA5}">
                      <a16:colId xmlns:a16="http://schemas.microsoft.com/office/drawing/2014/main" val="3448206820"/>
                    </a:ext>
                  </a:extLst>
                </a:gridCol>
                <a:gridCol w="1913902">
                  <a:extLst>
                    <a:ext uri="{9D8B030D-6E8A-4147-A177-3AD203B41FA5}">
                      <a16:colId xmlns:a16="http://schemas.microsoft.com/office/drawing/2014/main" val="3806594015"/>
                    </a:ext>
                  </a:extLst>
                </a:gridCol>
                <a:gridCol w="1913902">
                  <a:extLst>
                    <a:ext uri="{9D8B030D-6E8A-4147-A177-3AD203B41FA5}">
                      <a16:colId xmlns:a16="http://schemas.microsoft.com/office/drawing/2014/main" val="3148185810"/>
                    </a:ext>
                  </a:extLst>
                </a:gridCol>
                <a:gridCol w="1913902">
                  <a:extLst>
                    <a:ext uri="{9D8B030D-6E8A-4147-A177-3AD203B41FA5}">
                      <a16:colId xmlns:a16="http://schemas.microsoft.com/office/drawing/2014/main" val="1362028500"/>
                    </a:ext>
                  </a:extLst>
                </a:gridCol>
              </a:tblGrid>
              <a:tr h="80740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Longarinas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CA-50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GG 70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Diferença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1513"/>
                  </a:ext>
                </a:extLst>
              </a:tr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Armaduras longitudinais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21.346,60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15.549,00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-27%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4775"/>
                  </a:ext>
                </a:extLst>
              </a:tr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Quantitativo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36.579,00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30.781,40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-15,8%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14841"/>
                  </a:ext>
                </a:extLst>
              </a:tr>
            </a:tbl>
          </a:graphicData>
        </a:graphic>
      </p:graphicFrame>
      <p:sp>
        <p:nvSpPr>
          <p:cNvPr id="20" name="Título 3">
            <a:extLst>
              <a:ext uri="{FF2B5EF4-FFF2-40B4-BE49-F238E27FC236}">
                <a16:creationId xmlns:a16="http://schemas.microsoft.com/office/drawing/2014/main" id="{4D76E79C-6E7C-8534-DD51-BFCCEF4D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Obra 2: tabuleiro em </a:t>
            </a:r>
            <a:r>
              <a:rPr lang="pt-BR" b="1" i="1" dirty="0">
                <a:solidFill>
                  <a:srgbClr val="1F3864"/>
                </a:solidFill>
              </a:rPr>
              <a:t>seção caixão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sp>
        <p:nvSpPr>
          <p:cNvPr id="22" name="Espaço Reservado para Conteúdo 4">
            <a:extLst>
              <a:ext uri="{FF2B5EF4-FFF2-40B4-BE49-F238E27FC236}">
                <a16:creationId xmlns:a16="http://schemas.microsoft.com/office/drawing/2014/main" id="{EC52B4BF-0C31-3FAE-E505-F5CCA022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8464"/>
            <a:ext cx="9790471" cy="900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Quantitativo para as 2 vigas que compõem a seção caixão: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AA9C3D1-2F17-4BE2-747B-BACEB24AF82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E71389-A911-1019-94ED-CF736D03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8EC3DC2-EBB7-0F6E-0B0C-171E9FC4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206791"/>
              </p:ext>
            </p:extLst>
          </p:nvPr>
        </p:nvGraphicFramePr>
        <p:xfrm>
          <a:off x="7774035" y="3319229"/>
          <a:ext cx="3011948" cy="19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0117B6E-D081-EDB0-F937-91601724A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2B6E9A93-9BDF-3A33-F1BF-5D69321A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537768F-292B-D003-CD1A-57BB35C4A0E7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C0B1DAEE-3B24-58D5-2A9C-CA2EA26B3BD7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Obra 3: tabuleiro com </a:t>
            </a:r>
            <a:r>
              <a:rPr lang="pt-BR" b="1" i="1" dirty="0">
                <a:solidFill>
                  <a:srgbClr val="1F3864"/>
                </a:solidFill>
              </a:rPr>
              <a:t>seção em duas vigas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63A25CF-958A-86DC-0846-21BB3688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D6515E7-F7A4-BD52-4782-477C327024A0}"/>
              </a:ext>
            </a:extLst>
          </p:cNvPr>
          <p:cNvSpPr txBox="1">
            <a:spLocks/>
          </p:cNvSpPr>
          <p:nvPr/>
        </p:nvSpPr>
        <p:spPr>
          <a:xfrm>
            <a:off x="838200" y="1683092"/>
            <a:ext cx="4048432" cy="624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Seção do apoio central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3D24B3-F243-4BB1-9781-83177FDC6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5" y="2558989"/>
            <a:ext cx="5485884" cy="33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4B3CBBC-62C9-B881-3B06-23EFBC55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284" y="2558989"/>
            <a:ext cx="5678223" cy="33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FD504C50-5D31-57EA-89D1-6A65CC9FD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5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2B6E9A93-9BDF-3A33-F1BF-5D69321A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537768F-292B-D003-CD1A-57BB35C4A0E7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C0B1DAEE-3B24-58D5-2A9C-CA2EA26B3BD7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1F3864"/>
                </a:solidFill>
              </a:rPr>
              <a:t>Obra 3: tabuleiro com </a:t>
            </a:r>
            <a:r>
              <a:rPr lang="pt-BR" b="1" i="1" dirty="0">
                <a:solidFill>
                  <a:srgbClr val="1F3864"/>
                </a:solidFill>
              </a:rPr>
              <a:t>seção em duas vigas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63A25CF-958A-86DC-0846-21BB3688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D6515E7-F7A4-BD52-4782-477C327024A0}"/>
              </a:ext>
            </a:extLst>
          </p:cNvPr>
          <p:cNvSpPr txBox="1">
            <a:spLocks/>
          </p:cNvSpPr>
          <p:nvPr/>
        </p:nvSpPr>
        <p:spPr>
          <a:xfrm>
            <a:off x="838200" y="1683092"/>
            <a:ext cx="5400000" cy="624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Seção do vão de extremidade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DED05AE-159E-8A5F-2995-B7EA608B3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02" y="2389238"/>
            <a:ext cx="5243487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47A0CB1-1F29-0E22-E5E7-FF2E1238C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844" y="2389238"/>
            <a:ext cx="4966954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8C15EAD-AC1A-BE99-8589-A8F2D132D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8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166FB54-C175-A055-8351-E99F290E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157CE3E-0F53-4FB0-0932-B70B4F83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31036"/>
              </p:ext>
            </p:extLst>
          </p:nvPr>
        </p:nvGraphicFramePr>
        <p:xfrm>
          <a:off x="921509" y="2617852"/>
          <a:ext cx="9479040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5808">
                  <a:extLst>
                    <a:ext uri="{9D8B030D-6E8A-4147-A177-3AD203B41FA5}">
                      <a16:colId xmlns:a16="http://schemas.microsoft.com/office/drawing/2014/main" val="4027927134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3448206820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3806594015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3148185810"/>
                    </a:ext>
                  </a:extLst>
                </a:gridCol>
                <a:gridCol w="1895808">
                  <a:extLst>
                    <a:ext uri="{9D8B030D-6E8A-4147-A177-3AD203B41FA5}">
                      <a16:colId xmlns:a16="http://schemas.microsoft.com/office/drawing/2014/main" val="1362028500"/>
                    </a:ext>
                  </a:extLst>
                </a:gridCol>
              </a:tblGrid>
              <a:tr h="80740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Longarinas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CA-50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GG 70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Diferença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1513"/>
                  </a:ext>
                </a:extLst>
              </a:tr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Armaduras longitudinais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20.125,00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15.104,00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-24,9%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4775"/>
                  </a:ext>
                </a:extLst>
              </a:tr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Quantitativo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35.276,00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30.255,00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-14,2%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14841"/>
                  </a:ext>
                </a:extLst>
              </a:tr>
            </a:tbl>
          </a:graphicData>
        </a:graphic>
      </p:graphicFrame>
      <p:sp>
        <p:nvSpPr>
          <p:cNvPr id="20" name="Título 3">
            <a:extLst>
              <a:ext uri="{FF2B5EF4-FFF2-40B4-BE49-F238E27FC236}">
                <a16:creationId xmlns:a16="http://schemas.microsoft.com/office/drawing/2014/main" id="{4D76E79C-6E7C-8534-DD51-BFCCEF4D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Obra 3: tabuleiro com </a:t>
            </a:r>
            <a:r>
              <a:rPr lang="pt-BR" b="1" i="1" dirty="0">
                <a:solidFill>
                  <a:srgbClr val="1F3864"/>
                </a:solidFill>
              </a:rPr>
              <a:t>seção em duas vigas</a:t>
            </a:r>
            <a:endParaRPr lang="pt-BR" b="1" i="1" dirty="0">
              <a:solidFill>
                <a:srgbClr val="1F3864"/>
              </a:solidFill>
              <a:cs typeface="Calibri Light"/>
            </a:endParaRPr>
          </a:p>
        </p:txBody>
      </p:sp>
      <p:sp>
        <p:nvSpPr>
          <p:cNvPr id="22" name="Espaço Reservado para Conteúdo 4">
            <a:extLst>
              <a:ext uri="{FF2B5EF4-FFF2-40B4-BE49-F238E27FC236}">
                <a16:creationId xmlns:a16="http://schemas.microsoft.com/office/drawing/2014/main" id="{EC52B4BF-0C31-3FAE-E505-F5CCA022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8464"/>
            <a:ext cx="9790471" cy="900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Quantitativo para as 2 vigas que compõem a obra: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AA9C3D1-2F17-4BE2-747B-BACEB24AF82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E71389-A911-1019-94ED-CF736D03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8EC3DC2-EBB7-0F6E-0B0C-171E9FC4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064110"/>
              </p:ext>
            </p:extLst>
          </p:nvPr>
        </p:nvGraphicFramePr>
        <p:xfrm>
          <a:off x="7797795" y="3308257"/>
          <a:ext cx="3011948" cy="19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125CF513-30A0-7E2A-97A8-E25FC0B37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166FB54-C175-A055-8351-E99F290E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4D76E79C-6E7C-8534-DD51-BFCCEF4D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  <a:cs typeface="Calibri Light"/>
              </a:rPr>
              <a:t>Resultados dos estudos das </a:t>
            </a:r>
            <a:r>
              <a:rPr lang="pt-BR" b="1" i="1" dirty="0">
                <a:solidFill>
                  <a:srgbClr val="1F3864"/>
                </a:solidFill>
                <a:cs typeface="Calibri Light"/>
              </a:rPr>
              <a:t>Longarinas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AA9C3D1-2F17-4BE2-747B-BACEB24AF82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E71389-A911-1019-94ED-CF736D03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E76C2B9-C1FA-8DFF-C5FB-5AF5E3D00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695927"/>
              </p:ext>
            </p:extLst>
          </p:nvPr>
        </p:nvGraphicFramePr>
        <p:xfrm>
          <a:off x="1741326" y="1462086"/>
          <a:ext cx="7475794" cy="516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AE97B37-325E-58D2-0925-9D65575597E5}"/>
              </a:ext>
            </a:extLst>
          </p:cNvPr>
          <p:cNvSpPr txBox="1"/>
          <p:nvPr/>
        </p:nvSpPr>
        <p:spPr>
          <a:xfrm>
            <a:off x="5081465" y="2093127"/>
            <a:ext cx="79551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-15,8%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E307ED-A447-102A-543E-1858D66D6879}"/>
              </a:ext>
            </a:extLst>
          </p:cNvPr>
          <p:cNvSpPr txBox="1"/>
          <p:nvPr/>
        </p:nvSpPr>
        <p:spPr>
          <a:xfrm>
            <a:off x="7554277" y="2093127"/>
            <a:ext cx="79551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-14,2%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A5D463-A9E3-D57A-1A4A-738166320876}"/>
              </a:ext>
            </a:extLst>
          </p:cNvPr>
          <p:cNvSpPr txBox="1"/>
          <p:nvPr/>
        </p:nvSpPr>
        <p:spPr>
          <a:xfrm>
            <a:off x="2726639" y="2093127"/>
            <a:ext cx="79551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-16,0%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AB605008-5E65-6355-6B2E-FF7510CC8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9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5">
            <a:extLst>
              <a:ext uri="{FF2B5EF4-FFF2-40B4-BE49-F238E27FC236}">
                <a16:creationId xmlns:a16="http://schemas.microsoft.com/office/drawing/2014/main" id="{AEA550F7-516C-6389-AA2F-83371E6F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Estudo dos </a:t>
            </a:r>
            <a:r>
              <a:rPr lang="pt-BR" b="1" i="1" dirty="0">
                <a:solidFill>
                  <a:srgbClr val="1F3864"/>
                </a:solidFill>
              </a:rPr>
              <a:t>pilares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464"/>
            <a:ext cx="9648464" cy="40863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Obra 1: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composta por 6 pilares de 100 cm de diâmetro, que consistem nos fustes dos tubulões.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  Adotado concreto classe C25 para a análise desses elementos.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Obra 2: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composta por 8 pilares de 100 cm de diâmetros que se estendem até as fundações também em tubulões, mas com fustes alargados com 140 cm de diâmetro. </a:t>
            </a:r>
          </a:p>
          <a:p>
            <a:pPr marL="265113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Adotado concreto classe C40 para os pilares e concreto classe C25 e parâmetros da NBR 6122:2019 para os fustes.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6801A92-4607-297F-1420-04978E5C7EA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3ACFD0F4-FF3C-D675-7AB3-CA1DD7DA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32F375CE-7546-BBA6-4743-0EC519F27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8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C3AEE4F-D7D1-639F-329D-C5B6A723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157CE3E-0F53-4FB0-0932-B70B4F83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3499"/>
              </p:ext>
            </p:extLst>
          </p:nvPr>
        </p:nvGraphicFramePr>
        <p:xfrm>
          <a:off x="1011982" y="2278286"/>
          <a:ext cx="818622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6555">
                  <a:extLst>
                    <a:ext uri="{9D8B030D-6E8A-4147-A177-3AD203B41FA5}">
                      <a16:colId xmlns:a16="http://schemas.microsoft.com/office/drawing/2014/main" val="4027927134"/>
                    </a:ext>
                  </a:extLst>
                </a:gridCol>
                <a:gridCol w="2046555">
                  <a:extLst>
                    <a:ext uri="{9D8B030D-6E8A-4147-A177-3AD203B41FA5}">
                      <a16:colId xmlns:a16="http://schemas.microsoft.com/office/drawing/2014/main" val="1775288311"/>
                    </a:ext>
                  </a:extLst>
                </a:gridCol>
                <a:gridCol w="2046555">
                  <a:extLst>
                    <a:ext uri="{9D8B030D-6E8A-4147-A177-3AD203B41FA5}">
                      <a16:colId xmlns:a16="http://schemas.microsoft.com/office/drawing/2014/main" val="3448206820"/>
                    </a:ext>
                  </a:extLst>
                </a:gridCol>
                <a:gridCol w="2046555">
                  <a:extLst>
                    <a:ext uri="{9D8B030D-6E8A-4147-A177-3AD203B41FA5}">
                      <a16:colId xmlns:a16="http://schemas.microsoft.com/office/drawing/2014/main" val="38065940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CA-50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GG 70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15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Obra com vigas </a:t>
                      </a:r>
                      <a:endParaRPr lang="pt-BR" sz="2000" dirty="0"/>
                    </a:p>
                    <a:p>
                      <a:pPr lvl="0" algn="ctr">
                        <a:buNone/>
                      </a:pPr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pré-moldadas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 tipo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Ø 20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Ø 20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4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 tipo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459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Obra em </a:t>
                      </a:r>
                      <a:endParaRPr lang="pt-BR" sz="2000" dirty="0"/>
                    </a:p>
                    <a:p>
                      <a:pPr lvl="0" algn="ctr">
                        <a:buNone/>
                      </a:pPr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seção caixão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 tipo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148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Fuste dos Pilares tipo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2988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 tipo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93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Fuste dos Pilares tipo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Ø 25</a:t>
                      </a:r>
                      <a:endParaRPr lang="pt-BR" sz="200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64223"/>
                  </a:ext>
                </a:extLst>
              </a:tr>
            </a:tbl>
          </a:graphicData>
        </a:graphic>
      </p:graphicFrame>
      <p:sp>
        <p:nvSpPr>
          <p:cNvPr id="11" name="Título 3">
            <a:extLst>
              <a:ext uri="{FF2B5EF4-FFF2-40B4-BE49-F238E27FC236}">
                <a16:creationId xmlns:a16="http://schemas.microsoft.com/office/drawing/2014/main" id="{8091A6F8-9725-19C1-F986-9AD1A8E4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  <a:cs typeface="Calibri Light"/>
              </a:rPr>
              <a:t>Resultados dos estudos dos </a:t>
            </a:r>
            <a:r>
              <a:rPr lang="pt-BR" b="1" i="1" dirty="0">
                <a:solidFill>
                  <a:srgbClr val="1F3864"/>
                </a:solidFill>
                <a:cs typeface="Calibri Light"/>
              </a:rPr>
              <a:t>Pilares</a:t>
            </a:r>
            <a:endParaRPr lang="pt-BR" b="1" i="1" dirty="0">
              <a:solidFill>
                <a:srgbClr val="1F3864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9A1F333-94B9-8448-7FFE-00413ABF9CDC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BBFD9EE-30C0-5539-F19B-6ECC24FAA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BE7B704-9017-B850-00E6-15A1C826D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ED968C6-6774-5C66-1152-E8A752B5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19" name="Título 3">
            <a:extLst>
              <a:ext uri="{FF2B5EF4-FFF2-40B4-BE49-F238E27FC236}">
                <a16:creationId xmlns:a16="http://schemas.microsoft.com/office/drawing/2014/main" id="{2934D2DF-B38A-1492-3AED-1DED62B5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Obra 1: tabuleiro com </a:t>
            </a:r>
            <a:r>
              <a:rPr lang="pt-BR" b="1" i="1" dirty="0">
                <a:solidFill>
                  <a:srgbClr val="1F3864"/>
                </a:solidFill>
              </a:rPr>
              <a:t>vigas pré-moldadas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AA09254-8B14-4C73-CB7B-6832776B61BD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107A4030-272E-2A65-A00E-F25561F5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91A842-289E-B937-590C-0DED28276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3273"/>
              </p:ext>
            </p:extLst>
          </p:nvPr>
        </p:nvGraphicFramePr>
        <p:xfrm>
          <a:off x="688257" y="2792365"/>
          <a:ext cx="9466485" cy="2474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3297">
                  <a:extLst>
                    <a:ext uri="{9D8B030D-6E8A-4147-A177-3AD203B41FA5}">
                      <a16:colId xmlns:a16="http://schemas.microsoft.com/office/drawing/2014/main" val="4027927134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3448206820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3806594015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3148185810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1362028500"/>
                    </a:ext>
                  </a:extLst>
                </a:gridCol>
              </a:tblGrid>
              <a:tr h="82488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CA-50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GG 70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Diferença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1513"/>
                  </a:ext>
                </a:extLst>
              </a:tr>
              <a:tr h="82488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Armaduras longitudinais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9.508,96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6.773,12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-28,8%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4775"/>
                  </a:ext>
                </a:extLst>
              </a:tr>
              <a:tr h="82488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Quantitativo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10.904,57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8.248,84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-24,4%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14841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6372832-16E7-832B-A9BD-DA566F0D7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890885"/>
              </p:ext>
            </p:extLst>
          </p:nvPr>
        </p:nvGraphicFramePr>
        <p:xfrm>
          <a:off x="7714160" y="3486829"/>
          <a:ext cx="3011948" cy="19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3F155BD3-21B0-5952-24BC-E0AD1685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8464"/>
            <a:ext cx="9790471" cy="900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Quantitativo para os 12 pilares da obra: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35550526-C4DA-409B-E4D4-8D4AAB17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C053CD9A-088B-91E2-889A-CC6A480A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pic>
        <p:nvPicPr>
          <p:cNvPr id="8" name="Imagem 7" descr="Ponte sobre rio com cidade ao fundo&#10;&#10;Descrição gerada automaticamente">
            <a:extLst>
              <a:ext uri="{FF2B5EF4-FFF2-40B4-BE49-F238E27FC236}">
                <a16:creationId xmlns:a16="http://schemas.microsoft.com/office/drawing/2014/main" id="{4C0E184A-03EB-9D70-6D04-4FB52653A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5950" b="2709"/>
          <a:stretch/>
        </p:blipFill>
        <p:spPr>
          <a:xfrm>
            <a:off x="-4045" y="-1302"/>
            <a:ext cx="8233646" cy="68593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EEA1625-4735-A118-D8EA-CD67E0B948BB}"/>
              </a:ext>
            </a:extLst>
          </p:cNvPr>
          <p:cNvSpPr/>
          <p:nvPr/>
        </p:nvSpPr>
        <p:spPr>
          <a:xfrm>
            <a:off x="0" y="-1302"/>
            <a:ext cx="8220830" cy="6859302"/>
          </a:xfrm>
          <a:prstGeom prst="rect">
            <a:avLst/>
          </a:prstGeom>
          <a:gradFill flip="none" rotWithShape="1">
            <a:gsLst>
              <a:gs pos="21000">
                <a:srgbClr val="F5F5F5">
                  <a:alpha val="11000"/>
                </a:srgbClr>
              </a:gs>
              <a:gs pos="0">
                <a:schemeClr val="accent3">
                  <a:lumMod val="5000"/>
                  <a:lumOff val="95000"/>
                  <a:alpha val="0"/>
                </a:schemeClr>
              </a:gs>
              <a:gs pos="59000">
                <a:srgbClr val="F3F3F3">
                  <a:alpha val="87000"/>
                </a:srgbClr>
              </a:gs>
              <a:gs pos="47000">
                <a:srgbClr val="F3F3F3">
                  <a:alpha val="73000"/>
                </a:srgbClr>
              </a:gs>
              <a:gs pos="100000">
                <a:srgbClr val="F3F3F3"/>
              </a:gs>
            </a:gsLst>
            <a:lin ang="0" scaled="1"/>
            <a:tileRect/>
          </a:gra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A075C1-E04B-B6CB-71B6-B07C4340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784" y="281535"/>
            <a:ext cx="6768192" cy="1325563"/>
          </a:xfrm>
        </p:spPr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Desafios da Construção Civil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15035-0C7D-0221-D255-5D2D9ED6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775" y="1782841"/>
            <a:ext cx="5598111" cy="44616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Crescente urbanização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Déficit habitacional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Verticalização dos centros urbanos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Aumento da demanda por infraestrutura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Necessidades de desempenhos superiores das estruturas (vãos, seções, durabilidade)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Redução do impacto ambiental	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Desmaterialização</a:t>
            </a:r>
          </a:p>
          <a:p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980EB41-E6E1-72BC-EE05-D0C24CF10F7E}"/>
              </a:ext>
            </a:extLst>
          </p:cNvPr>
          <p:cNvCxnSpPr>
            <a:cxnSpLocks/>
          </p:cNvCxnSpPr>
          <p:nvPr/>
        </p:nvCxnSpPr>
        <p:spPr>
          <a:xfrm>
            <a:off x="4597784" y="1350332"/>
            <a:ext cx="6076012" cy="0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D99E208D-831E-8EC6-D4CE-83D4AFBF0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ED968C6-6774-5C66-1152-E8A752B5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19" name="Título 3">
            <a:extLst>
              <a:ext uri="{FF2B5EF4-FFF2-40B4-BE49-F238E27FC236}">
                <a16:creationId xmlns:a16="http://schemas.microsoft.com/office/drawing/2014/main" id="{2934D2DF-B38A-1492-3AED-1DED62B5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</a:rPr>
              <a:t>Obra 2: tabuleiro em </a:t>
            </a:r>
            <a:r>
              <a:rPr lang="pt-BR" b="1" i="1" dirty="0">
                <a:solidFill>
                  <a:srgbClr val="1F3864"/>
                </a:solidFill>
              </a:rPr>
              <a:t>seção caixão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AA09254-8B14-4C73-CB7B-6832776B61BD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107A4030-272E-2A65-A00E-F25561F5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91A842-289E-B937-590C-0DED28276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42677"/>
              </p:ext>
            </p:extLst>
          </p:nvPr>
        </p:nvGraphicFramePr>
        <p:xfrm>
          <a:off x="688257" y="2782530"/>
          <a:ext cx="9466485" cy="2474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3297">
                  <a:extLst>
                    <a:ext uri="{9D8B030D-6E8A-4147-A177-3AD203B41FA5}">
                      <a16:colId xmlns:a16="http://schemas.microsoft.com/office/drawing/2014/main" val="4027927134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3448206820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3806594015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3148185810"/>
                    </a:ext>
                  </a:extLst>
                </a:gridCol>
                <a:gridCol w="1893297">
                  <a:extLst>
                    <a:ext uri="{9D8B030D-6E8A-4147-A177-3AD203B41FA5}">
                      <a16:colId xmlns:a16="http://schemas.microsoft.com/office/drawing/2014/main" val="1362028500"/>
                    </a:ext>
                  </a:extLst>
                </a:gridCol>
              </a:tblGrid>
              <a:tr h="82488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Pilares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CA-50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Aço GG 70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Diferença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1513"/>
                  </a:ext>
                </a:extLst>
              </a:tr>
              <a:tr h="82488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Armaduras longitudinais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16.138,36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11.940,40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-26%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4775"/>
                  </a:ext>
                </a:extLst>
              </a:tr>
              <a:tr h="82488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Quantitativo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22.822,05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17.564,33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-23%</a:t>
                      </a:r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1484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6B9606B-8BA9-BC96-EE43-291A8382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733811"/>
              </p:ext>
            </p:extLst>
          </p:nvPr>
        </p:nvGraphicFramePr>
        <p:xfrm>
          <a:off x="7714160" y="3476994"/>
          <a:ext cx="2295079" cy="19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E13BAB43-F0FD-6DB3-8B52-A2B03EE8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8464"/>
            <a:ext cx="9790471" cy="900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Quantitativo para os 8 pilares da obra: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9E0AC5EB-EF44-2A00-7A1B-D651A2B8E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6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ED968C6-6774-5C66-1152-E8A752B5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19" name="Título 3">
            <a:extLst>
              <a:ext uri="{FF2B5EF4-FFF2-40B4-BE49-F238E27FC236}">
                <a16:creationId xmlns:a16="http://schemas.microsoft.com/office/drawing/2014/main" id="{2934D2DF-B38A-1492-3AED-1DED62B5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rgbClr val="1F3864"/>
                </a:solidFill>
                <a:cs typeface="Calibri Light"/>
              </a:rPr>
              <a:t>Resultados dos estudos dos </a:t>
            </a:r>
            <a:r>
              <a:rPr lang="pt-BR" b="1" i="1" dirty="0">
                <a:solidFill>
                  <a:srgbClr val="1F3864"/>
                </a:solidFill>
                <a:cs typeface="Calibri Light"/>
              </a:rPr>
              <a:t>Pilares</a:t>
            </a:r>
            <a:endParaRPr lang="pt-BR" b="1" i="1" dirty="0">
              <a:solidFill>
                <a:srgbClr val="1F3864"/>
              </a:solidFill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AA09254-8B14-4C73-CB7B-6832776B61BD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107A4030-272E-2A65-A00E-F25561F5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D819B8D-1DC2-7A41-66B0-4BA78DD3C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071137"/>
              </p:ext>
            </p:extLst>
          </p:nvPr>
        </p:nvGraphicFramePr>
        <p:xfrm>
          <a:off x="1011982" y="1589573"/>
          <a:ext cx="7475794" cy="480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0BBB1F1-8180-3934-8A74-2FD478E90FAB}"/>
              </a:ext>
            </a:extLst>
          </p:cNvPr>
          <p:cNvSpPr txBox="1"/>
          <p:nvPr/>
        </p:nvSpPr>
        <p:spPr>
          <a:xfrm>
            <a:off x="2645381" y="2097292"/>
            <a:ext cx="79551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-24,4%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E7EA06-38C9-C082-DADD-9C3AC0B241AD}"/>
              </a:ext>
            </a:extLst>
          </p:cNvPr>
          <p:cNvSpPr txBox="1"/>
          <p:nvPr/>
        </p:nvSpPr>
        <p:spPr>
          <a:xfrm>
            <a:off x="6192340" y="2097292"/>
            <a:ext cx="79551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-23%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5923393-CBB6-F178-DB9A-338DFC206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97C87AD3-E022-7E53-B0A3-FD7624A0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473"/>
            <a:ext cx="10095271" cy="46254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Benefícios do ponto de vista de detalhamento das armaduras e consequente ganho de produtividade durante a execução. 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Redução do peso total de aço dos elementos contribui também para a redução de custos de movimentação das armaduras no local. 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Necessidade de atenção no detalhamento das armaduras longitudinais para alcançar o melhor comportamento em relação ao controle das aberturas de fissuras, como qualquer estrutura de grande porte.</a:t>
            </a:r>
          </a:p>
          <a:p>
            <a:pPr algn="just"/>
            <a:endParaRPr lang="pt-B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just"/>
            <a:endParaRPr lang="pt-B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just"/>
            <a:endParaRPr lang="pt-BR" sz="3600" dirty="0"/>
          </a:p>
          <a:p>
            <a:endParaRPr lang="pt-BR" sz="3600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D9858E6-9BE5-175B-2042-C6DFEF987311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AED15DAA-7F2B-9DD2-2700-903F7C875026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Considerações sobre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os estudos realizados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2B684EE-EAEE-3B57-F5B2-A43BF5182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40" y="201309"/>
            <a:ext cx="1110309" cy="42308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C52EDEFE-211D-EB14-EE40-7AD9F5E7F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B0DDAA8C-FFF3-EA65-D415-B3606C9B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5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287ECD8D-A3DB-F0D7-F809-DA59CBEC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43CC8D-80B7-59DD-4137-93A3A4A8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386" y="1852058"/>
            <a:ext cx="5899603" cy="5206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Elaboração de diagramas de interação para estudo de peças submetidas à flexão composta (previsão de apresentação dos dados no Congresso Brasileiro de Concreto). </a:t>
            </a:r>
            <a:endParaRPr lang="pt-BR" sz="2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Com a interpretação dos diagramas confirmado o maior potencial mecânico das seções compostas com aço GG 70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8FA8239-92AF-37E8-6DEC-30030DA3A64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4845F100-88CB-70B7-8A2F-77CA308637AC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Estudos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em desenvolvimento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447AEF4-E707-B57B-BA5C-7877E90B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AD7962B-4329-248A-E622-EFEE81AD5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360014"/>
              </p:ext>
            </p:extLst>
          </p:nvPr>
        </p:nvGraphicFramePr>
        <p:xfrm>
          <a:off x="505354" y="1592725"/>
          <a:ext cx="4555811" cy="45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BEFF2D2-65AB-B01E-4827-37F6D4EC2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0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287ECD8D-A3DB-F0D7-F809-DA59CBEC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8" y="0"/>
            <a:ext cx="12215648" cy="687705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43CC8D-80B7-59DD-4137-93A3A4A8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75839" cy="5206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Ensaio de arrancamento para validação do comportamento do aço em relação a aderência e fissuração. </a:t>
            </a:r>
            <a:endParaRPr lang="pt-B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Ensaios em elementos estruturais em escala real.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Extensão dos estudos sobre a aplicação do aço GG 70 nas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OAE’s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apresentadas com a análise das lajes.   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8FA8239-92AF-37E8-6DEC-30030DA3A648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4845F100-88CB-70B7-8A2F-77CA308637AC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Próximos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passos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447AEF4-E707-B57B-BA5C-7877E90B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BE191DD8-46E0-7395-2409-B5BBA9503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6" y="6211982"/>
            <a:ext cx="1318053" cy="4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7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id="{7ADA710B-55FC-C0C3-EE7B-BB6DBE2B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" y="-1302"/>
            <a:ext cx="12182803" cy="68573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4A4EFE-1007-F250-4375-46BEB0A2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4" y="1414919"/>
            <a:ext cx="7807485" cy="1056945"/>
          </a:xfrm>
        </p:spPr>
        <p:txBody>
          <a:bodyPr>
            <a:normAutofit fontScale="90000"/>
          </a:bodyPr>
          <a:lstStyle/>
          <a:p>
            <a:r>
              <a:rPr lang="pt-BR" sz="7200" b="1" i="1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  <a:cs typeface="Calibri"/>
              </a:rPr>
              <a:t>Obrigada!</a:t>
            </a:r>
            <a:endParaRPr lang="pt-BR" sz="7200" b="1" i="1" dirty="0">
              <a:latin typeface="Calibri"/>
              <a:cs typeface="Calibri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541041D-934A-FF21-670F-E3EB1655A04D}"/>
              </a:ext>
            </a:extLst>
          </p:cNvPr>
          <p:cNvCxnSpPr>
            <a:cxnSpLocks/>
          </p:cNvCxnSpPr>
          <p:nvPr/>
        </p:nvCxnSpPr>
        <p:spPr>
          <a:xfrm>
            <a:off x="613444" y="2445279"/>
            <a:ext cx="4961446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Texto&#10;&#10;Descrição gerada automaticamente com confiança média">
            <a:extLst>
              <a:ext uri="{FF2B5EF4-FFF2-40B4-BE49-F238E27FC236}">
                <a16:creationId xmlns:a16="http://schemas.microsoft.com/office/drawing/2014/main" id="{645E34E0-E68E-073B-500C-CFA24EE95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4" y="304003"/>
            <a:ext cx="1537953" cy="65921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E9068B8-66C6-33A7-791B-EC83B3DD55F1}"/>
              </a:ext>
            </a:extLst>
          </p:cNvPr>
          <p:cNvSpPr txBox="1">
            <a:spLocks/>
          </p:cNvSpPr>
          <p:nvPr/>
        </p:nvSpPr>
        <p:spPr>
          <a:xfrm>
            <a:off x="731729" y="2923567"/>
            <a:ext cx="7807485" cy="3517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bg1"/>
                </a:solidFill>
                <a:latin typeface="Calibri"/>
                <a:cs typeface="Calibri"/>
              </a:rPr>
              <a:t>Bianca Marques Meo</a:t>
            </a:r>
          </a:p>
          <a:p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Gestão de Portfólio e Inovação</a:t>
            </a:r>
          </a:p>
          <a:p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Gerdau Aços Brasil S.A.</a:t>
            </a:r>
          </a:p>
          <a:p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bianca.meo@gerdau.com.br</a:t>
            </a:r>
          </a:p>
          <a:p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+55 11 93207 4951</a:t>
            </a:r>
          </a:p>
          <a:p>
            <a:endParaRPr lang="pt-BR" sz="2400" i="1" dirty="0">
              <a:solidFill>
                <a:srgbClr val="FFC000"/>
              </a:solidFill>
              <a:latin typeface="Calibri"/>
              <a:cs typeface="Calibri"/>
            </a:endParaRPr>
          </a:p>
          <a:p>
            <a:r>
              <a:rPr lang="pt-BR" sz="2400" b="1" i="1" dirty="0">
                <a:solidFill>
                  <a:schemeClr val="bg1"/>
                </a:solidFill>
                <a:latin typeface="Calibri"/>
                <a:cs typeface="Calibri"/>
              </a:rPr>
              <a:t>Patricia Fontana</a:t>
            </a:r>
          </a:p>
          <a:p>
            <a:r>
              <a:rPr lang="pt-BR" sz="2400" i="1" dirty="0" err="1">
                <a:solidFill>
                  <a:srgbClr val="FFC000"/>
                </a:solidFill>
                <a:latin typeface="Calibri"/>
                <a:cs typeface="Calibri"/>
              </a:rPr>
              <a:t>Nortéa</a:t>
            </a:r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 Soluções em Engenharia</a:t>
            </a:r>
          </a:p>
          <a:p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+55 41 99205-8581</a:t>
            </a:r>
          </a:p>
          <a:p>
            <a:r>
              <a:rPr lang="pt-BR" sz="2400" i="1" dirty="0">
                <a:solidFill>
                  <a:srgbClr val="FFC000"/>
                </a:solidFill>
                <a:latin typeface="Calibri"/>
                <a:cs typeface="Calibri"/>
              </a:rPr>
              <a:t>projetos@nortea.com.br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B5FA908-8D04-CB8D-A271-C80185F8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38" y="180013"/>
            <a:ext cx="2308016" cy="8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C053CD9A-088B-91E2-889A-CC6A480A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A075C1-E04B-B6CB-71B6-B07C4340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Normas Internacionais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980EB41-E6E1-72BC-EE05-D0C24CF10F7E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354901F5-C9DE-7C40-B1F6-71A2A4A0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30CEC03-39FD-6742-5F0F-3B1AED1BE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18" y="1690688"/>
            <a:ext cx="11078564" cy="44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C053CD9A-088B-91E2-889A-CC6A480A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A075C1-E04B-B6CB-71B6-B07C4340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Características do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aço Gerdau GG 70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15035-0C7D-0221-D255-5D2D9ED6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492"/>
            <a:ext cx="5598111" cy="42186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Limite mínimo de escoamento de 700 MPa.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100% soldável em todas as bitolas.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Segundo estudos iniciais e outros em desenvolvimento, o material atende aos mesmos requisitos normativos do CA-50.</a:t>
            </a: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Possui certificação compulsória da ABNT, acreditada pelo INMETRO.</a:t>
            </a: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Disponível nas bitolas de 12,5 mm, 16 mm, 20 mm, 25 mm e 32 mm.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object 7" descr="Uma imagem contendo azul, segurando, escova, remoto&#10;&#10;Descrição gerada automaticamente">
            <a:extLst>
              <a:ext uri="{FF2B5EF4-FFF2-40B4-BE49-F238E27FC236}">
                <a16:creationId xmlns:a16="http://schemas.microsoft.com/office/drawing/2014/main" id="{26DCCA43-0222-D520-9C94-DED5F22FB0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0913" y="1206539"/>
            <a:ext cx="5859062" cy="5609316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980EB41-E6E1-72BC-EE05-D0C24CF10F7E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354901F5-C9DE-7C40-B1F6-71A2A4A07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id="{7B36EB89-387C-AE2F-638B-3F6480A250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7705" y="5154419"/>
            <a:ext cx="1355803" cy="16397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8B777F-8EAF-64C7-6349-1AD93510B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618" y="6092283"/>
            <a:ext cx="1468940" cy="6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66F39C75-93FD-EE84-F475-41263005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-1302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Ensaios Realizados	 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95DF15E-B166-613A-BC8A-F6725CB1FA3C}"/>
              </a:ext>
            </a:extLst>
          </p:cNvPr>
          <p:cNvCxnSpPr/>
          <p:nvPr/>
        </p:nvCxnSpPr>
        <p:spPr>
          <a:xfrm flipV="1">
            <a:off x="1011982" y="1337688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B5E509C-89AF-BDE1-F95A-B4387DD8919B}"/>
              </a:ext>
            </a:extLst>
          </p:cNvPr>
          <p:cNvGrpSpPr/>
          <p:nvPr/>
        </p:nvGrpSpPr>
        <p:grpSpPr>
          <a:xfrm>
            <a:off x="664028" y="1556490"/>
            <a:ext cx="2751423" cy="4842561"/>
            <a:chOff x="664028" y="1632692"/>
            <a:chExt cx="2751423" cy="484256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27943ED-8ED7-B8FB-952D-BF11B02A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17" y="2138835"/>
              <a:ext cx="2681645" cy="208405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55C5409-0B0D-29BC-DF70-274930FC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17" y="4391195"/>
              <a:ext cx="2681645" cy="2084058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53D9D31-9C48-39D0-9205-93C7C6246043}"/>
                </a:ext>
              </a:extLst>
            </p:cNvPr>
            <p:cNvSpPr txBox="1"/>
            <p:nvPr/>
          </p:nvSpPr>
          <p:spPr>
            <a:xfrm>
              <a:off x="664028" y="1632692"/>
              <a:ext cx="2751423" cy="372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b="1" i="1" dirty="0">
                  <a:solidFill>
                    <a:schemeClr val="accent1">
                      <a:lumMod val="50000"/>
                    </a:schemeClr>
                  </a:solidFill>
                </a:rPr>
                <a:t>Curva Tensão Deformação</a:t>
              </a:r>
              <a:endParaRPr lang="pt-BR" b="1" i="1" dirty="0"/>
            </a:p>
          </p:txBody>
        </p:sp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3C02C60-98F3-EF25-6701-E6B5C072AC41}"/>
              </a:ext>
            </a:extLst>
          </p:cNvPr>
          <p:cNvCxnSpPr/>
          <p:nvPr/>
        </p:nvCxnSpPr>
        <p:spPr>
          <a:xfrm>
            <a:off x="3603171" y="1690688"/>
            <a:ext cx="0" cy="473362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object 7">
            <a:extLst>
              <a:ext uri="{FF2B5EF4-FFF2-40B4-BE49-F238E27FC236}">
                <a16:creationId xmlns:a16="http://schemas.microsoft.com/office/drawing/2014/main" id="{692A1C14-26A4-87C7-6772-2D2E8D4B164E}"/>
              </a:ext>
            </a:extLst>
          </p:cNvPr>
          <p:cNvSpPr txBox="1"/>
          <p:nvPr/>
        </p:nvSpPr>
        <p:spPr>
          <a:xfrm>
            <a:off x="3825781" y="4922584"/>
            <a:ext cx="5769038" cy="124572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tabLst>
                <a:tab pos="361950" algn="l"/>
              </a:tabLst>
            </a:pPr>
            <a:r>
              <a:rPr dirty="0">
                <a:solidFill>
                  <a:schemeClr val="accent1">
                    <a:lumMod val="50000"/>
                  </a:schemeClr>
                </a:solidFill>
              </a:rPr>
              <a:t>A curva tensão x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deformação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do GG 70 tem comportamento similar ao CA-50, dessa forma o módulo de elasticidade pode ser admitido como o de referência da NBR 6118, 210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GPa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19050" marR="762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tabLst>
                <a:tab pos="361950" algn="l"/>
              </a:tabLst>
            </a:pPr>
            <a:endParaRPr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2E7966-E9F4-F4D3-1000-354045C46E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323" y="1835086"/>
            <a:ext cx="3753954" cy="2943100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94EC4939-DA07-E3AC-7012-3C3C37F4D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46" y="6168310"/>
            <a:ext cx="1110309" cy="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66F39C75-93FD-EE84-F475-41263005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Ensaios Realizados	 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95DF15E-B166-613A-BC8A-F6725CB1FA3C}"/>
              </a:ext>
            </a:extLst>
          </p:cNvPr>
          <p:cNvCxnSpPr/>
          <p:nvPr/>
        </p:nvCxnSpPr>
        <p:spPr>
          <a:xfrm flipV="1">
            <a:off x="1011982" y="1337688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8CE17FE1-50A6-4D97-BE5B-2029C45B6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7" b="7577"/>
          <a:stretch/>
        </p:blipFill>
        <p:spPr>
          <a:xfrm>
            <a:off x="3877791" y="2017999"/>
            <a:ext cx="2151033" cy="10502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0DE8122-B18C-CDF6-8D55-C2C91C804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447" y="2927958"/>
            <a:ext cx="2151033" cy="12196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9F6A86-0334-D83A-4420-14AC13657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791" y="4318930"/>
            <a:ext cx="2263795" cy="1050278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B5E509C-89AF-BDE1-F95A-B4387DD8919B}"/>
              </a:ext>
            </a:extLst>
          </p:cNvPr>
          <p:cNvGrpSpPr/>
          <p:nvPr/>
        </p:nvGrpSpPr>
        <p:grpSpPr>
          <a:xfrm>
            <a:off x="664028" y="1556490"/>
            <a:ext cx="2751423" cy="4842561"/>
            <a:chOff x="664028" y="1632692"/>
            <a:chExt cx="2751423" cy="484256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27943ED-8ED7-B8FB-952D-BF11B02A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17" y="2138835"/>
              <a:ext cx="2681645" cy="208405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55C5409-0B0D-29BC-DF70-274930FC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17" y="4391195"/>
              <a:ext cx="2681645" cy="2084058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53D9D31-9C48-39D0-9205-93C7C6246043}"/>
                </a:ext>
              </a:extLst>
            </p:cNvPr>
            <p:cNvSpPr txBox="1"/>
            <p:nvPr/>
          </p:nvSpPr>
          <p:spPr>
            <a:xfrm>
              <a:off x="664028" y="1632692"/>
              <a:ext cx="2751423" cy="372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b="1" i="1" dirty="0">
                  <a:solidFill>
                    <a:schemeClr val="accent1">
                      <a:lumMod val="50000"/>
                    </a:schemeClr>
                  </a:solidFill>
                </a:rPr>
                <a:t>Curva Tensão Deformação</a:t>
              </a:r>
              <a:endParaRPr lang="pt-BR" b="1" i="1" dirty="0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BA90F1C-8BD6-5467-41AE-B52AF52AA6B2}"/>
              </a:ext>
            </a:extLst>
          </p:cNvPr>
          <p:cNvSpPr txBox="1"/>
          <p:nvPr/>
        </p:nvSpPr>
        <p:spPr>
          <a:xfrm>
            <a:off x="4483786" y="1558114"/>
            <a:ext cx="2751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Soldagem</a:t>
            </a:r>
            <a:endParaRPr lang="pt-BR" b="1" i="1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2053C10-81E9-1D20-642D-1F33E4C18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0531" y="5270322"/>
            <a:ext cx="2483949" cy="1153987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3C02C60-98F3-EF25-6701-E6B5C072AC41}"/>
              </a:ext>
            </a:extLst>
          </p:cNvPr>
          <p:cNvCxnSpPr/>
          <p:nvPr/>
        </p:nvCxnSpPr>
        <p:spPr>
          <a:xfrm>
            <a:off x="3603171" y="1690688"/>
            <a:ext cx="0" cy="473362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object 7">
            <a:extLst>
              <a:ext uri="{FF2B5EF4-FFF2-40B4-BE49-F238E27FC236}">
                <a16:creationId xmlns:a16="http://schemas.microsoft.com/office/drawing/2014/main" id="{BD08464A-AD2B-BD4C-F751-E54ECB058FB9}"/>
              </a:ext>
            </a:extLst>
          </p:cNvPr>
          <p:cNvSpPr txBox="1"/>
          <p:nvPr/>
        </p:nvSpPr>
        <p:spPr>
          <a:xfrm>
            <a:off x="8421858" y="2543138"/>
            <a:ext cx="2540053" cy="194790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tabLst>
                <a:tab pos="361950" algn="l"/>
              </a:tabLs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Ensaios de Tração em juntas soldadas nos tipos:</a:t>
            </a:r>
          </a:p>
          <a:p>
            <a:pPr marL="304800" marR="7620" indent="-28575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Sobreposta</a:t>
            </a:r>
          </a:p>
          <a:p>
            <a:pPr marL="304800" marR="7620" indent="-28575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Justaposta</a:t>
            </a:r>
          </a:p>
          <a:p>
            <a:pPr marL="304800" marR="7620" indent="-28575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cruz</a:t>
            </a:r>
          </a:p>
          <a:p>
            <a:pPr marL="304800" marR="7620" indent="-285750" defTabSz="1371600">
              <a:lnSpc>
                <a:spcPct val="111100"/>
              </a:lnSpc>
              <a:spcBef>
                <a:spcPts val="150"/>
              </a:spcBef>
              <a:buClr>
                <a:srgbClr val="99CC66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topo</a:t>
            </a:r>
            <a:endParaRPr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15073FB3-5CAF-89EF-93E2-65509F0674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14" y="6200968"/>
            <a:ext cx="1110309" cy="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66F39C75-93FD-EE84-F475-41263005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48" cy="6877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BC568-68FC-F117-A20B-2BC41B1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Ensaios Realizados	 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95DF15E-B166-613A-BC8A-F6725CB1FA3C}"/>
              </a:ext>
            </a:extLst>
          </p:cNvPr>
          <p:cNvCxnSpPr/>
          <p:nvPr/>
        </p:nvCxnSpPr>
        <p:spPr>
          <a:xfrm flipV="1">
            <a:off x="1011982" y="1337688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8CE17FE1-50A6-4D97-BE5B-2029C45B6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7" b="7577"/>
          <a:stretch/>
        </p:blipFill>
        <p:spPr>
          <a:xfrm>
            <a:off x="3877791" y="2017999"/>
            <a:ext cx="2151033" cy="105027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0DE8122-B18C-CDF6-8D55-C2C91C804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447" y="2927958"/>
            <a:ext cx="2151033" cy="12196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9F6A86-0334-D83A-4420-14AC13657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791" y="4318930"/>
            <a:ext cx="2263795" cy="1050278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B5E509C-89AF-BDE1-F95A-B4387DD8919B}"/>
              </a:ext>
            </a:extLst>
          </p:cNvPr>
          <p:cNvGrpSpPr/>
          <p:nvPr/>
        </p:nvGrpSpPr>
        <p:grpSpPr>
          <a:xfrm>
            <a:off x="664028" y="1556490"/>
            <a:ext cx="2751423" cy="4842561"/>
            <a:chOff x="664028" y="1632692"/>
            <a:chExt cx="2751423" cy="484256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27943ED-8ED7-B8FB-952D-BF11B02A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17" y="2138835"/>
              <a:ext cx="2681645" cy="208405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55C5409-0B0D-29BC-DF70-274930FC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17" y="4391195"/>
              <a:ext cx="2681645" cy="2084058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53D9D31-9C48-39D0-9205-93C7C6246043}"/>
                </a:ext>
              </a:extLst>
            </p:cNvPr>
            <p:cNvSpPr txBox="1"/>
            <p:nvPr/>
          </p:nvSpPr>
          <p:spPr>
            <a:xfrm>
              <a:off x="664028" y="1632692"/>
              <a:ext cx="2751423" cy="372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b="1" i="1" dirty="0">
                  <a:solidFill>
                    <a:schemeClr val="accent1">
                      <a:lumMod val="50000"/>
                    </a:schemeClr>
                  </a:solidFill>
                </a:rPr>
                <a:t>Curva Tensão Deformação</a:t>
              </a:r>
              <a:endParaRPr lang="pt-BR" b="1" i="1" dirty="0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BA90F1C-8BD6-5467-41AE-B52AF52AA6B2}"/>
              </a:ext>
            </a:extLst>
          </p:cNvPr>
          <p:cNvSpPr txBox="1"/>
          <p:nvPr/>
        </p:nvSpPr>
        <p:spPr>
          <a:xfrm>
            <a:off x="4483786" y="1558114"/>
            <a:ext cx="2751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Soldagem</a:t>
            </a:r>
            <a:endParaRPr lang="pt-BR" b="1" i="1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C894157-B825-2D20-120A-140F4D358BF3}"/>
              </a:ext>
            </a:extLst>
          </p:cNvPr>
          <p:cNvGrpSpPr/>
          <p:nvPr/>
        </p:nvGrpSpPr>
        <p:grpSpPr>
          <a:xfrm>
            <a:off x="8052941" y="1558114"/>
            <a:ext cx="3350420" cy="4957075"/>
            <a:chOff x="8052941" y="1634316"/>
            <a:chExt cx="3350420" cy="4957075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FB3BB0D-0623-717A-3B33-AD893576B8CE}"/>
                </a:ext>
              </a:extLst>
            </p:cNvPr>
            <p:cNvSpPr txBox="1"/>
            <p:nvPr/>
          </p:nvSpPr>
          <p:spPr>
            <a:xfrm>
              <a:off x="8352440" y="1634316"/>
              <a:ext cx="27514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accent1">
                      <a:lumMod val="50000"/>
                    </a:schemeClr>
                  </a:solidFill>
                </a:rPr>
                <a:t>Corte e Dobra</a:t>
              </a:r>
              <a:endParaRPr lang="pt-BR" b="1" i="1" dirty="0"/>
            </a:p>
          </p:txBody>
        </p:sp>
        <p:pic>
          <p:nvPicPr>
            <p:cNvPr id="23" name="Imagem 5" descr="image002">
              <a:extLst>
                <a:ext uri="{FF2B5EF4-FFF2-40B4-BE49-F238E27FC236}">
                  <a16:creationId xmlns:a16="http://schemas.microsoft.com/office/drawing/2014/main" id="{C16DF766-A692-4939-885F-CD8CD497A6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08"/>
            <a:stretch/>
          </p:blipFill>
          <p:spPr bwMode="auto">
            <a:xfrm>
              <a:off x="8052942" y="2007261"/>
              <a:ext cx="3350418" cy="128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13" descr="image005">
              <a:extLst>
                <a:ext uri="{FF2B5EF4-FFF2-40B4-BE49-F238E27FC236}">
                  <a16:creationId xmlns:a16="http://schemas.microsoft.com/office/drawing/2014/main" id="{BC452F07-101D-5DD7-02F5-C257B56C4C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t="4469" r="3125" b="3037"/>
            <a:stretch/>
          </p:blipFill>
          <p:spPr bwMode="auto">
            <a:xfrm>
              <a:off x="8052941" y="4603230"/>
              <a:ext cx="3350420" cy="198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m 5" descr="image002">
              <a:extLst>
                <a:ext uri="{FF2B5EF4-FFF2-40B4-BE49-F238E27FC236}">
                  <a16:creationId xmlns:a16="http://schemas.microsoft.com/office/drawing/2014/main" id="{AB9DA960-F1D4-5168-3EB9-6BA2D61CD9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89"/>
            <a:stretch/>
          </p:blipFill>
          <p:spPr bwMode="auto">
            <a:xfrm>
              <a:off x="8052942" y="3335691"/>
              <a:ext cx="3350419" cy="128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62053C10-81E9-1D20-642D-1F33E4C18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0531" y="5270322"/>
            <a:ext cx="2483949" cy="1153987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3C02C60-98F3-EF25-6701-E6B5C072AC41}"/>
              </a:ext>
            </a:extLst>
          </p:cNvPr>
          <p:cNvCxnSpPr/>
          <p:nvPr/>
        </p:nvCxnSpPr>
        <p:spPr>
          <a:xfrm>
            <a:off x="3603171" y="1690688"/>
            <a:ext cx="0" cy="473362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415A967-DA5E-1A50-F3E7-D3C0A3714D2F}"/>
              </a:ext>
            </a:extLst>
          </p:cNvPr>
          <p:cNvCxnSpPr/>
          <p:nvPr/>
        </p:nvCxnSpPr>
        <p:spPr>
          <a:xfrm>
            <a:off x="7846957" y="1690688"/>
            <a:ext cx="0" cy="473362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0DD8E04-061B-2B96-EA5F-261FCCB965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14" y="6200968"/>
            <a:ext cx="1110309" cy="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66F39C75-93FD-EE84-F475-41263005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0"/>
            <a:ext cx="12215648" cy="6877050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6811E4-0D4E-BE44-F880-65521930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4796"/>
            <a:ext cx="5064889" cy="4030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Foram ensaiadas barras de bitola de 16mm e 25 mm. 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Para as duas bitolas foi atendido o valor mínimo especificado por norma (</a:t>
            </a:r>
            <a:r>
              <a:rPr lang="el-GR" sz="2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η</a:t>
            </a:r>
            <a:r>
              <a:rPr lang="pt-BR" sz="22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b,min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pt-BR" sz="2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de 1,5.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Considerando essa condição, foi adotado o valor 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1 = 2,25 para o cálculo das resistências de aderência.</a:t>
            </a:r>
            <a:endParaRPr lang="pt-BR" sz="2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95DF15E-B166-613A-BC8A-F6725CB1FA3C}"/>
              </a:ext>
            </a:extLst>
          </p:cNvPr>
          <p:cNvCxnSpPr/>
          <p:nvPr/>
        </p:nvCxnSpPr>
        <p:spPr>
          <a:xfrm flipV="1">
            <a:off x="1011982" y="1424776"/>
            <a:ext cx="6834975" cy="6579"/>
          </a:xfrm>
          <a:prstGeom prst="straightConnector1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94EC4939-DA07-E3AC-7012-3C3C37F4D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" y="6244512"/>
            <a:ext cx="1110309" cy="42308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94C072-D467-F28B-01F1-726BF6277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296" y="1937307"/>
            <a:ext cx="4143993" cy="24982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5E522D-4FFF-1394-EEDF-866E737FC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728" y="4682218"/>
            <a:ext cx="5560899" cy="947355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951EDF50-501E-CC6D-326A-315929AC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Ensaios Realizados	 </a:t>
            </a:r>
            <a:endParaRPr lang="pt-BR" b="1" i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03C94C-8DA7-2496-D3B4-AC3C7FE92F5C}"/>
              </a:ext>
            </a:extLst>
          </p:cNvPr>
          <p:cNvSpPr txBox="1"/>
          <p:nvPr/>
        </p:nvSpPr>
        <p:spPr>
          <a:xfrm>
            <a:off x="791879" y="1697591"/>
            <a:ext cx="4716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</a:rPr>
              <a:t>Coeficiente de Aderência Superficial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130716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1476</Words>
  <Application>Microsoft Office PowerPoint</Application>
  <PresentationFormat>Widescreen</PresentationFormat>
  <Paragraphs>239</Paragraphs>
  <Slides>35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Tema do Office</vt:lpstr>
      <vt:lpstr>Aço Gerdau  GG 70 Para maior desempenho  em obras de arte especiais  e infraestrutura.</vt:lpstr>
      <vt:lpstr>Apresentação</vt:lpstr>
      <vt:lpstr>Desafios da Construção Civil</vt:lpstr>
      <vt:lpstr>Normas Internacionais</vt:lpstr>
      <vt:lpstr>Características do aço Gerdau GG 70</vt:lpstr>
      <vt:lpstr>Ensaios Realizados  </vt:lpstr>
      <vt:lpstr>Ensaios Realizados  </vt:lpstr>
      <vt:lpstr>Ensaios Realizados  </vt:lpstr>
      <vt:lpstr>Ensaios Realizados  </vt:lpstr>
      <vt:lpstr>Apresentação do PowerPoint</vt:lpstr>
      <vt:lpstr>   Estudo de aplicação em elementos de OAE</vt:lpstr>
      <vt:lpstr>Apresentação do PowerPoint</vt:lpstr>
      <vt:lpstr>Estudo do uso do aço em elementos de OAEs</vt:lpstr>
      <vt:lpstr>Estudo do uso do aço em elementos de OAEs</vt:lpstr>
      <vt:lpstr>Estudo do uso do aço em elementos de OAEs</vt:lpstr>
      <vt:lpstr>Estudo do uso do aço em elementos de OAEs</vt:lpstr>
      <vt:lpstr>Estudo das longarinas</vt:lpstr>
      <vt:lpstr>Apresentação do PowerPoint</vt:lpstr>
      <vt:lpstr>Obra 1: tabuleiro com vigas pré-moldadas</vt:lpstr>
      <vt:lpstr>Apresentação do PowerPoint</vt:lpstr>
      <vt:lpstr>Apresentação do PowerPoint</vt:lpstr>
      <vt:lpstr>Obra 2: tabuleiro em seção caixão</vt:lpstr>
      <vt:lpstr>Apresentação do PowerPoint</vt:lpstr>
      <vt:lpstr>Apresentação do PowerPoint</vt:lpstr>
      <vt:lpstr>Obra 3: tabuleiro com seção em duas vigas</vt:lpstr>
      <vt:lpstr>Resultados dos estudos das Longarinas</vt:lpstr>
      <vt:lpstr>Estudo dos pilares</vt:lpstr>
      <vt:lpstr>Resultados dos estudos dos Pilares</vt:lpstr>
      <vt:lpstr>Obra 1: tabuleiro com vigas pré-moldadas</vt:lpstr>
      <vt:lpstr>Obra 2: tabuleiro em seção caixão</vt:lpstr>
      <vt:lpstr>Resultados dos estudos dos Pilares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do aço GG 70 - Gerdau</dc:title>
  <dc:creator>Patricia Fontana</dc:creator>
  <cp:lastModifiedBy>Bianca Marques Meo</cp:lastModifiedBy>
  <cp:revision>444</cp:revision>
  <dcterms:created xsi:type="dcterms:W3CDTF">2023-04-23T15:31:51Z</dcterms:created>
  <dcterms:modified xsi:type="dcterms:W3CDTF">2023-05-10T15:05:53Z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a52d44-af58-4f66-8659-3c1b8d659d72_Enabled">
    <vt:lpwstr>true</vt:lpwstr>
  </property>
  <property fmtid="{D5CDD505-2E9C-101B-9397-08002B2CF9AE}" pid="3" name="MSIP_Label_3ba52d44-af58-4f66-8659-3c1b8d659d72_SetDate">
    <vt:lpwstr>2023-05-10T15:05:53Z</vt:lpwstr>
  </property>
  <property fmtid="{D5CDD505-2E9C-101B-9397-08002B2CF9AE}" pid="4" name="MSIP_Label_3ba52d44-af58-4f66-8659-3c1b8d659d72_Method">
    <vt:lpwstr>Privileged</vt:lpwstr>
  </property>
  <property fmtid="{D5CDD505-2E9C-101B-9397-08002B2CF9AE}" pid="5" name="MSIP_Label_3ba52d44-af58-4f66-8659-3c1b8d659d72_Name">
    <vt:lpwstr>3ba52d44-af58-4f66-8659-3c1b8d659d72</vt:lpwstr>
  </property>
  <property fmtid="{D5CDD505-2E9C-101B-9397-08002B2CF9AE}" pid="6" name="MSIP_Label_3ba52d44-af58-4f66-8659-3c1b8d659d72_SiteId">
    <vt:lpwstr>461fd7ef-0eb3-4420-b044-310dc2914d64</vt:lpwstr>
  </property>
  <property fmtid="{D5CDD505-2E9C-101B-9397-08002B2CF9AE}" pid="7" name="MSIP_Label_3ba52d44-af58-4f66-8659-3c1b8d659d72_ActionId">
    <vt:lpwstr>5ba7b14a-b0d8-4e8e-9226-2644830a4b31</vt:lpwstr>
  </property>
  <property fmtid="{D5CDD505-2E9C-101B-9397-08002B2CF9AE}" pid="8" name="MSIP_Label_3ba52d44-af58-4f66-8659-3c1b8d659d72_ContentBits">
    <vt:lpwstr>2</vt:lpwstr>
  </property>
</Properties>
</file>